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470" r:id="rId4"/>
    <p:sldId id="263" r:id="rId5"/>
    <p:sldId id="453" r:id="rId6"/>
    <p:sldId id="266" r:id="rId7"/>
    <p:sldId id="267" r:id="rId8"/>
    <p:sldId id="458" r:id="rId9"/>
    <p:sldId id="475" r:id="rId10"/>
    <p:sldId id="454" r:id="rId11"/>
    <p:sldId id="268" r:id="rId12"/>
    <p:sldId id="273" r:id="rId13"/>
    <p:sldId id="277" r:id="rId14"/>
    <p:sldId id="276" r:id="rId15"/>
    <p:sldId id="460" r:id="rId16"/>
    <p:sldId id="461" r:id="rId17"/>
    <p:sldId id="459" r:id="rId18"/>
    <p:sldId id="462" r:id="rId19"/>
    <p:sldId id="463" r:id="rId20"/>
    <p:sldId id="292" r:id="rId21"/>
    <p:sldId id="294" r:id="rId22"/>
    <p:sldId id="474" r:id="rId23"/>
    <p:sldId id="300" r:id="rId24"/>
    <p:sldId id="297" r:id="rId25"/>
    <p:sldId id="488" r:id="rId26"/>
    <p:sldId id="481" r:id="rId27"/>
    <p:sldId id="482" r:id="rId28"/>
    <p:sldId id="483" r:id="rId29"/>
    <p:sldId id="484" r:id="rId30"/>
    <p:sldId id="48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89" r:id="rId40"/>
    <p:sldId id="303" r:id="rId41"/>
    <p:sldId id="364" r:id="rId42"/>
    <p:sldId id="365" r:id="rId43"/>
    <p:sldId id="366" r:id="rId44"/>
    <p:sldId id="367" r:id="rId45"/>
    <p:sldId id="368" r:id="rId46"/>
    <p:sldId id="382" r:id="rId47"/>
    <p:sldId id="477" r:id="rId48"/>
    <p:sldId id="369" r:id="rId49"/>
    <p:sldId id="370" r:id="rId50"/>
    <p:sldId id="371" r:id="rId51"/>
    <p:sldId id="372" r:id="rId52"/>
    <p:sldId id="476" r:id="rId53"/>
    <p:sldId id="374" r:id="rId54"/>
    <p:sldId id="478" r:id="rId55"/>
    <p:sldId id="375" r:id="rId56"/>
    <p:sldId id="376" r:id="rId57"/>
    <p:sldId id="377" r:id="rId58"/>
    <p:sldId id="379" r:id="rId59"/>
    <p:sldId id="378" r:id="rId60"/>
    <p:sldId id="380" r:id="rId61"/>
    <p:sldId id="479" r:id="rId62"/>
    <p:sldId id="480" r:id="rId63"/>
    <p:sldId id="421" r:id="rId64"/>
    <p:sldId id="299" r:id="rId65"/>
    <p:sldId id="490" r:id="rId66"/>
    <p:sldId id="420" r:id="rId67"/>
    <p:sldId id="329" r:id="rId68"/>
    <p:sldId id="408" r:id="rId69"/>
    <p:sldId id="409" r:id="rId70"/>
    <p:sldId id="410" r:id="rId71"/>
    <p:sldId id="413" r:id="rId72"/>
    <p:sldId id="414" r:id="rId73"/>
    <p:sldId id="415" r:id="rId74"/>
    <p:sldId id="411" r:id="rId75"/>
    <p:sldId id="412" r:id="rId76"/>
    <p:sldId id="416" r:id="rId77"/>
    <p:sldId id="417" r:id="rId78"/>
    <p:sldId id="418" r:id="rId79"/>
    <p:sldId id="419" r:id="rId80"/>
    <p:sldId id="435" r:id="rId81"/>
    <p:sldId id="422" r:id="rId82"/>
    <p:sldId id="298" r:id="rId83"/>
    <p:sldId id="407" r:id="rId84"/>
    <p:sldId id="384" r:id="rId85"/>
    <p:sldId id="491" r:id="rId86"/>
    <p:sldId id="496" r:id="rId87"/>
    <p:sldId id="497" r:id="rId88"/>
    <p:sldId id="498" r:id="rId89"/>
    <p:sldId id="499" r:id="rId90"/>
    <p:sldId id="467" r:id="rId91"/>
    <p:sldId id="486" r:id="rId92"/>
    <p:sldId id="280" r:id="rId93"/>
    <p:sldId id="287" r:id="rId94"/>
    <p:sldId id="281" r:id="rId95"/>
    <p:sldId id="282" r:id="rId96"/>
    <p:sldId id="283" r:id="rId97"/>
    <p:sldId id="284" r:id="rId98"/>
    <p:sldId id="424" r:id="rId99"/>
    <p:sldId id="472" r:id="rId100"/>
    <p:sldId id="436" r:id="rId101"/>
    <p:sldId id="285" r:id="rId102"/>
    <p:sldId id="468" r:id="rId103"/>
    <p:sldId id="286" r:id="rId104"/>
    <p:sldId id="290" r:id="rId105"/>
    <p:sldId id="291" r:id="rId106"/>
    <p:sldId id="260" r:id="rId107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5F7FF"/>
    <a:srgbClr val="CCECFF"/>
    <a:srgbClr val="00FF99"/>
    <a:srgbClr val="00FFFF"/>
    <a:srgbClr val="99CCFF"/>
    <a:srgbClr val="CCFFFF"/>
    <a:srgbClr val="CCCCFF"/>
    <a:srgbClr val="9999FF"/>
    <a:srgbClr val="5D7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8733" autoAdjust="0"/>
  </p:normalViewPr>
  <p:slideViewPr>
    <p:cSldViewPr>
      <p:cViewPr varScale="1">
        <p:scale>
          <a:sx n="115" d="100"/>
          <a:sy n="115" d="100"/>
        </p:scale>
        <p:origin x="-1362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129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111111111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585197934607E-2"/>
          <c:y val="2.0671834625323595E-2"/>
          <c:w val="0.78836714699659416"/>
          <c:h val="0.69186713596524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매출액 (단위: 억)</c:v>
                </c:pt>
              </c:strCache>
            </c:strRef>
          </c:tx>
          <c:spPr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469774091953212E-2"/>
                  <c:y val="0.1536717338180402"/>
                </c:manualLayout>
              </c:layout>
              <c:tx>
                <c:rich>
                  <a:bodyPr/>
                  <a:lstStyle/>
                  <a:p>
                    <a:fld id="{1CA16344-F386-42F4-A6C2-A33154282B61}" type="VALUE">
                      <a:rPr lang="en-US" altLang="ko-KR">
                        <a:ea typeface="나눔고딕" panose="020D060400000000000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89E8-4A90-9247-699CEF1F41C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6.9798493946354959E-3"/>
                  <c:y val="0.13362759462438287"/>
                </c:manualLayout>
              </c:layout>
              <c:tx>
                <c:rich>
                  <a:bodyPr/>
                  <a:lstStyle/>
                  <a:p>
                    <a:fld id="{936D87A7-67D9-4E4B-8A3D-23708D82486F}" type="VALUE">
                      <a:rPr lang="en-US" altLang="ko-KR">
                        <a:ea typeface="나눔고딕" panose="020D060400000000000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89E8-4A90-9247-699CEF1F41C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6.9798493946354638E-3"/>
                  <c:y val="0.1403089743556019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900" b="1" i="0" baseline="0" dirty="0">
                        <a:ea typeface="나눔고딕" panose="020D0604000000000000"/>
                      </a:rPr>
                      <a:t> 48 </a:t>
                    </a:r>
                    <a:endParaRPr lang="en-US" altLang="en-US" sz="900" b="1" dirty="0">
                      <a:ea typeface="나눔고딕" panose="020D0604000000000000"/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89E8-4A90-9247-699CEF1F41C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6.9798493946354638E-3"/>
                  <c:y val="0.14030897435560197"/>
                </c:manualLayout>
              </c:layout>
              <c:tx>
                <c:rich>
                  <a:bodyPr/>
                  <a:lstStyle/>
                  <a:p>
                    <a:fld id="{544A0DE3-5D53-4BA7-BC05-C389C41ECF57}" type="VALUE">
                      <a:rPr lang="en-US" altLang="ko-KR">
                        <a:ea typeface="나눔고딕" panose="020D060400000000000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89E8-4A90-9247-699CEF1F41C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3.4899246973177319E-3"/>
                  <c:y val="0.1336275946243827"/>
                </c:manualLayout>
              </c:layout>
              <c:tx>
                <c:rich>
                  <a:bodyPr/>
                  <a:lstStyle/>
                  <a:p>
                    <a:fld id="{949427E5-38CB-4824-B102-BD1D0465553B}" type="VALUE">
                      <a:rPr lang="en-US" altLang="ko-KR">
                        <a:ea typeface="나눔고딕" panose="020D060400000000000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89E8-4A90-9247-699CEF1F41C5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Courier New" panose="02070309020205020404" pitchFamily="49" charset="0"/>
                    <a:ea typeface="-윤고딕330" panose="02030504000101010101" pitchFamily="18" charset="-127"/>
                    <a:cs typeface="Courier New" panose="02070309020205020404" pitchFamily="49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Sheet1!$D$1:$H$1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Sheet1!$D$2:$H$2</c:f>
              <c:numCache>
                <c:formatCode>_(* #,##0_);_(* \(#,##0\);_(* "-"_);_(@_)</c:formatCode>
                <c:ptCount val="5"/>
                <c:pt idx="0">
                  <c:v>41</c:v>
                </c:pt>
                <c:pt idx="1">
                  <c:v>46</c:v>
                </c:pt>
                <c:pt idx="2">
                  <c:v>48</c:v>
                </c:pt>
                <c:pt idx="3">
                  <c:v>30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9E8-4A90-9247-699CEF1F4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18379008"/>
        <c:axId val="3837312"/>
      </c:barChart>
      <c:catAx>
        <c:axId val="11837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-윤고딕330" panose="02030504000101010101" pitchFamily="18" charset="-127"/>
                <a:cs typeface="Courier New" panose="02070309020205020404" pitchFamily="49" charset="0"/>
              </a:defRPr>
            </a:pPr>
            <a:endParaRPr lang="ko-KR"/>
          </a:p>
        </c:txPr>
        <c:crossAx val="383731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83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-윤고딕330" panose="02030504000101010101" pitchFamily="18" charset="-127"/>
                <a:cs typeface="Courier New" panose="02070309020205020404" pitchFamily="49" charset="0"/>
              </a:defRPr>
            </a:pPr>
            <a:endParaRPr lang="ko-KR"/>
          </a:p>
        </c:txPr>
        <c:crossAx val="11837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74789947856975"/>
          <c:y val="0.8538952322745369"/>
          <c:w val="0.43395975803207515"/>
          <c:h val="0.14610476772546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6E179-8153-4F0C-AD7A-BCD7B41AD911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392E3-397B-4E99-90CE-FE3E698952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863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B8FCF-33E2-4AD0-8E27-EC1D981BECBE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E9432-D2DE-477B-AC91-1F7AC5CF6E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E9432-D2DE-477B-AC91-1F7AC5CF6E1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357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E9432-D2DE-477B-AC91-1F7AC5CF6E1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996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E9432-D2DE-477B-AC91-1F7AC5CF6E1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010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E9432-D2DE-477B-AC91-1F7AC5CF6E1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03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7E9432-D2DE-477B-AC91-1F7AC5CF6E1C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824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"/>
            <a:ext cx="9906000" cy="685496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8"/>
            <a:ext cx="9906000" cy="685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87579" y="142968"/>
            <a:ext cx="5845541" cy="533400"/>
          </a:xfrm>
        </p:spPr>
        <p:txBody>
          <a:bodyPr anchor="t"/>
          <a:lstStyle>
            <a:lvl1pPr>
              <a:defRPr sz="20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윤고딕330" panose="02030504000101010101" pitchFamily="18" charset="-127"/>
                <a:ea typeface="나눔고딕" panose="020D0604000000000000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4789622" y="188640"/>
            <a:ext cx="4290584" cy="504056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>
                <a:solidFill>
                  <a:schemeClr val="bg1">
                    <a:lumMod val="50000"/>
                  </a:schemeClr>
                </a:solidFill>
                <a:latin typeface="-윤고딕330" panose="02030504000101010101" pitchFamily="18" charset="-127"/>
                <a:ea typeface="나눔고딕" panose="020D0604000000000000"/>
              </a:defRPr>
            </a:lvl1pPr>
          </a:lstStyle>
          <a:p>
            <a:pPr lvl="0"/>
            <a:r>
              <a:rPr lang="ko-KR" altLang="en-US" dirty="0"/>
              <a:t>보조타이틀</a:t>
            </a:r>
          </a:p>
        </p:txBody>
      </p:sp>
    </p:spTree>
    <p:extLst>
      <p:ext uri="{BB962C8B-B14F-4D97-AF65-F5344CB8AC3E}">
        <p14:creationId xmlns:p14="http://schemas.microsoft.com/office/powerpoint/2010/main" val="421909875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2699605" y="2753052"/>
            <a:ext cx="4769254" cy="1192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150" dirty="0">
                <a:latin typeface="-윤고딕330" panose="02030504000101010101" pitchFamily="18" charset="-127"/>
                <a:ea typeface="나눔고딕" panose="020D0604000000000000"/>
              </a:rPr>
              <a:t>감사합니다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77618" y="5753779"/>
            <a:ext cx="1989495" cy="7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7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484" y="1988840"/>
            <a:ext cx="4436912" cy="4869160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9809" y="59060"/>
            <a:ext cx="72839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8" name="Text Box 23"/>
          <p:cNvSpPr txBox="1">
            <a:spLocks noChangeArrowheads="1"/>
          </p:cNvSpPr>
          <p:nvPr userDrawn="1"/>
        </p:nvSpPr>
        <p:spPr bwMode="auto">
          <a:xfrm>
            <a:off x="8875644" y="6585540"/>
            <a:ext cx="935567" cy="275781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fld id="{3A0E38D1-10AA-47EC-9AFE-1B59C23DCA89}" type="slidenum">
              <a:rPr lang="en-US" altLang="ko-KR" sz="1192" b="1">
                <a:solidFill>
                  <a:schemeClr val="tx1">
                    <a:lumMod val="65000"/>
                    <a:lumOff val="35000"/>
                  </a:schemeClr>
                </a:solidFill>
                <a:ea typeface="맑은 고딕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192" b="1" dirty="0">
              <a:solidFill>
                <a:schemeClr val="tx1">
                  <a:lumMod val="65000"/>
                  <a:lumOff val="35000"/>
                </a:schemeClr>
              </a:solidFill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" y="6477399"/>
            <a:ext cx="1008112" cy="377077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272480" y="654597"/>
            <a:ext cx="8863313" cy="57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baseline="-25000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807" y="32931"/>
            <a:ext cx="501703" cy="723610"/>
          </a:xfrm>
          <a:prstGeom prst="rect">
            <a:avLst/>
          </a:prstGeom>
        </p:spPr>
      </p:pic>
      <p:sp>
        <p:nvSpPr>
          <p:cNvPr id="12" name="직사각형 11"/>
          <p:cNvSpPr/>
          <p:nvPr userDrawn="1"/>
        </p:nvSpPr>
        <p:spPr>
          <a:xfrm>
            <a:off x="7543746" y="654597"/>
            <a:ext cx="1592047" cy="5756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baseline="-25000" dirty="0"/>
          </a:p>
        </p:txBody>
      </p:sp>
    </p:spTree>
    <p:extLst>
      <p:ext uri="{BB962C8B-B14F-4D97-AF65-F5344CB8AC3E}">
        <p14:creationId xmlns:p14="http://schemas.microsoft.com/office/powerpoint/2010/main" val="245332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90570" rtl="0" eaLnBrk="1" latinLnBrk="1" hangingPunct="1">
        <a:spcBef>
          <a:spcPct val="0"/>
        </a:spcBef>
        <a:buNone/>
        <a:defRPr lang="en-US" altLang="ko-KR" sz="2000" b="0" kern="1200" smtClean="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71464" indent="-371464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1pPr>
      <a:lvl2pPr marL="804838" indent="-309553" algn="l" defTabSz="990570" rtl="0" eaLnBrk="1" latinLnBrk="1" hangingPunct="1">
        <a:spcBef>
          <a:spcPct val="20000"/>
        </a:spcBef>
        <a:buFont typeface="Arial" panose="020B0604020202020204" pitchFamily="34" charset="0"/>
        <a:buChar char="–"/>
        <a:defRPr sz="3033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–"/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»"/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1" hangingPunct="1">
        <a:spcBef>
          <a:spcPct val="20000"/>
        </a:spcBef>
        <a:buFont typeface="Arial" panose="020B0604020202020204" pitchFamily="34" charset="0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1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gi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jpeg"/><Relationship Id="rId7" Type="http://schemas.openxmlformats.org/officeDocument/2006/relationships/image" Target="../media/image132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35.jpeg"/><Relationship Id="rId4" Type="http://schemas.openxmlformats.org/officeDocument/2006/relationships/image" Target="../media/image129.png"/><Relationship Id="rId9" Type="http://schemas.openxmlformats.org/officeDocument/2006/relationships/image" Target="../media/image13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jpeg"/><Relationship Id="rId18" Type="http://schemas.openxmlformats.org/officeDocument/2006/relationships/image" Target="../media/image154.jpe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19" Type="http://schemas.openxmlformats.org/officeDocument/2006/relationships/image" Target="../media/image155.jpe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170.jpeg"/><Relationship Id="rId7" Type="http://schemas.openxmlformats.org/officeDocument/2006/relationships/image" Target="../media/image174.jpe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72.jpeg"/><Relationship Id="rId4" Type="http://schemas.openxmlformats.org/officeDocument/2006/relationships/image" Target="../media/image17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jpeg"/><Relationship Id="rId4" Type="http://schemas.openxmlformats.org/officeDocument/2006/relationships/image" Target="../media/image17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jpeg"/><Relationship Id="rId4" Type="http://schemas.openxmlformats.org/officeDocument/2006/relationships/image" Target="../media/image18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jpe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12" Type="http://schemas.openxmlformats.org/officeDocument/2006/relationships/image" Target="../media/image193.jpe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jpeg"/><Relationship Id="rId4" Type="http://schemas.openxmlformats.org/officeDocument/2006/relationships/image" Target="../media/image185.png"/><Relationship Id="rId9" Type="http://schemas.openxmlformats.org/officeDocument/2006/relationships/image" Target="../media/image190.jpeg"/><Relationship Id="rId14" Type="http://schemas.openxmlformats.org/officeDocument/2006/relationships/image" Target="../media/image1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7" Type="http://schemas.openxmlformats.org/officeDocument/2006/relationships/image" Target="../media/image201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9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212.jpeg"/><Relationship Id="rId3" Type="http://schemas.openxmlformats.org/officeDocument/2006/relationships/image" Target="../media/image202.jpeg"/><Relationship Id="rId7" Type="http://schemas.openxmlformats.org/officeDocument/2006/relationships/image" Target="../media/image206.jpeg"/><Relationship Id="rId12" Type="http://schemas.openxmlformats.org/officeDocument/2006/relationships/image" Target="../media/image2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11" Type="http://schemas.openxmlformats.org/officeDocument/2006/relationships/image" Target="../media/image210.jpeg"/><Relationship Id="rId5" Type="http://schemas.openxmlformats.org/officeDocument/2006/relationships/image" Target="../media/image204.jpeg"/><Relationship Id="rId10" Type="http://schemas.openxmlformats.org/officeDocument/2006/relationships/image" Target="../media/image209.jpeg"/><Relationship Id="rId4" Type="http://schemas.openxmlformats.org/officeDocument/2006/relationships/image" Target="../media/image203.jpeg"/><Relationship Id="rId9" Type="http://schemas.openxmlformats.org/officeDocument/2006/relationships/image" Target="../media/image208.jpeg"/><Relationship Id="rId14" Type="http://schemas.openxmlformats.org/officeDocument/2006/relationships/image" Target="../media/image213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eg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eg"/><Relationship Id="rId3" Type="http://schemas.openxmlformats.org/officeDocument/2006/relationships/image" Target="../media/image223.png"/><Relationship Id="rId7" Type="http://schemas.openxmlformats.org/officeDocument/2006/relationships/image" Target="../media/image227.jpeg"/><Relationship Id="rId12" Type="http://schemas.openxmlformats.org/officeDocument/2006/relationships/image" Target="../media/image232.jpe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eg"/><Relationship Id="rId11" Type="http://schemas.openxmlformats.org/officeDocument/2006/relationships/image" Target="../media/image231.jpeg"/><Relationship Id="rId5" Type="http://schemas.openxmlformats.org/officeDocument/2006/relationships/image" Target="../media/image225.png"/><Relationship Id="rId10" Type="http://schemas.openxmlformats.org/officeDocument/2006/relationships/image" Target="../media/image230.jpeg"/><Relationship Id="rId4" Type="http://schemas.openxmlformats.org/officeDocument/2006/relationships/image" Target="../media/image224.png"/><Relationship Id="rId9" Type="http://schemas.openxmlformats.org/officeDocument/2006/relationships/image" Target="../media/image22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jpeg"/><Relationship Id="rId4" Type="http://schemas.openxmlformats.org/officeDocument/2006/relationships/image" Target="../media/image233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1.jpeg"/><Relationship Id="rId3" Type="http://schemas.openxmlformats.org/officeDocument/2006/relationships/image" Target="../media/image226.jpeg"/><Relationship Id="rId7" Type="http://schemas.openxmlformats.org/officeDocument/2006/relationships/image" Target="../media/image236.png"/><Relationship Id="rId12" Type="http://schemas.openxmlformats.org/officeDocument/2006/relationships/image" Target="../media/image240.jpe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5.png"/><Relationship Id="rId5" Type="http://schemas.openxmlformats.org/officeDocument/2006/relationships/image" Target="../media/image223.png"/><Relationship Id="rId10" Type="http://schemas.openxmlformats.org/officeDocument/2006/relationships/image" Target="../media/image239.png"/><Relationship Id="rId4" Type="http://schemas.openxmlformats.org/officeDocument/2006/relationships/image" Target="../media/image235.png"/><Relationship Id="rId9" Type="http://schemas.openxmlformats.org/officeDocument/2006/relationships/image" Target="../media/image2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18.jpeg"/><Relationship Id="rId7" Type="http://schemas.openxmlformats.org/officeDocument/2006/relationships/image" Target="../media/image242.pn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Relationship Id="rId9" Type="http://schemas.openxmlformats.org/officeDocument/2006/relationships/image" Target="../media/image244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3" Type="http://schemas.openxmlformats.org/officeDocument/2006/relationships/image" Target="../media/image246.png"/><Relationship Id="rId7" Type="http://schemas.openxmlformats.org/officeDocument/2006/relationships/image" Target="../media/image250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9" Type="http://schemas.openxmlformats.org/officeDocument/2006/relationships/image" Target="../media/image25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6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jpeg"/><Relationship Id="rId5" Type="http://schemas.openxmlformats.org/officeDocument/2006/relationships/image" Target="../media/image260.jpeg"/><Relationship Id="rId4" Type="http://schemas.openxmlformats.org/officeDocument/2006/relationships/image" Target="../media/image2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jpeg"/><Relationship Id="rId3" Type="http://schemas.openxmlformats.org/officeDocument/2006/relationships/image" Target="../media/image263.jpeg"/><Relationship Id="rId7" Type="http://schemas.openxmlformats.org/officeDocument/2006/relationships/image" Target="../media/image266.jp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3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15077" y="1535402"/>
            <a:ext cx="4203897" cy="2514330"/>
          </a:xfrm>
          <a:prstGeom prst="rect">
            <a:avLst/>
          </a:prstGeom>
        </p:spPr>
        <p:txBody>
          <a:bodyPr anchor="t"/>
          <a:lstStyle/>
          <a:p>
            <a:r>
              <a:rPr lang="ko-KR" altLang="en-US" sz="3033" b="1" dirty="0" err="1">
                <a:latin typeface="나눔고딕"/>
                <a:ea typeface="나눔고딕" panose="020D0604000000000000"/>
              </a:rPr>
              <a:t>모바일</a:t>
            </a:r>
            <a:r>
              <a:rPr lang="ko-KR" altLang="en-US" sz="3033" b="1" dirty="0">
                <a:latin typeface="나눔고딕"/>
                <a:ea typeface="나눔고딕" panose="020D0604000000000000"/>
              </a:rPr>
              <a:t> 시스템 구축을 </a:t>
            </a:r>
            <a:r>
              <a:rPr lang="en-US" altLang="ko-KR" sz="3033" b="1" dirty="0">
                <a:latin typeface="나눔고딕"/>
                <a:ea typeface="나눔고딕" panose="020D0604000000000000"/>
              </a:rPr>
              <a:t/>
            </a:r>
            <a:br>
              <a:rPr lang="en-US" altLang="ko-KR" sz="3033" b="1" dirty="0">
                <a:latin typeface="나눔고딕"/>
                <a:ea typeface="나눔고딕" panose="020D0604000000000000"/>
              </a:rPr>
            </a:br>
            <a:r>
              <a:rPr lang="ko-KR" altLang="en-US" sz="3033" b="1">
                <a:latin typeface="나눔고딕"/>
                <a:ea typeface="나눔고딕" panose="020D0604000000000000"/>
              </a:rPr>
              <a:t>위한 </a:t>
            </a:r>
            <a:r>
              <a:rPr lang="ko-KR" altLang="en-US" sz="3033" b="1" dirty="0">
                <a:latin typeface="나눔고딕"/>
                <a:ea typeface="나눔고딕" panose="020D0604000000000000"/>
              </a:rPr>
              <a:t>온라인 시스템</a:t>
            </a:r>
            <a:r>
              <a:rPr lang="en-US" altLang="ko-KR" sz="3033" b="1" dirty="0">
                <a:latin typeface="나눔고딕"/>
                <a:ea typeface="나눔고딕" panose="020D0604000000000000"/>
              </a:rPr>
              <a:t>(</a:t>
            </a:r>
            <a:r>
              <a:rPr lang="en-US" altLang="ko-KR" sz="3033" b="1" dirty="0" err="1">
                <a:solidFill>
                  <a:schemeClr val="accent1"/>
                </a:solidFill>
                <a:latin typeface="나눔고딕"/>
                <a:ea typeface="나눔고딕" panose="020D0604000000000000"/>
              </a:rPr>
              <a:t>JoinKFA</a:t>
            </a:r>
            <a:r>
              <a:rPr lang="en-US" altLang="ko-KR" sz="3033" b="1" dirty="0">
                <a:latin typeface="나눔고딕"/>
                <a:ea typeface="나눔고딕" panose="020D0604000000000000"/>
              </a:rPr>
              <a:t>) </a:t>
            </a:r>
            <a:r>
              <a:rPr lang="ko-KR" altLang="en-US" sz="3033" b="1">
                <a:latin typeface="나눔고딕"/>
                <a:ea typeface="나눔고딕" panose="020D0604000000000000"/>
              </a:rPr>
              <a:t>분석 및 개발</a:t>
            </a:r>
            <a:endParaRPr lang="ko-KR" altLang="en-US" sz="3033" dirty="0">
              <a:solidFill>
                <a:schemeClr val="tx1">
                  <a:lumMod val="85000"/>
                  <a:lumOff val="15000"/>
                </a:schemeClr>
              </a:solidFill>
              <a:latin typeface="나눔고딕"/>
              <a:ea typeface="나눔고딕" panose="020D060400000000000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515077" y="3038956"/>
            <a:ext cx="4203897" cy="73475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 panose="020D0604000000000000"/>
              </a:rPr>
              <a:t>제안서</a:t>
            </a:r>
          </a:p>
          <a:p>
            <a:pPr marL="0" indent="0">
              <a:buNone/>
            </a:pP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 panose="020D060400000000000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6173" y="4733757"/>
            <a:ext cx="2709396" cy="325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㈜ </a:t>
            </a:r>
            <a:r>
              <a:rPr lang="ko-KR" altLang="en-US" sz="1517" dirty="0" err="1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엠앤엘솔루션</a:t>
            </a:r>
            <a:r>
              <a:rPr lang="en-US" altLang="ko-KR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 2016.</a:t>
            </a:r>
            <a:r>
              <a:rPr lang="ko-KR" altLang="en-US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 </a:t>
            </a:r>
            <a:r>
              <a:rPr lang="en-US" altLang="ko-KR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11.</a:t>
            </a:r>
            <a:r>
              <a:rPr lang="ko-KR" altLang="en-US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 </a:t>
            </a:r>
            <a:r>
              <a:rPr lang="en-US" altLang="ko-KR" sz="1517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나눔고딕"/>
                <a:ea typeface="나눔고딕" panose="020D0604000000000000"/>
              </a:rPr>
              <a:t>28</a:t>
            </a:r>
            <a:endParaRPr lang="ko-KR" altLang="en-US" sz="1517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나눔고딕"/>
              <a:ea typeface="나눔고딕" panose="020D060400000000000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62524" y="4837177"/>
            <a:ext cx="49529" cy="149232"/>
          </a:xfrm>
          <a:prstGeom prst="rect">
            <a:avLst/>
          </a:prstGeom>
          <a:solidFill>
            <a:srgbClr val="094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2523" y="1478784"/>
            <a:ext cx="1014113" cy="4952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7128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기관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80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E.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주요사업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4090839" y="1773120"/>
            <a:ext cx="2160000" cy="216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3248598" y="3135137"/>
            <a:ext cx="2160000" cy="2160000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933080" y="3058375"/>
            <a:ext cx="2160000" cy="2160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4449841" y="2578739"/>
            <a:ext cx="1441996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미디어플랫폼</a:t>
            </a:r>
          </a:p>
        </p:txBody>
      </p:sp>
      <p:sp>
        <p:nvSpPr>
          <p:cNvPr id="85" name="Rectangle 82"/>
          <p:cNvSpPr>
            <a:spLocks noChangeArrowheads="1"/>
          </p:cNvSpPr>
          <p:nvPr/>
        </p:nvSpPr>
        <p:spPr bwMode="auto">
          <a:xfrm>
            <a:off x="3339929" y="4111051"/>
            <a:ext cx="1590261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</a:p>
        </p:txBody>
      </p:sp>
      <p:sp>
        <p:nvSpPr>
          <p:cNvPr id="86" name="Rectangle 82"/>
          <p:cNvSpPr>
            <a:spLocks noChangeArrowheads="1"/>
          </p:cNvSpPr>
          <p:nvPr/>
        </p:nvSpPr>
        <p:spPr bwMode="auto">
          <a:xfrm>
            <a:off x="5450504" y="4057429"/>
            <a:ext cx="1642576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endParaRPr lang="en-US" altLang="ko-KR" sz="1200" b="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서비스인에이블러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6213519" y="1851526"/>
            <a:ext cx="28148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콘텐츠 관리 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 스트리밍 서버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엔드 </a:t>
            </a:r>
            <a:r>
              <a:rPr kumimoji="1" lang="ko-KR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 콘텐츠 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배포 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 가속서버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018527" y="4517909"/>
            <a:ext cx="198845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매출트래킹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LBS/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뮤직플레이어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773504" y="2547318"/>
            <a:ext cx="23365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기종 클라우드 병합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오브젝트 스토리지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관리시스템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콘텐츠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개인화 클라우드 플랫폼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391" y="2707915"/>
            <a:ext cx="406969" cy="406969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225" y="2926195"/>
            <a:ext cx="805027" cy="242374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84" y="3130278"/>
            <a:ext cx="764388" cy="416939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90" y="5592499"/>
            <a:ext cx="1100131" cy="720000"/>
          </a:xfrm>
          <a:prstGeom prst="rect">
            <a:avLst/>
          </a:prstGeom>
          <a:ln>
            <a:noFill/>
          </a:ln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0132" y="5592499"/>
            <a:ext cx="1078383" cy="720000"/>
          </a:xfrm>
          <a:prstGeom prst="rect">
            <a:avLst/>
          </a:prstGeom>
          <a:ln>
            <a:noFill/>
          </a:ln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50043" y="3678687"/>
            <a:ext cx="1078383" cy="720000"/>
          </a:xfrm>
          <a:prstGeom prst="rect">
            <a:avLst/>
          </a:prstGeom>
          <a:ln w="3175">
            <a:noFill/>
          </a:ln>
        </p:spPr>
      </p:pic>
      <p:grpSp>
        <p:nvGrpSpPr>
          <p:cNvPr id="96" name="그룹 95"/>
          <p:cNvGrpSpPr/>
          <p:nvPr/>
        </p:nvGrpSpPr>
        <p:grpSpPr>
          <a:xfrm>
            <a:off x="1854115" y="4487297"/>
            <a:ext cx="1342120" cy="736885"/>
            <a:chOff x="6122017" y="4950131"/>
            <a:chExt cx="3021983" cy="1477351"/>
          </a:xfrm>
        </p:grpSpPr>
        <p:pic>
          <p:nvPicPr>
            <p:cNvPr id="97" name="그림 1" descr="image006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368" y="4973631"/>
              <a:ext cx="2065632" cy="145385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그림 2" descr="image002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017" y="4950131"/>
              <a:ext cx="890787" cy="1475406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9" name="그룹 98"/>
          <p:cNvGrpSpPr/>
          <p:nvPr/>
        </p:nvGrpSpPr>
        <p:grpSpPr>
          <a:xfrm>
            <a:off x="5343277" y="5592500"/>
            <a:ext cx="975169" cy="720000"/>
            <a:chOff x="4140200" y="4257675"/>
            <a:chExt cx="2524339" cy="2160000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539" y="4257675"/>
              <a:ext cx="1215000" cy="21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1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200" y="4257675"/>
              <a:ext cx="1215000" cy="21600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01" y="2516369"/>
            <a:ext cx="422302" cy="422302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707172" y="5570787"/>
            <a:ext cx="532738" cy="741712"/>
            <a:chOff x="6372200" y="3356992"/>
            <a:chExt cx="1872208" cy="2952328"/>
          </a:xfrm>
        </p:grpSpPr>
        <p:grpSp>
          <p:nvGrpSpPr>
            <p:cNvPr id="104" name="그룹 103"/>
            <p:cNvGrpSpPr/>
            <p:nvPr/>
          </p:nvGrpSpPr>
          <p:grpSpPr>
            <a:xfrm>
              <a:off x="6372200" y="3356992"/>
              <a:ext cx="1368152" cy="2664296"/>
              <a:chOff x="6372200" y="1124744"/>
              <a:chExt cx="1368152" cy="2664296"/>
            </a:xfrm>
            <a:scene3d>
              <a:camera prst="perspectiveHeroicExtremeLeftFacing"/>
              <a:lightRig rig="threePt" dir="t"/>
            </a:scene3d>
          </p:grpSpPr>
          <p:pic>
            <p:nvPicPr>
              <p:cNvPr id="108" name="Picture 3" descr="D:\04_jhy\Desktop\s4_main_phone.pn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36"/>
              <a:stretch/>
            </p:blipFill>
            <p:spPr bwMode="auto">
              <a:xfrm>
                <a:off x="6372200" y="1124744"/>
                <a:ext cx="1368152" cy="266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D:\사업진행\제일기획\S Health Buddy\버디앱 스크린샷\output\Screenshot_2013-08-01-12-19-17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754" y="1349314"/>
                <a:ext cx="1224136" cy="2176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" name="그룹 104"/>
            <p:cNvGrpSpPr/>
            <p:nvPr/>
          </p:nvGrpSpPr>
          <p:grpSpPr>
            <a:xfrm>
              <a:off x="6876256" y="3645024"/>
              <a:ext cx="1368152" cy="2664296"/>
              <a:chOff x="6948264" y="4005064"/>
              <a:chExt cx="1368152" cy="2664296"/>
            </a:xfrm>
            <a:scene3d>
              <a:camera prst="perspectiveHeroicExtremeLeftFacing"/>
              <a:lightRig rig="threePt" dir="t"/>
            </a:scene3d>
          </p:grpSpPr>
          <p:pic>
            <p:nvPicPr>
              <p:cNvPr id="106" name="Picture 3" descr="D:\04_jhy\Desktop\s4_main_phone.png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36"/>
              <a:stretch/>
            </p:blipFill>
            <p:spPr bwMode="auto">
              <a:xfrm>
                <a:off x="6948264" y="4005064"/>
                <a:ext cx="1368152" cy="26642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7" name="Picture 3" descr="D:\사업진행\제일기획\S Health Buddy\버디앱 스크린샷\output\Screenshot_2013-08-01-12-39-27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0272" y="4267458"/>
                <a:ext cx="1224136" cy="2176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0" name="Picture 4"/>
          <p:cNvPicPr>
            <a:picLocks noChangeAspect="1" noChangeArrowheads="1"/>
          </p:cNvPicPr>
          <p:nvPr/>
        </p:nvPicPr>
        <p:blipFill>
          <a:blip r:embed="rId1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488" y="5382287"/>
            <a:ext cx="960178" cy="96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" name="Text Box 4"/>
          <p:cNvSpPr txBox="1">
            <a:spLocks noChangeArrowheads="1"/>
          </p:cNvSpPr>
          <p:nvPr/>
        </p:nvSpPr>
        <p:spPr bwMode="auto">
          <a:xfrm>
            <a:off x="1773504" y="903578"/>
            <a:ext cx="70544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ICT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산업에 새로운 가치를 제공하기 위하여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전폭적인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3C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연계 지속가능한 사업을 발굴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서비스플랫폼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△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△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서비스인에이블러 등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영역으로 주요사업을 진행하고 있습니다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7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24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품질 관리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통합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 시스템의 실제 대회 시범운영을 통해 서비스 오픈 전에 시스템의 문제점 및 개선사항에 대한 정보를 취득하여 실질적인 서비스 개선을 이루고자 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  <a:p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00472" y="1690082"/>
            <a:ext cx="9505056" cy="487352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594521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시범 운영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05778" y="2237774"/>
            <a:ext cx="8494444" cy="1233057"/>
            <a:chOff x="714084" y="2237774"/>
            <a:chExt cx="8494444" cy="1233057"/>
          </a:xfrm>
        </p:grpSpPr>
        <p:sp>
          <p:nvSpPr>
            <p:cNvPr id="11" name="직사각형 10"/>
            <p:cNvSpPr/>
            <p:nvPr/>
          </p:nvSpPr>
          <p:spPr bwMode="auto">
            <a:xfrm>
              <a:off x="1068596" y="2709336"/>
              <a:ext cx="2595562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2" name="직사각형 57"/>
            <p:cNvSpPr/>
            <p:nvPr/>
          </p:nvSpPr>
          <p:spPr bwMode="auto">
            <a:xfrm>
              <a:off x="3805446" y="2709336"/>
              <a:ext cx="2593975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" name="직사각형 61"/>
            <p:cNvSpPr/>
            <p:nvPr/>
          </p:nvSpPr>
          <p:spPr bwMode="auto">
            <a:xfrm>
              <a:off x="6540708" y="2709336"/>
              <a:ext cx="2595563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4" name="오각형 13"/>
            <p:cNvSpPr/>
            <p:nvPr/>
          </p:nvSpPr>
          <p:spPr>
            <a:xfrm>
              <a:off x="1065983" y="2237774"/>
              <a:ext cx="2725833" cy="438765"/>
            </a:xfrm>
            <a:prstGeom prst="homePlate">
              <a:avLst>
                <a:gd name="adj" fmla="val 2330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7348" tIns="58674" rIns="174445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 사전준비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5" name="갈매기형 수장 14"/>
            <p:cNvSpPr/>
            <p:nvPr/>
          </p:nvSpPr>
          <p:spPr>
            <a:xfrm>
              <a:off x="3732759" y="2237774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78226" tIns="58674" rIns="319551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ko-KR" sz="12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Alpha </a:t>
              </a:r>
              <a:r>
                <a:rPr lang="ko-KR" altLang="en-US" sz="1200" b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테스트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" name="갈매기형 수장 10"/>
            <p:cNvSpPr/>
            <p:nvPr/>
          </p:nvSpPr>
          <p:spPr>
            <a:xfrm>
              <a:off x="6445102" y="2237774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58674" rIns="252000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시범운영용 </a:t>
              </a:r>
              <a:r>
                <a:rPr lang="en-US" altLang="ko-KR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Application </a:t>
              </a:r>
              <a:r>
                <a:rPr lang="ko-KR" altLang="en-US" sz="1200" b="1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배포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1068595" y="2732167"/>
              <a:ext cx="25955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 대상 대회 선정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>
                <a:buFont typeface="Arial" pitchFamily="34" charset="0"/>
                <a:buChar char="•"/>
                <a:defRPr/>
              </a:pP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 참가자 선정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운영자 사전 교육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시범운영용 시스템 환경 구축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805445" y="2732167"/>
              <a:ext cx="25939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사내 관련 인원을 대상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Package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배포 제외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운영자 사전 교육 점검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6540708" y="2732167"/>
              <a:ext cx="25955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Google/Apple </a:t>
              </a:r>
              <a:r>
                <a:rPr kumimoji="0"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계정 및 인증서 준비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Google Play Beta </a:t>
              </a:r>
              <a:r>
                <a:rPr kumimoji="0"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용 </a:t>
              </a:r>
              <a:r>
                <a:rPr kumimoji="0"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App </a:t>
              </a:r>
              <a:r>
                <a:rPr kumimoji="0"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등록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iTunes </a:t>
              </a:r>
              <a:r>
                <a:rPr lang="en-US" altLang="ko-KR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TestFlight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Beta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용 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App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등록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시범운영용 데이터 구축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</a:t>
              </a:r>
            </a:p>
          </p:txBody>
        </p:sp>
        <p:sp>
          <p:nvSpPr>
            <p:cNvPr id="20" name="Text Box 97"/>
            <p:cNvSpPr txBox="1">
              <a:spLocks noChangeArrowheads="1"/>
            </p:cNvSpPr>
            <p:nvPr/>
          </p:nvSpPr>
          <p:spPr bwMode="auto">
            <a:xfrm>
              <a:off x="714084" y="2237774"/>
              <a:ext cx="323850" cy="12330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 algn="ctr">
              <a:solidFill>
                <a:srgbClr val="B2B2B2"/>
              </a:solidFill>
              <a:miter lim="800000"/>
              <a:headEnd/>
              <a:tailEnd/>
            </a:ln>
            <a:effectLst/>
            <a:extLst/>
          </p:spPr>
          <p:txBody>
            <a:bodyPr vert="eaVert" anchor="ctr"/>
            <a:lstStyle>
              <a:lvl1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1pPr>
              <a:lvl2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2pPr>
              <a:lvl3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3pPr>
              <a:lvl4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4pPr>
              <a:lvl5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5pPr>
              <a:lvl6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6pPr>
              <a:lvl7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7pPr>
              <a:lvl8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8pPr>
              <a:lvl9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9pPr>
            </a:lstStyle>
            <a:p>
              <a:pPr algn="ctr" fontAlgn="t">
                <a:spcBef>
                  <a:spcPct val="0"/>
                </a:spcBef>
              </a:pPr>
              <a:r>
                <a:rPr lang="ko-KR" altLang="en-US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준비</a:t>
              </a:r>
              <a:endPara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705778" y="3637190"/>
            <a:ext cx="8494444" cy="1233057"/>
            <a:chOff x="714084" y="3637190"/>
            <a:chExt cx="8494444" cy="1233057"/>
          </a:xfrm>
        </p:grpSpPr>
        <p:sp>
          <p:nvSpPr>
            <p:cNvPr id="22" name="직사각형 10"/>
            <p:cNvSpPr/>
            <p:nvPr/>
          </p:nvSpPr>
          <p:spPr bwMode="auto">
            <a:xfrm>
              <a:off x="1068596" y="4108752"/>
              <a:ext cx="2595562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3" name="직사각형 57"/>
            <p:cNvSpPr/>
            <p:nvPr/>
          </p:nvSpPr>
          <p:spPr bwMode="auto">
            <a:xfrm>
              <a:off x="3805446" y="4108752"/>
              <a:ext cx="2593975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4" name="직사각형 61"/>
            <p:cNvSpPr/>
            <p:nvPr/>
          </p:nvSpPr>
          <p:spPr bwMode="auto">
            <a:xfrm>
              <a:off x="6540708" y="4108752"/>
              <a:ext cx="2595563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5" name="오각형 24"/>
            <p:cNvSpPr/>
            <p:nvPr/>
          </p:nvSpPr>
          <p:spPr>
            <a:xfrm>
              <a:off x="1065983" y="3637190"/>
              <a:ext cx="2725833" cy="438765"/>
            </a:xfrm>
            <a:prstGeom prst="homePlate">
              <a:avLst>
                <a:gd name="adj" fmla="val 23301"/>
              </a:avLst>
            </a:prstGeom>
            <a:solidFill>
              <a:srgbClr val="660033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7348" tIns="58674" rIns="174445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Application Logging</a:t>
              </a:r>
              <a:endPara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3732759" y="3637190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rgbClr val="660033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58674" rIns="252000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운영 시 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문제점 및 개선점 수집 </a:t>
              </a:r>
            </a:p>
          </p:txBody>
        </p:sp>
        <p:sp>
          <p:nvSpPr>
            <p:cNvPr id="27" name="갈매기형 수장 10"/>
            <p:cNvSpPr/>
            <p:nvPr/>
          </p:nvSpPr>
          <p:spPr>
            <a:xfrm>
              <a:off x="6445102" y="3637190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rgbClr val="660033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58674" rIns="252000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200" b="1" dirty="0" smtClean="0"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보고서 작성</a:t>
              </a:r>
              <a:endPara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1068595" y="4131583"/>
              <a:ext cx="25955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Platform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별 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Crash Log Data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수집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분석용 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GA Log Data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수집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UX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의 사용성 불편 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VOC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수집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API Server Log Data 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수집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3805445" y="4131583"/>
              <a:ext cx="2593975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시스템 운영 시 개선점 수집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각 사용자 </a:t>
              </a:r>
              <a:r>
                <a:rPr lang="ko-KR" altLang="en-US" sz="105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구분별</a:t>
              </a: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개선점 수집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  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6540708" y="4131583"/>
              <a:ext cx="25955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Application</a:t>
              </a:r>
              <a:r>
                <a:rPr kumimoji="0"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의 </a:t>
              </a:r>
              <a:r>
                <a:rPr kumimoji="0"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Logging </a:t>
              </a:r>
              <a:r>
                <a:rPr kumimoji="0"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데이터 분석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운영 시 문제점 및 개선점 분석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서비스 개선 방안 및 문제점 도출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기능개선항목 정리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1" name="Text Box 97"/>
            <p:cNvSpPr txBox="1">
              <a:spLocks noChangeArrowheads="1"/>
            </p:cNvSpPr>
            <p:nvPr/>
          </p:nvSpPr>
          <p:spPr bwMode="auto">
            <a:xfrm>
              <a:off x="714084" y="3637190"/>
              <a:ext cx="323850" cy="1233057"/>
            </a:xfrm>
            <a:prstGeom prst="rect">
              <a:avLst/>
            </a:prstGeom>
            <a:solidFill>
              <a:srgbClr val="660033"/>
            </a:solidFill>
            <a:ln w="3175" algn="ctr">
              <a:solidFill>
                <a:srgbClr val="B2B2B2"/>
              </a:solidFill>
              <a:miter lim="800000"/>
              <a:headEnd/>
              <a:tailEnd/>
            </a:ln>
            <a:effectLst/>
            <a:extLst/>
          </p:spPr>
          <p:txBody>
            <a:bodyPr vert="eaVert" anchor="ctr"/>
            <a:lstStyle>
              <a:lvl1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1pPr>
              <a:lvl2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2pPr>
              <a:lvl3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3pPr>
              <a:lvl4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4pPr>
              <a:lvl5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5pPr>
              <a:lvl6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6pPr>
              <a:lvl7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7pPr>
              <a:lvl8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8pPr>
              <a:lvl9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9pPr>
            </a:lstStyle>
            <a:p>
              <a:pPr algn="ctr" fontAlgn="t">
                <a:spcBef>
                  <a:spcPct val="0"/>
                </a:spcBef>
              </a:pPr>
              <a:r>
                <a:rPr lang="ko-KR" altLang="en-US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시범운영</a:t>
              </a:r>
              <a:endPara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5778" y="5036606"/>
            <a:ext cx="8494444" cy="1233057"/>
            <a:chOff x="714084" y="5036606"/>
            <a:chExt cx="8494444" cy="1233057"/>
          </a:xfrm>
        </p:grpSpPr>
        <p:sp>
          <p:nvSpPr>
            <p:cNvPr id="33" name="직사각형 10"/>
            <p:cNvSpPr/>
            <p:nvPr/>
          </p:nvSpPr>
          <p:spPr bwMode="auto">
            <a:xfrm>
              <a:off x="1068596" y="5508168"/>
              <a:ext cx="2595562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4" name="직사각형 57"/>
            <p:cNvSpPr/>
            <p:nvPr/>
          </p:nvSpPr>
          <p:spPr bwMode="auto">
            <a:xfrm>
              <a:off x="3805446" y="5508168"/>
              <a:ext cx="2593975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5" name="직사각형 61"/>
            <p:cNvSpPr/>
            <p:nvPr/>
          </p:nvSpPr>
          <p:spPr bwMode="auto">
            <a:xfrm>
              <a:off x="6540708" y="5508168"/>
              <a:ext cx="2595563" cy="7614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8920" tIns="248920" rIns="248920" bIns="3093719" spcCol="1270" anchor="ctr"/>
            <a:lstStyle/>
            <a:p>
              <a:pPr algn="ctr" defTabSz="155575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kumimoji="0" lang="ko-KR" altLang="en-US" sz="35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6" name="오각형 35"/>
            <p:cNvSpPr/>
            <p:nvPr/>
          </p:nvSpPr>
          <p:spPr>
            <a:xfrm>
              <a:off x="1065983" y="5036606"/>
              <a:ext cx="2725833" cy="438765"/>
            </a:xfrm>
            <a:prstGeom prst="homePlate">
              <a:avLst>
                <a:gd name="adj" fmla="val 23301"/>
              </a:avLst>
            </a:prstGeom>
            <a:solidFill>
              <a:srgbClr val="006600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7348" tIns="58674" rIns="174445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개선 사항 적용 계획 수립 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3732759" y="5036606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rgbClr val="006600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78226" tIns="58674" rIns="319551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개선사항 적용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8" name="갈매기형 수장 10"/>
            <p:cNvSpPr/>
            <p:nvPr/>
          </p:nvSpPr>
          <p:spPr>
            <a:xfrm>
              <a:off x="6445102" y="5036606"/>
              <a:ext cx="2763426" cy="438765"/>
            </a:xfrm>
            <a:prstGeom prst="chevron">
              <a:avLst>
                <a:gd name="adj" fmla="val 25142"/>
              </a:avLst>
            </a:prstGeom>
            <a:solidFill>
              <a:srgbClr val="006600"/>
            </a:solidFill>
            <a:ln>
              <a:noFill/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52000" tIns="58674" rIns="252000" bIns="58674" spcCol="1270" anchor="ctr"/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ko-KR" sz="12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Alpha </a:t>
              </a:r>
              <a:r>
                <a:rPr lang="ko-KR" altLang="en-US" sz="1200" b="1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테스트 재진행</a:t>
              </a:r>
              <a:endPara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 bwMode="auto">
            <a:xfrm>
              <a:off x="1068595" y="5530999"/>
              <a:ext cx="2595563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kumimoji="0"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 보고서를 통해 개선사항 도출</a:t>
              </a:r>
              <a:endParaRPr kumimoji="0"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중요도 및 난이도에 따른 일정 수립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유상의 개선사항에 대한 협의 진행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3805445" y="5530999"/>
              <a:ext cx="2593975" cy="5770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하자요소에 대한 즉각적 보완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일정에 따른 개선사항 적용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228600" indent="-22860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내부 테스트 진행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 bwMode="auto">
            <a:xfrm>
              <a:off x="6540708" y="5530999"/>
              <a:ext cx="259556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사내 인원 대상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시범운영 시 도출된 오류</a:t>
              </a:r>
              <a:r>
                <a:rPr lang="en-US" altLang="ko-KR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/</a:t>
              </a:r>
              <a:r>
                <a:rPr lang="ko-KR" altLang="en-US" sz="105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개선기능을 주요 점검 요소로 테스트 진행</a:t>
              </a: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altLang="ko-KR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42" name="Text Box 97"/>
            <p:cNvSpPr txBox="1">
              <a:spLocks noChangeArrowheads="1"/>
            </p:cNvSpPr>
            <p:nvPr/>
          </p:nvSpPr>
          <p:spPr bwMode="auto">
            <a:xfrm>
              <a:off x="714084" y="5036606"/>
              <a:ext cx="323850" cy="1233057"/>
            </a:xfrm>
            <a:prstGeom prst="rect">
              <a:avLst/>
            </a:prstGeom>
            <a:solidFill>
              <a:srgbClr val="006600"/>
            </a:solidFill>
            <a:ln w="3175" algn="ctr">
              <a:solidFill>
                <a:srgbClr val="B2B2B2"/>
              </a:solidFill>
              <a:miter lim="800000"/>
              <a:headEnd/>
              <a:tailEnd/>
            </a:ln>
            <a:effectLst/>
            <a:extLst/>
          </p:spPr>
          <p:txBody>
            <a:bodyPr vert="eaVert" anchor="ctr"/>
            <a:lstStyle>
              <a:lvl1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1pPr>
              <a:lvl2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2pPr>
              <a:lvl3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3pPr>
              <a:lvl4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4pPr>
              <a:lvl5pPr defTabSz="7620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5pPr>
              <a:lvl6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6pPr>
              <a:lvl7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7pPr>
              <a:lvl8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8pPr>
              <a:lvl9pPr defTabSz="7620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맑은 고딕" pitchFamily="18" charset="-127"/>
                </a:defRPr>
              </a:lvl9pPr>
            </a:lstStyle>
            <a:p>
              <a:pPr algn="ctr" fontAlgn="t">
                <a:spcBef>
                  <a:spcPct val="0"/>
                </a:spcBef>
              </a:pPr>
              <a:r>
                <a:rPr lang="ko-KR" altLang="en-US" b="1" dirty="0" smtClean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개선</a:t>
              </a:r>
              <a:endPara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7. </a:t>
            </a:r>
            <a:r>
              <a:rPr lang="ko-KR" altLang="en-US" sz="1800">
                <a:latin typeface="나눔고딕" panose="020D0604000000000000"/>
              </a:rPr>
              <a:t>보안 관리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다음과 같이 참여인원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사무실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장비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내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외부 통신망 접근 등에 대한 보안관리 방안을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제시합니다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30918"/>
              </p:ext>
            </p:extLst>
          </p:nvPr>
        </p:nvGraphicFramePr>
        <p:xfrm>
          <a:off x="532337" y="2060846"/>
          <a:ext cx="8868533" cy="4468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58712"/>
                <a:gridCol w="2069863"/>
                <a:gridCol w="5239958"/>
              </a:tblGrid>
              <a:tr h="30186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구분</a:t>
                      </a:r>
                      <a:endParaRPr lang="ko-KR" altLang="en-US" sz="11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보안 관리 방안</a:t>
                      </a:r>
                      <a:endParaRPr lang="ko-KR" altLang="en-US" sz="11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36847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회사</a:t>
                      </a:r>
                      <a:endParaRPr lang="ko-KR" altLang="en-US" sz="11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참여인원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월 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1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회 보안교육 실시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참여 시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보안교육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각서 작성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6874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사무실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장비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사내보안장치 설치 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시건장치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보안카메라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PC/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노트북에 켄싱턴 락 부착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불시 보안점검실시 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시건장치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문서보안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5845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내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.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외부 통신망 접근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방화벽설치 및 강화된 보안정책수립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네트워크분리 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사내 </a:t>
                      </a:r>
                      <a:r>
                        <a:rPr lang="ko-KR" altLang="en-US" sz="1050" b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사설네트워크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5845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테스트베드</a:t>
                      </a:r>
                      <a:endParaRPr lang="ko-KR" altLang="en-US" sz="11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참여인원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보안교육 실시 후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외부 파견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출장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보안책임자 지정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5845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사무실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장비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PC/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노트북에 켄싱턴 락 부착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이동형 메모리 반입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반출 </a:t>
                      </a:r>
                      <a:r>
                        <a:rPr lang="ko-KR" altLang="en-US" sz="1050" b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심사 강화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5845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내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.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외부 통신망 접근</a:t>
                      </a:r>
                      <a:endParaRPr lang="ko-KR" altLang="en-US" sz="105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모바일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50" b="1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라우터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반입</a:t>
                      </a:r>
                      <a:r>
                        <a:rPr lang="en-US" altLang="ko-KR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105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반출 심사 강화</a:t>
                      </a:r>
                      <a:endParaRPr lang="en-US" altLang="ko-KR" sz="105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50" b="1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테더링</a:t>
                      </a:r>
                      <a:r>
                        <a:rPr lang="ko-KR" altLang="en-US" sz="1050" b="1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사용 제약</a:t>
                      </a:r>
                      <a:endParaRPr lang="en-US" altLang="ko-KR" sz="1050" b="1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200472" y="1690082"/>
            <a:ext cx="9505056" cy="487352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196065" y="1594521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보안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37772" y="3775395"/>
            <a:ext cx="229421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atin typeface="나눔고딕" panose="020D0604000000000000"/>
                <a:ea typeface="나눔고딕" panose="020D0604000000000000"/>
              </a:rPr>
              <a:t>외부 방문자 네트워크 사용 제한</a:t>
            </a:r>
            <a:endParaRPr lang="en-US" altLang="ko-KR" sz="1050" b="1" dirty="0">
              <a:latin typeface="나눔고딕" panose="020D0604000000000000"/>
              <a:ea typeface="나눔고딕" panose="020D060400000000000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atin typeface="나눔고딕" panose="020D0604000000000000"/>
                <a:ea typeface="나눔고딕" panose="020D0604000000000000"/>
              </a:rPr>
              <a:t>공유문서 저장소 접근권한 강화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42952" y="4473035"/>
            <a:ext cx="269016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atin typeface="-윤고딕330" panose="02030504000101010101" pitchFamily="18" charset="-127"/>
                <a:ea typeface="나눔고딕" panose="020D0604000000000000"/>
              </a:rPr>
              <a:t>보안각서 작성을 통한 개인책임 부여</a:t>
            </a:r>
            <a:endParaRPr lang="en-US" altLang="ko-KR" sz="1050" b="1" dirty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atin typeface="-윤고딕330" panose="02030504000101010101" pitchFamily="18" charset="-127"/>
                <a:ea typeface="나눔고딕" panose="020D0604000000000000"/>
              </a:rPr>
              <a:t>보안사고시</a:t>
            </a:r>
            <a:r>
              <a:rPr lang="en-US" altLang="ko-KR" sz="1050" b="1" dirty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lang="ko-KR" altLang="en-US" sz="1050" b="1">
                <a:latin typeface="-윤고딕330" panose="02030504000101010101" pitchFamily="18" charset="-127"/>
                <a:ea typeface="나눔고딕" panose="020D0604000000000000"/>
              </a:rPr>
              <a:t>전사적 재발방지 대책마련</a:t>
            </a:r>
            <a:endParaRPr lang="ko-KR" altLang="en-US" sz="1050" b="1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4346" y="5863253"/>
            <a:ext cx="264687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atin typeface="-윤고딕330" panose="02030504000101010101" pitchFamily="18" charset="-127"/>
                <a:ea typeface="나눔고딕" panose="020D0604000000000000"/>
              </a:rPr>
              <a:t>네트워크 분리 </a:t>
            </a:r>
            <a:r>
              <a:rPr lang="en-US" altLang="ko-KR" sz="1050" b="1" dirty="0">
                <a:latin typeface="-윤고딕330" panose="02030504000101010101" pitchFamily="18" charset="-127"/>
                <a:ea typeface="나눔고딕" panose="020D0604000000000000"/>
              </a:rPr>
              <a:t>(</a:t>
            </a:r>
            <a:r>
              <a:rPr lang="ko-KR" altLang="en-US" sz="1050" b="1">
                <a:latin typeface="-윤고딕330" panose="02030504000101010101" pitchFamily="18" charset="-127"/>
                <a:ea typeface="나눔고딕" panose="020D0604000000000000"/>
              </a:rPr>
              <a:t>폐쇄적 네트워크 운영</a:t>
            </a:r>
            <a:r>
              <a:rPr lang="en-US" altLang="ko-KR" sz="1050" b="1" dirty="0">
                <a:latin typeface="-윤고딕330" panose="02030504000101010101" pitchFamily="18" charset="-127"/>
                <a:ea typeface="나눔고딕" panose="020D0604000000000000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 err="1">
                <a:latin typeface="-윤고딕330" panose="02030504000101010101" pitchFamily="18" charset="-127"/>
                <a:ea typeface="나눔고딕" panose="020D0604000000000000"/>
              </a:rPr>
              <a:t>시험망과</a:t>
            </a:r>
            <a:r>
              <a:rPr lang="ko-KR" altLang="en-US" sz="1050" b="1" dirty="0">
                <a:latin typeface="-윤고딕330" panose="02030504000101010101" pitchFamily="18" charset="-127"/>
                <a:ea typeface="나눔고딕" panose="020D0604000000000000"/>
              </a:rPr>
              <a:t> </a:t>
            </a:r>
            <a:r>
              <a:rPr lang="ko-KR" altLang="en-US" sz="1050" b="1" dirty="0" err="1">
                <a:latin typeface="-윤고딕330" panose="02030504000101010101" pitchFamily="18" charset="-127"/>
                <a:ea typeface="나눔고딕" panose="020D0604000000000000"/>
              </a:rPr>
              <a:t>업무망의</a:t>
            </a:r>
            <a:r>
              <a:rPr lang="ko-KR" altLang="en-US" sz="1050" b="1" dirty="0">
                <a:latin typeface="-윤고딕330" panose="02030504000101010101" pitchFamily="18" charset="-127"/>
                <a:ea typeface="나눔고딕" panose="020D0604000000000000"/>
              </a:rPr>
              <a:t> 철저한 분리</a:t>
            </a:r>
          </a:p>
        </p:txBody>
      </p:sp>
    </p:spTree>
    <p:extLst>
      <p:ext uri="{BB962C8B-B14F-4D97-AF65-F5344CB8AC3E}">
        <p14:creationId xmlns:p14="http://schemas.microsoft.com/office/powerpoint/2010/main" val="40694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 smtClean="0"/>
              <a:t>목차</a:t>
            </a:r>
            <a:endParaRPr lang="ko-KR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664968" y="1484784"/>
            <a:ext cx="394921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기관 소개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 내용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lang="ko-KR" altLang="en-US" sz="20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 부문</a:t>
            </a:r>
            <a:endParaRPr lang="en-US" altLang="ko-KR" sz="20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7381" y="3789040"/>
            <a:ext cx="1035861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교육 훈련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사후 관리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48944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6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교육 훈련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V. </a:t>
            </a:r>
            <a:r>
              <a:rPr lang="ko-KR" altLang="en-US" smtClean="0"/>
              <a:t>지원 부문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KFA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통합 모바일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시스템 개발의 제공 기능인 단말 어플리케이션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응용시스템의 교육 계획은 다음과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같습니다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229417"/>
              </p:ext>
            </p:extLst>
          </p:nvPr>
        </p:nvGraphicFramePr>
        <p:xfrm>
          <a:off x="416496" y="2060848"/>
          <a:ext cx="9073008" cy="4132768"/>
        </p:xfrm>
        <a:graphic>
          <a:graphicData uri="http://schemas.openxmlformats.org/drawingml/2006/table">
            <a:tbl>
              <a:tblPr/>
              <a:tblGrid>
                <a:gridCol w="1728192"/>
                <a:gridCol w="3528392"/>
                <a:gridCol w="1368152"/>
                <a:gridCol w="1368152"/>
                <a:gridCol w="1080120"/>
              </a:tblGrid>
              <a:tr h="3730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교육 명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교육 내용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교육 대상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예상 시기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교육 장소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03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  <a:r>
                        <a:rPr lang="en-US" altLang="ko-KR" sz="12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baseline="0" smtClean="0">
                          <a:latin typeface="나눔고딕" panose="020D0604000000000000"/>
                          <a:ea typeface="나눔고딕" panose="020D0604000000000000"/>
                        </a:rPr>
                        <a:t>교육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모바일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Application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기능 소개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축구협회 담당자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구현 완료 후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309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응용시스템</a:t>
                      </a:r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smtClean="0">
                          <a:latin typeface="나눔고딕" panose="020D0604000000000000"/>
                          <a:ea typeface="나눔고딕" panose="020D0604000000000000"/>
                        </a:rPr>
                        <a:t>교육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JoinKFA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모바일 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Application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및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응용시스템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아키텍처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API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소개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Legacy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시스템과의 연동 인터페이스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서비스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운영  및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시스템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운용에 관한 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세부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기술사항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9057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서비스 운영자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구현 완료 후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08112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시스템 운영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시스템 설치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/</a:t>
                      </a:r>
                      <a:r>
                        <a:rPr lang="ko-KR" altLang="en-US" sz="12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운용 관련 제반 사항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시스템 설치</a:t>
                      </a:r>
                      <a:r>
                        <a:rPr lang="en-US" altLang="ko-KR" sz="12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/</a:t>
                      </a:r>
                      <a:r>
                        <a:rPr lang="ko-KR" altLang="en-US" sz="12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운용 관련 실습</a:t>
                      </a:r>
                      <a:endParaRPr lang="en-US" altLang="ko-KR" sz="1200" kern="120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시스템 운영 </a:t>
                      </a:r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200" smtClean="0">
                          <a:latin typeface="나눔고딕" panose="020D0604000000000000"/>
                          <a:ea typeface="나눔고딕" panose="020D0604000000000000"/>
                        </a:rPr>
                        <a:t>담당자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036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Troubleshooting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1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Troubleshooting</a:t>
                      </a:r>
                      <a:r>
                        <a:rPr lang="ko-KR" altLang="en-US" sz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을 위한 다양한 사례 및 실습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시스템 운영 </a:t>
                      </a:r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200" smtClean="0">
                          <a:latin typeface="나눔고딕" panose="020D0604000000000000"/>
                          <a:ea typeface="나눔고딕" panose="020D0604000000000000"/>
                        </a:rPr>
                        <a:t>담당자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나눔고딕" panose="020D0604000000000000"/>
                          <a:ea typeface="나눔고딕" panose="020D0604000000000000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교육 훈련</a:t>
            </a:r>
          </a:p>
        </p:txBody>
      </p:sp>
    </p:spTree>
    <p:extLst>
      <p:ext uri="{BB962C8B-B14F-4D97-AF65-F5344CB8AC3E}">
        <p14:creationId xmlns:p14="http://schemas.microsoft.com/office/powerpoint/2010/main" val="92854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사후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/>
              <a:t>지원 부문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본 프로젝트를 위한 유지보수는 무상 하자보수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유상 유지보수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추가 계약부분의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3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 영역으로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구분됩니다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유지 보수 분류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665772" y="2196551"/>
            <a:ext cx="8516547" cy="1176338"/>
            <a:chOff x="665772" y="2196551"/>
            <a:chExt cx="8516547" cy="1176338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665772" y="2196551"/>
              <a:ext cx="1897062" cy="1176338"/>
              <a:chOff x="261" y="1137"/>
              <a:chExt cx="1195" cy="875"/>
            </a:xfrm>
          </p:grpSpPr>
          <p:pic>
            <p:nvPicPr>
              <p:cNvPr id="14" name="Picture 6" descr="box 01 copy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lum brigh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1" t="5611" r="4668" b="8015"/>
              <a:stretch>
                <a:fillRect/>
              </a:stretch>
            </p:blipFill>
            <p:spPr bwMode="auto">
              <a:xfrm>
                <a:off x="261" y="1137"/>
                <a:ext cx="1195" cy="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412" y="1478"/>
                <a:ext cx="895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</a:rPr>
                  <a:t>무상 하자보수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</p:grpSp>
        <p:grpSp>
          <p:nvGrpSpPr>
            <p:cNvPr id="4" name="그룹 3"/>
            <p:cNvGrpSpPr/>
            <p:nvPr/>
          </p:nvGrpSpPr>
          <p:grpSpPr>
            <a:xfrm>
              <a:off x="2738319" y="2310766"/>
              <a:ext cx="6444000" cy="1014412"/>
              <a:chOff x="2706048" y="5539469"/>
              <a:chExt cx="6444000" cy="1014412"/>
            </a:xfrm>
          </p:grpSpPr>
          <p:sp>
            <p:nvSpPr>
              <p:cNvPr id="26" name="AutoShape 15"/>
              <p:cNvSpPr>
                <a:spLocks noChangeArrowheads="1"/>
              </p:cNvSpPr>
              <p:nvPr/>
            </p:nvSpPr>
            <p:spPr bwMode="auto">
              <a:xfrm>
                <a:off x="2706048" y="5539469"/>
                <a:ext cx="6444000" cy="1014412"/>
              </a:xfrm>
              <a:prstGeom prst="roundRect">
                <a:avLst>
                  <a:gd name="adj" fmla="val 6194"/>
                </a:avLst>
              </a:prstGeom>
              <a:gradFill rotWithShape="1">
                <a:gsLst>
                  <a:gs pos="0">
                    <a:srgbClr val="FAFBFD"/>
                  </a:gs>
                  <a:gs pos="100000">
                    <a:srgbClr val="CED8EC"/>
                  </a:gs>
                </a:gsLst>
                <a:lin ang="5400000" scaled="1"/>
              </a:gradFill>
              <a:ln w="3175" algn="ctr">
                <a:solidFill>
                  <a:srgbClr val="B1C1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endParaRPr kumimoji="0" lang="ko-KR" altLang="en-US" sz="1000">
                  <a:latin typeface="나눔고딕" panose="020D0604000000000000"/>
                </a:endParaRPr>
              </a:p>
            </p:txBody>
          </p:sp>
          <p:sp>
            <p:nvSpPr>
              <p:cNvPr id="27" name="AutoShape 16"/>
              <p:cNvSpPr>
                <a:spLocks noChangeArrowheads="1"/>
              </p:cNvSpPr>
              <p:nvPr/>
            </p:nvSpPr>
            <p:spPr bwMode="auto">
              <a:xfrm>
                <a:off x="2779190" y="5594188"/>
                <a:ext cx="6303686" cy="921810"/>
              </a:xfrm>
              <a:prstGeom prst="roundRect">
                <a:avLst>
                  <a:gd name="adj" fmla="val 7472"/>
                </a:avLst>
              </a:prstGeom>
              <a:gradFill rotWithShape="1">
                <a:gsLst>
                  <a:gs pos="0">
                    <a:srgbClr val="EAEEF6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25200" rIns="54000" bIns="25200" anchor="ctr"/>
              <a:lstStyle>
                <a:lvl1pPr marL="271463" indent="-180975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납품된 소프트웨어 및 하드웨어에서 무상하자보수 기간 내 발견된 결함 </a:t>
                </a:r>
                <a:r>
                  <a:rPr lang="ko-KR" altLang="ko-KR" sz="1100" dirty="0" smtClean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수정</a:t>
                </a:r>
                <a:endParaRPr lang="en-US" altLang="ko-KR" sz="1100" dirty="0" smtClean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</a:endParaRPr>
              </a:p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r>
                  <a:rPr lang="ko-KR" altLang="ko-KR" sz="1100" dirty="0" smtClean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상세설계에 </a:t>
                </a:r>
                <a:r>
                  <a:rPr lang="ko-KR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반영된 요구사항이 충족되지 않았을 경우의 </a:t>
                </a:r>
                <a:r>
                  <a:rPr lang="ko-KR" altLang="ko-KR" sz="1100" dirty="0" smtClean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보완</a:t>
                </a:r>
                <a:endParaRPr lang="en-US" altLang="ko-KR" sz="1100" dirty="0" smtClean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</a:endParaRPr>
              </a:p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endParaRPr lang="en-US" altLang="ko-KR" sz="1100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</a:endParaRPr>
              </a:p>
              <a:p>
                <a:pPr eaLnBrk="1" hangingPunct="1">
                  <a:lnSpc>
                    <a:spcPts val="700"/>
                  </a:lnSpc>
                </a:pPr>
                <a:r>
                  <a:rPr lang="en-US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※  </a:t>
                </a:r>
                <a:r>
                  <a:rPr lang="ko-KR" altLang="ko-KR" sz="110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사용자의 고의/과실 및 천재지변에 의한 하자사항 제외</a:t>
                </a:r>
                <a:endParaRPr lang="en-US" altLang="ko-KR" sz="1100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</a:endParaRPr>
              </a:p>
              <a:p>
                <a:pPr eaLnBrk="1" hangingPunct="1">
                  <a:lnSpc>
                    <a:spcPts val="700"/>
                  </a:lnSpc>
                </a:pPr>
                <a:r>
                  <a:rPr lang="en-US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※  </a:t>
                </a:r>
                <a:r>
                  <a:rPr lang="ko-KR" altLang="ko-KR" sz="110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시스템 인도 후 요구사항 변경 및 기능의 변화는 포함하지 않음</a:t>
                </a:r>
                <a:endParaRPr lang="ko-KR" altLang="en-US" sz="1100" dirty="0">
                  <a:latin typeface="나눔고딕" panose="020D0604000000000000"/>
                  <a:ea typeface="나눔고딕" panose="020D0604000000000000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65772" y="3533444"/>
            <a:ext cx="8516547" cy="1176338"/>
            <a:chOff x="665772" y="3502185"/>
            <a:chExt cx="8516547" cy="1176338"/>
          </a:xfrm>
        </p:grpSpPr>
        <p:grpSp>
          <p:nvGrpSpPr>
            <p:cNvPr id="16" name="Group 5"/>
            <p:cNvGrpSpPr>
              <a:grpSpLocks/>
            </p:cNvGrpSpPr>
            <p:nvPr/>
          </p:nvGrpSpPr>
          <p:grpSpPr bwMode="auto">
            <a:xfrm>
              <a:off x="665772" y="3502185"/>
              <a:ext cx="1897062" cy="1176338"/>
              <a:chOff x="261" y="1137"/>
              <a:chExt cx="1195" cy="875"/>
            </a:xfrm>
          </p:grpSpPr>
          <p:pic>
            <p:nvPicPr>
              <p:cNvPr id="17" name="Picture 6" descr="box 01 copy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lum brigh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1" t="5611" r="4668" b="8015"/>
              <a:stretch>
                <a:fillRect/>
              </a:stretch>
            </p:blipFill>
            <p:spPr bwMode="auto">
              <a:xfrm>
                <a:off x="261" y="1137"/>
                <a:ext cx="1195" cy="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412" y="1478"/>
                <a:ext cx="895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</a:rPr>
                  <a:t>유상 하자보수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2738319" y="3616400"/>
              <a:ext cx="6444000" cy="1014412"/>
              <a:chOff x="2706048" y="5539469"/>
              <a:chExt cx="6444000" cy="1014412"/>
            </a:xfrm>
          </p:grpSpPr>
          <p:sp>
            <p:nvSpPr>
              <p:cNvPr id="30" name="AutoShape 15"/>
              <p:cNvSpPr>
                <a:spLocks noChangeArrowheads="1"/>
              </p:cNvSpPr>
              <p:nvPr/>
            </p:nvSpPr>
            <p:spPr bwMode="auto">
              <a:xfrm>
                <a:off x="2706048" y="5539469"/>
                <a:ext cx="6444000" cy="1014412"/>
              </a:xfrm>
              <a:prstGeom prst="roundRect">
                <a:avLst>
                  <a:gd name="adj" fmla="val 6194"/>
                </a:avLst>
              </a:prstGeom>
              <a:gradFill rotWithShape="1">
                <a:gsLst>
                  <a:gs pos="0">
                    <a:srgbClr val="FAFBFD"/>
                  </a:gs>
                  <a:gs pos="100000">
                    <a:srgbClr val="CED8EC"/>
                  </a:gs>
                </a:gsLst>
                <a:lin ang="5400000" scaled="1"/>
              </a:gradFill>
              <a:ln w="3175" algn="ctr">
                <a:solidFill>
                  <a:srgbClr val="B1C1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endParaRPr kumimoji="0" lang="ko-KR" altLang="en-US" sz="1000">
                  <a:latin typeface="나눔고딕" panose="020D0604000000000000"/>
                </a:endParaRPr>
              </a:p>
            </p:txBody>
          </p:sp>
          <p:sp>
            <p:nvSpPr>
              <p:cNvPr id="31" name="AutoShape 16"/>
              <p:cNvSpPr>
                <a:spLocks noChangeArrowheads="1"/>
              </p:cNvSpPr>
              <p:nvPr/>
            </p:nvSpPr>
            <p:spPr bwMode="auto">
              <a:xfrm>
                <a:off x="2779190" y="5594188"/>
                <a:ext cx="6303686" cy="921810"/>
              </a:xfrm>
              <a:prstGeom prst="roundRect">
                <a:avLst>
                  <a:gd name="adj" fmla="val 7472"/>
                </a:avLst>
              </a:prstGeom>
              <a:gradFill rotWithShape="1">
                <a:gsLst>
                  <a:gs pos="0">
                    <a:srgbClr val="EAEEF6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25200" rIns="54000" bIns="25200" anchor="ctr"/>
              <a:lstStyle>
                <a:lvl1pPr marL="271463" indent="-180975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무상하자기간 만료 후 발견된 시스템 결함에 대한 보수</a:t>
                </a:r>
              </a:p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운영환경 변화에 대응하기 위한 프로그램 수정 및 보수</a:t>
                </a:r>
              </a:p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endParaRPr lang="ko-KR" altLang="en-US" sz="1100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</a:endParaRPr>
              </a:p>
              <a:p>
                <a:pPr marL="171450" indent="-171450" eaLnBrk="1" hangingPunct="1">
                  <a:lnSpc>
                    <a:spcPts val="7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※  </a:t>
                </a:r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유상 유지보수계약의 상세내역은 추후 협의함</a:t>
                </a: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665772" y="4870337"/>
            <a:ext cx="8516547" cy="1176338"/>
            <a:chOff x="665772" y="4870337"/>
            <a:chExt cx="8516547" cy="1176338"/>
          </a:xfrm>
        </p:grpSpPr>
        <p:grpSp>
          <p:nvGrpSpPr>
            <p:cNvPr id="22" name="Group 5"/>
            <p:cNvGrpSpPr>
              <a:grpSpLocks/>
            </p:cNvGrpSpPr>
            <p:nvPr/>
          </p:nvGrpSpPr>
          <p:grpSpPr bwMode="auto">
            <a:xfrm>
              <a:off x="665772" y="4870337"/>
              <a:ext cx="1897062" cy="1176338"/>
              <a:chOff x="261" y="1137"/>
              <a:chExt cx="1195" cy="875"/>
            </a:xfrm>
          </p:grpSpPr>
          <p:pic>
            <p:nvPicPr>
              <p:cNvPr id="23" name="Picture 6" descr="box 01 copy"/>
              <p:cNvPicPr preferRelativeResize="0">
                <a:picLocks noChangeAspect="1" noChangeArrowheads="1"/>
              </p:cNvPicPr>
              <p:nvPr/>
            </p:nvPicPr>
            <p:blipFill>
              <a:blip r:embed="rId3">
                <a:lum bright="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1" t="5611" r="4668" b="8015"/>
              <a:stretch>
                <a:fillRect/>
              </a:stretch>
            </p:blipFill>
            <p:spPr bwMode="auto">
              <a:xfrm>
                <a:off x="261" y="1137"/>
                <a:ext cx="1195" cy="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412" y="1478"/>
                <a:ext cx="895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>
                  <a:spcBef>
                    <a:spcPct val="0"/>
                  </a:spcBef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</a:rPr>
                  <a:t>추가 계약부분</a:t>
                </a:r>
                <a:endParaRPr lang="ko-KR" altLang="en-US" sz="1600" b="1" dirty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738319" y="4981919"/>
              <a:ext cx="6444000" cy="1014412"/>
              <a:chOff x="2706048" y="5539469"/>
              <a:chExt cx="6444000" cy="1014412"/>
            </a:xfrm>
          </p:grpSpPr>
          <p:sp>
            <p:nvSpPr>
              <p:cNvPr id="33" name="AutoShape 15"/>
              <p:cNvSpPr>
                <a:spLocks noChangeArrowheads="1"/>
              </p:cNvSpPr>
              <p:nvPr/>
            </p:nvSpPr>
            <p:spPr bwMode="auto">
              <a:xfrm>
                <a:off x="2706048" y="5539469"/>
                <a:ext cx="6444000" cy="1014412"/>
              </a:xfrm>
              <a:prstGeom prst="roundRect">
                <a:avLst>
                  <a:gd name="adj" fmla="val 6194"/>
                </a:avLst>
              </a:prstGeom>
              <a:gradFill rotWithShape="1">
                <a:gsLst>
                  <a:gs pos="0">
                    <a:srgbClr val="FAFBFD"/>
                  </a:gs>
                  <a:gs pos="100000">
                    <a:srgbClr val="CED8EC"/>
                  </a:gs>
                </a:gsLst>
                <a:lin ang="5400000" scaled="1"/>
              </a:gradFill>
              <a:ln w="3175" algn="ctr">
                <a:solidFill>
                  <a:srgbClr val="B1C1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algn="ctr" eaLnBrk="1" latinLnBrk="0" hangingPunct="1"/>
                <a:endParaRPr kumimoji="0" lang="ko-KR" altLang="en-US" sz="1000">
                  <a:latin typeface="나눔고딕" panose="020D0604000000000000"/>
                </a:endParaRPr>
              </a:p>
            </p:txBody>
          </p:sp>
          <p:sp>
            <p:nvSpPr>
              <p:cNvPr id="34" name="AutoShape 16"/>
              <p:cNvSpPr>
                <a:spLocks noChangeArrowheads="1"/>
              </p:cNvSpPr>
              <p:nvPr/>
            </p:nvSpPr>
            <p:spPr bwMode="auto">
              <a:xfrm>
                <a:off x="2779190" y="5594188"/>
                <a:ext cx="6303686" cy="921810"/>
              </a:xfrm>
              <a:prstGeom prst="roundRect">
                <a:avLst>
                  <a:gd name="adj" fmla="val 7472"/>
                </a:avLst>
              </a:prstGeom>
              <a:gradFill rotWithShape="1">
                <a:gsLst>
                  <a:gs pos="0">
                    <a:srgbClr val="EAEEF6"/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54000" tIns="25200" rIns="54000" bIns="25200" anchor="ctr"/>
              <a:lstStyle>
                <a:lvl1pPr marL="271463" indent="-180975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1pPr>
                <a:lvl2pPr marL="742950" indent="-28575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2pPr>
                <a:lvl3pPr marL="11430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3pPr>
                <a:lvl4pPr marL="16002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4pPr>
                <a:lvl5pPr marL="2057400" indent="-228600" algn="l" eaLnBrk="0" hangingPunct="0">
                  <a:spcBef>
                    <a:spcPct val="50000"/>
                  </a:spcBef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Futura Md" pitchFamily="34" charset="0"/>
                    <a:ea typeface="가는각진제목체" pitchFamily="18" charset="-127"/>
                  </a:defRPr>
                </a:lvl9pPr>
              </a:lstStyle>
              <a:p>
                <a:pPr marL="171450" indent="-171450" eaLnBrk="1" hangingPunct="1">
                  <a:lnSpc>
                    <a:spcPts val="1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유지보수 범위를 초과하는 일부 시스템의 개발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, </a:t>
                </a:r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기능추가</a:t>
                </a:r>
                <a:r>
                  <a:rPr lang="en-US" altLang="ko-KR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, </a:t>
                </a:r>
                <a:r>
                  <a:rPr lang="ko-KR" altLang="en-US" sz="110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변경</a:t>
                </a:r>
              </a:p>
              <a:p>
                <a:pPr marL="171450" indent="-171450" eaLnBrk="1" hangingPunct="1">
                  <a:lnSpc>
                    <a:spcPts val="1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기존 시스템의 내용을 참조하여 기능이 다른 신규시스템 개발</a:t>
                </a:r>
              </a:p>
              <a:p>
                <a:pPr marL="171450" indent="-171450" eaLnBrk="1" hangingPunct="1">
                  <a:lnSpc>
                    <a:spcPts val="1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100" dirty="0">
                    <a:solidFill>
                      <a:srgbClr val="000000"/>
                    </a:solidFill>
                    <a:latin typeface="나눔고딕" panose="020D0604000000000000"/>
                    <a:ea typeface="나눔고딕" panose="020D0604000000000000"/>
                  </a:rPr>
                  <a:t>신규 기능추가 또는 기존 기능 변경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385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사후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V. </a:t>
            </a:r>
            <a:r>
              <a:rPr lang="ko-KR" altLang="en-US"/>
              <a:t>지원 부문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예방활동 및 긴급지원을 위하여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에서는 아래와 같은 방법으로 유지보수를 시행합니다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 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유지 보수 활동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24967"/>
              </p:ext>
            </p:extLst>
          </p:nvPr>
        </p:nvGraphicFramePr>
        <p:xfrm>
          <a:off x="529544" y="2191088"/>
          <a:ext cx="5143536" cy="3902208"/>
        </p:xfrm>
        <a:graphic>
          <a:graphicData uri="http://schemas.openxmlformats.org/drawingml/2006/table">
            <a:tbl>
              <a:tblPr/>
              <a:tblGrid>
                <a:gridCol w="571503"/>
                <a:gridCol w="928694"/>
                <a:gridCol w="3643339"/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구 분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지원 유형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활동  내용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82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예방 활동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정기 점검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5738" marR="0" lvl="0" indent="-1857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시스템 최적 운용을 위한 정기 점검</a:t>
                      </a:r>
                      <a:endParaRPr lang="en-US" altLang="ko-KR" sz="120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6800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특별 점검</a:t>
                      </a:r>
                      <a:endParaRPr lang="en-US" altLang="ko-KR" sz="1200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고객사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 요청에 의한 중점 점검</a:t>
                      </a:r>
                    </a:p>
                    <a:p>
                      <a:pPr marL="268288" marR="0" lvl="1" indent="-17621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동일 고장 반복 시 점검 실시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  <a:cs typeface="Tahoma" pitchFamily="34" charset="0"/>
                      </a:endParaRPr>
                    </a:p>
                    <a:p>
                      <a:pPr marL="268288" marR="0" lvl="1" indent="-17621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유사 사례 장애 발생 시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  <a:cs typeface="Tahoma" pitchFamily="34" charset="0"/>
                      </a:endParaRPr>
                    </a:p>
                    <a:p>
                      <a:pPr marL="268288" lvl="1" indent="-17621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고장분석 결과 이상 징후 발견 시</a:t>
                      </a:r>
                      <a:endParaRPr lang="en-US" altLang="ko-KR" sz="1200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200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부 정기 점검</a:t>
                      </a:r>
                      <a:endParaRPr lang="en-US" altLang="ko-KR" sz="1200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각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종 장애 발생 시 고장 처리 체계에 따른 점검</a:t>
                      </a:r>
                      <a:endParaRPr lang="en-US" altLang="ko-KR" sz="1200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일반 활동</a:t>
                      </a:r>
                      <a:endParaRPr lang="ko-KR" altLang="en-US" sz="12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긴급 지원</a:t>
                      </a:r>
                      <a:endParaRPr lang="en-US" altLang="ko-KR" sz="1200" baseline="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0" marR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 24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시간 고장 접수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긴급 장애 시 현장 지원 및 조치</a:t>
                      </a:r>
                      <a:endParaRPr lang="en-US" altLang="ko-KR" sz="1200" kern="1200" baseline="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2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임시 복구 후 정해진 기간 내 원인 분석 및 조치</a:t>
                      </a:r>
                      <a:endParaRPr lang="en-US" altLang="ko-KR" sz="1200" kern="1200" baseline="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모서리가 둥근 직사각형 220"/>
          <p:cNvSpPr>
            <a:spLocks noChangeArrowheads="1"/>
          </p:cNvSpPr>
          <p:nvPr/>
        </p:nvSpPr>
        <p:spPr bwMode="auto">
          <a:xfrm>
            <a:off x="5808783" y="2085828"/>
            <a:ext cx="1255553" cy="35719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고장 처리 체계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5810256" y="2639192"/>
            <a:ext cx="1071570" cy="285752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80808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lIns="18000" tIns="10800" rIns="18000" bIns="1080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ko-KR" altLang="en-US" sz="1000" b="1" dirty="0">
                <a:solidFill>
                  <a:srgbClr val="EAEAEA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고객 운영 조직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7096140" y="2639192"/>
            <a:ext cx="2286016" cy="285752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rgbClr val="808080"/>
              </a:gs>
            </a:gsLst>
            <a:lin ang="2700000" scaled="1"/>
          </a:gradFill>
          <a:ln w="9525">
            <a:noFill/>
            <a:round/>
            <a:headEnd/>
            <a:tailEnd/>
          </a:ln>
        </p:spPr>
        <p:txBody>
          <a:bodyPr lIns="18000" tIns="10800" rIns="18000" bIns="10800" anchor="ctr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kumimoji="1" lang="ko-KR" altLang="en-US" sz="1000" b="1" dirty="0">
                <a:solidFill>
                  <a:srgbClr val="EAEAEA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유지보수 </a:t>
            </a:r>
            <a:r>
              <a:rPr kumimoji="1" lang="ko-KR" altLang="en-US" sz="1000" b="1" dirty="0" err="1">
                <a:solidFill>
                  <a:srgbClr val="EAEAEA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지원팀</a:t>
            </a:r>
            <a:endParaRPr kumimoji="1" lang="ko-KR" altLang="en-US" sz="1000" b="1" dirty="0">
              <a:solidFill>
                <a:srgbClr val="EAEAEA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7" name="순서도: 수행의 시작/종료 16"/>
          <p:cNvSpPr/>
          <p:nvPr/>
        </p:nvSpPr>
        <p:spPr bwMode="auto">
          <a:xfrm>
            <a:off x="5810256" y="2999232"/>
            <a:ext cx="1071570" cy="285752"/>
          </a:xfrm>
          <a:prstGeom prst="flowChartTerminator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9050" algn="ctr">
            <a:solidFill>
              <a:srgbClr val="B4BFD0"/>
            </a:solidFill>
            <a:miter lim="800000"/>
            <a:headEnd/>
            <a:tailEnd/>
          </a:ln>
          <a:effectLst/>
        </p:spPr>
        <p:txBody>
          <a:bodyPr vert="horz" wrap="non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장애 발생</a:t>
            </a:r>
          </a:p>
        </p:txBody>
      </p:sp>
      <p:sp>
        <p:nvSpPr>
          <p:cNvPr id="18" name="순서도: 판단 17"/>
          <p:cNvSpPr/>
          <p:nvPr/>
        </p:nvSpPr>
        <p:spPr bwMode="auto">
          <a:xfrm>
            <a:off x="5770501" y="3511268"/>
            <a:ext cx="1143008" cy="428628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solidFill>
                <a:schemeClr val="dk1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97639" y="35430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장애조치</a:t>
            </a:r>
            <a:endParaRPr lang="en-US" altLang="ko-KR" sz="10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판단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167578" y="3582706"/>
            <a:ext cx="928694" cy="28575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장애원인분석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21" name="직선 화살표 연결선 20"/>
          <p:cNvCxnSpPr>
            <a:stCxn id="18" idx="3"/>
            <a:endCxn id="20" idx="1"/>
          </p:cNvCxnSpPr>
          <p:nvPr/>
        </p:nvCxnSpPr>
        <p:spPr bwMode="auto">
          <a:xfrm>
            <a:off x="6913509" y="3725582"/>
            <a:ext cx="254069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2" name="순서도: 판단 21"/>
          <p:cNvSpPr/>
          <p:nvPr/>
        </p:nvSpPr>
        <p:spPr bwMode="auto">
          <a:xfrm>
            <a:off x="7064336" y="4154210"/>
            <a:ext cx="1143008" cy="428628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1000" dirty="0">
              <a:solidFill>
                <a:schemeClr val="dk1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91474" y="41860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장애조치</a:t>
            </a:r>
            <a:endParaRPr lang="en-US" altLang="ko-KR" sz="10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판단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24" name="직선 화살표 연결선 23"/>
          <p:cNvCxnSpPr>
            <a:stCxn id="20" idx="2"/>
            <a:endCxn id="22" idx="0"/>
          </p:cNvCxnSpPr>
          <p:nvPr/>
        </p:nvCxnSpPr>
        <p:spPr bwMode="auto">
          <a:xfrm>
            <a:off x="7631925" y="3868458"/>
            <a:ext cx="3915" cy="285752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5" name="직사각형 24"/>
          <p:cNvSpPr/>
          <p:nvPr/>
        </p:nvSpPr>
        <p:spPr bwMode="auto">
          <a:xfrm>
            <a:off x="7175529" y="4943448"/>
            <a:ext cx="928694" cy="28575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현장적용조치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175529" y="5519512"/>
            <a:ext cx="928694" cy="28575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조치 후 기록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7" name="순서도: 수행의 시작/종료 26"/>
          <p:cNvSpPr/>
          <p:nvPr/>
        </p:nvSpPr>
        <p:spPr bwMode="auto">
          <a:xfrm>
            <a:off x="7104091" y="6024138"/>
            <a:ext cx="1071570" cy="285752"/>
          </a:xfrm>
          <a:prstGeom prst="flowChartTerminator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9050" algn="ctr">
            <a:solidFill>
              <a:srgbClr val="B4BFD0"/>
            </a:solidFill>
            <a:miter lim="800000"/>
            <a:headEnd/>
            <a:tailEnd/>
          </a:ln>
          <a:effectLst/>
        </p:spPr>
        <p:txBody>
          <a:bodyPr vert="horz" wrap="none" lIns="91440" tIns="4680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종료</a:t>
            </a:r>
          </a:p>
        </p:txBody>
      </p:sp>
      <p:cxnSp>
        <p:nvCxnSpPr>
          <p:cNvPr id="28" name="직선 화살표 연결선 27"/>
          <p:cNvCxnSpPr>
            <a:stCxn id="23" idx="2"/>
            <a:endCxn id="25" idx="0"/>
          </p:cNvCxnSpPr>
          <p:nvPr/>
        </p:nvCxnSpPr>
        <p:spPr bwMode="auto">
          <a:xfrm flipH="1">
            <a:off x="7639876" y="4586124"/>
            <a:ext cx="412" cy="35732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29" name="직선 화살표 연결선 28"/>
          <p:cNvCxnSpPr>
            <a:stCxn id="25" idx="2"/>
            <a:endCxn id="26" idx="0"/>
          </p:cNvCxnSpPr>
          <p:nvPr/>
        </p:nvCxnSpPr>
        <p:spPr bwMode="auto">
          <a:xfrm>
            <a:off x="7639876" y="5229200"/>
            <a:ext cx="0" cy="290312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30" name="직선 화살표 연결선 29"/>
          <p:cNvCxnSpPr>
            <a:stCxn id="26" idx="2"/>
            <a:endCxn id="27" idx="0"/>
          </p:cNvCxnSpPr>
          <p:nvPr/>
        </p:nvCxnSpPr>
        <p:spPr bwMode="auto">
          <a:xfrm>
            <a:off x="7639876" y="5805264"/>
            <a:ext cx="0" cy="21887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1" name="직사각형 30"/>
          <p:cNvSpPr/>
          <p:nvPr/>
        </p:nvSpPr>
        <p:spPr bwMode="auto">
          <a:xfrm>
            <a:off x="8453462" y="4225648"/>
            <a:ext cx="928694" cy="285752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분석 및 보완</a:t>
            </a:r>
            <a:endParaRPr kumimoji="1" lang="en-US" altLang="ko-KR" sz="10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32" name="직선 화살표 연결선 31"/>
          <p:cNvCxnSpPr>
            <a:stCxn id="22" idx="3"/>
            <a:endCxn id="31" idx="1"/>
          </p:cNvCxnSpPr>
          <p:nvPr/>
        </p:nvCxnSpPr>
        <p:spPr bwMode="auto">
          <a:xfrm>
            <a:off x="8207344" y="4368524"/>
            <a:ext cx="246118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33" name="Shape 50"/>
          <p:cNvCxnSpPr>
            <a:stCxn id="31" idx="2"/>
            <a:endCxn id="25" idx="3"/>
          </p:cNvCxnSpPr>
          <p:nvPr/>
        </p:nvCxnSpPr>
        <p:spPr bwMode="auto">
          <a:xfrm rot="5400000">
            <a:off x="8223554" y="4392069"/>
            <a:ext cx="574924" cy="81358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4" name="TextBox 33"/>
          <p:cNvSpPr txBox="1"/>
          <p:nvPr/>
        </p:nvSpPr>
        <p:spPr>
          <a:xfrm>
            <a:off x="6810388" y="3511268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No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1760" y="4011334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Yes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6" name="Shape 53"/>
          <p:cNvCxnSpPr>
            <a:stCxn id="19" idx="2"/>
            <a:endCxn id="25" idx="1"/>
          </p:cNvCxnSpPr>
          <p:nvPr/>
        </p:nvCxnSpPr>
        <p:spPr bwMode="auto">
          <a:xfrm rot="16200000" flipH="1">
            <a:off x="6189420" y="4100215"/>
            <a:ext cx="1143142" cy="82907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7" name="TextBox 36"/>
          <p:cNvSpPr txBox="1"/>
          <p:nvPr/>
        </p:nvSpPr>
        <p:spPr>
          <a:xfrm>
            <a:off x="8111702" y="4154210"/>
            <a:ext cx="3385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No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96206" y="4566320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Yes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9" name="직선 화살표 연결선 38"/>
          <p:cNvCxnSpPr>
            <a:stCxn id="17" idx="2"/>
            <a:endCxn id="19" idx="0"/>
          </p:cNvCxnSpPr>
          <p:nvPr/>
        </p:nvCxnSpPr>
        <p:spPr bwMode="auto">
          <a:xfrm>
            <a:off x="6346041" y="3284984"/>
            <a:ext cx="412" cy="258088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62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37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기관 연혁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23" name="오각형 22"/>
          <p:cNvSpPr/>
          <p:nvPr/>
        </p:nvSpPr>
        <p:spPr>
          <a:xfrm>
            <a:off x="2053230" y="1927873"/>
            <a:ext cx="6647291" cy="324072"/>
          </a:xfrm>
          <a:prstGeom prst="homePlate">
            <a:avLst>
              <a:gd name="adj" fmla="val 40186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 연혁</a:t>
            </a:r>
          </a:p>
        </p:txBody>
      </p:sp>
      <p:sp>
        <p:nvSpPr>
          <p:cNvPr id="25" name="타원 24"/>
          <p:cNvSpPr/>
          <p:nvPr/>
        </p:nvSpPr>
        <p:spPr>
          <a:xfrm>
            <a:off x="7208947" y="1549909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~2015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743286" y="1549909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~2012</a:t>
            </a:r>
            <a:endParaRPr lang="en-US" altLang="ko-KR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56"/>
          <p:cNvSpPr txBox="1"/>
          <p:nvPr/>
        </p:nvSpPr>
        <p:spPr>
          <a:xfrm>
            <a:off x="6582518" y="2938763"/>
            <a:ext cx="2328614" cy="153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KT NFV Open lab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관리시스템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평창올림픽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IoT/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실증사업 증강현실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(AR)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기업형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IR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기업정보 연동시스템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SK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텔레콤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픽스캠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700" b="0">
                <a:latin typeface="나눔고딕" panose="020D0604000000000000" pitchFamily="50" charset="-127"/>
                <a:ea typeface="나눔고딕" panose="020D0604000000000000" pitchFamily="50" charset="-127"/>
              </a:rPr>
              <a:t>하나저축은행 </a:t>
            </a:r>
            <a:r>
              <a:rPr lang="ko-KR" altLang="en-US" sz="700" b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뱅킹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이통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통합스토어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(One Store)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기업형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제어관리 시스템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B </a:t>
            </a:r>
            <a:r>
              <a:rPr lang="en-US" altLang="ko-KR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PoC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28" name="타원 27"/>
          <p:cNvSpPr/>
          <p:nvPr/>
        </p:nvSpPr>
        <p:spPr>
          <a:xfrm>
            <a:off x="2242033" y="1549909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~2007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56"/>
          <p:cNvSpPr txBox="1"/>
          <p:nvPr/>
        </p:nvSpPr>
        <p:spPr>
          <a:xfrm>
            <a:off x="4067944" y="6025908"/>
            <a:ext cx="203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라이브플랫폼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국책과제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지경부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중기청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스토리지 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57"/>
          <p:cNvSpPr txBox="1"/>
          <p:nvPr/>
        </p:nvSpPr>
        <p:spPr>
          <a:xfrm>
            <a:off x="4070804" y="5745474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</a:p>
        </p:txBody>
      </p:sp>
      <p:sp>
        <p:nvSpPr>
          <p:cNvPr id="31" name="TextBox 56"/>
          <p:cNvSpPr txBox="1"/>
          <p:nvPr/>
        </p:nvSpPr>
        <p:spPr>
          <a:xfrm>
            <a:off x="4070805" y="4555035"/>
            <a:ext cx="221344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개인화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추천엔진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Live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제일기획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갤럭시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-S4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S-Health App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미래융합시범서비스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/KISA)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빅데이터플랫폼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인프라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/DB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싱가포르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SFC)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WAP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Line 81"/>
          <p:cNvSpPr>
            <a:spLocks noChangeShapeType="1"/>
          </p:cNvSpPr>
          <p:nvPr/>
        </p:nvSpPr>
        <p:spPr bwMode="auto">
          <a:xfrm>
            <a:off x="4070803" y="6018223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57"/>
          <p:cNvSpPr txBox="1"/>
          <p:nvPr/>
        </p:nvSpPr>
        <p:spPr>
          <a:xfrm>
            <a:off x="4070805" y="4282286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</a:p>
        </p:txBody>
      </p:sp>
      <p:sp>
        <p:nvSpPr>
          <p:cNvPr id="34" name="Line 81"/>
          <p:cNvSpPr>
            <a:spLocks noChangeShapeType="1"/>
          </p:cNvSpPr>
          <p:nvPr/>
        </p:nvSpPr>
        <p:spPr bwMode="auto">
          <a:xfrm>
            <a:off x="4070804" y="4552888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TextBox 57"/>
          <p:cNvSpPr txBox="1"/>
          <p:nvPr/>
        </p:nvSpPr>
        <p:spPr>
          <a:xfrm>
            <a:off x="6582518" y="2666014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</a:p>
        </p:txBody>
      </p:sp>
      <p:sp>
        <p:nvSpPr>
          <p:cNvPr id="36" name="Line 81"/>
          <p:cNvSpPr>
            <a:spLocks noChangeShapeType="1"/>
          </p:cNvSpPr>
          <p:nvPr/>
        </p:nvSpPr>
        <p:spPr bwMode="auto">
          <a:xfrm>
            <a:off x="6582517" y="2938763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57"/>
          <p:cNvSpPr txBox="1"/>
          <p:nvPr/>
        </p:nvSpPr>
        <p:spPr>
          <a:xfrm>
            <a:off x="1971813" y="4116210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</a:p>
        </p:txBody>
      </p:sp>
      <p:sp>
        <p:nvSpPr>
          <p:cNvPr id="38" name="Line 81"/>
          <p:cNvSpPr>
            <a:spLocks noChangeShapeType="1"/>
          </p:cNvSpPr>
          <p:nvPr/>
        </p:nvSpPr>
        <p:spPr bwMode="auto">
          <a:xfrm>
            <a:off x="1971812" y="4388959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57"/>
          <p:cNvSpPr txBox="1"/>
          <p:nvPr/>
        </p:nvSpPr>
        <p:spPr>
          <a:xfrm>
            <a:off x="1971815" y="2899836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</a:p>
        </p:txBody>
      </p:sp>
      <p:sp>
        <p:nvSpPr>
          <p:cNvPr id="40" name="Line 81"/>
          <p:cNvSpPr>
            <a:spLocks noChangeShapeType="1"/>
          </p:cNvSpPr>
          <p:nvPr/>
        </p:nvSpPr>
        <p:spPr bwMode="auto">
          <a:xfrm>
            <a:off x="1971814" y="3172585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TextBox 56"/>
          <p:cNvSpPr txBox="1"/>
          <p:nvPr/>
        </p:nvSpPr>
        <p:spPr>
          <a:xfrm>
            <a:off x="1971813" y="3186373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통합메타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T-store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글로벌포탈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/PA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이동통신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(KMI)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서비스개발 컨설팅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이노비즈기업인증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56"/>
          <p:cNvSpPr txBox="1"/>
          <p:nvPr/>
        </p:nvSpPr>
        <p:spPr>
          <a:xfrm>
            <a:off x="1971813" y="4407675"/>
            <a:ext cx="22888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 컨설팅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CMS/DFS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eMATE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모바일오피스 솔루션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트윗배틀 서비스 오픈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구축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56"/>
          <p:cNvSpPr txBox="1"/>
          <p:nvPr/>
        </p:nvSpPr>
        <p:spPr>
          <a:xfrm>
            <a:off x="1971813" y="5813642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벤처기업인증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57"/>
          <p:cNvSpPr txBox="1"/>
          <p:nvPr/>
        </p:nvSpPr>
        <p:spPr>
          <a:xfrm>
            <a:off x="1971813" y="5540894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2009</a:t>
            </a: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1971812" y="5813643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1773504" y="903578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설립이후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끊임없이 고객과 시장을 다각화하려는 노력과 미래지향적이고 지속 가능한 사업 발굴에 혼신의 노력을 기울여 왔습니다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56"/>
          <p:cNvSpPr txBox="1"/>
          <p:nvPr/>
        </p:nvSpPr>
        <p:spPr>
          <a:xfrm>
            <a:off x="4067999" y="2909661"/>
            <a:ext cx="232861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퀄컴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Drone,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영상플랫폼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SKT LBS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안심서비스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이미지처리 가속시스템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전자영수증서비스연구용역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LG U+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맘카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CCTV)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이북코믹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Hoppin, T-store)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Live/Shop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TextBox 57"/>
          <p:cNvSpPr txBox="1"/>
          <p:nvPr/>
        </p:nvSpPr>
        <p:spPr>
          <a:xfrm>
            <a:off x="4067999" y="2636912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</a:p>
        </p:txBody>
      </p:sp>
      <p:sp>
        <p:nvSpPr>
          <p:cNvPr id="50" name="Line 81"/>
          <p:cNvSpPr>
            <a:spLocks noChangeShapeType="1"/>
          </p:cNvSpPr>
          <p:nvPr/>
        </p:nvSpPr>
        <p:spPr bwMode="auto">
          <a:xfrm>
            <a:off x="4067998" y="2907604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6"/>
          <p:cNvSpPr txBox="1"/>
          <p:nvPr/>
        </p:nvSpPr>
        <p:spPr>
          <a:xfrm>
            <a:off x="6582517" y="4973092"/>
            <a:ext cx="2328614" cy="1532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LGU+ CCTV/KISA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T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위치공유 개발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고도화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스트리밍서버 고도화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LGU+ CCTV PC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뷰어 상용화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LGU+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어린이집 대응 클라우드 녹화시스템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LGU+ M2M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위험물관리솔루션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정보화진흥원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CCTV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통합플랫폼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이미지처리 가속시스템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오더스테이션 개발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82517" y="4700343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</a:p>
        </p:txBody>
      </p:sp>
      <p:sp>
        <p:nvSpPr>
          <p:cNvPr id="53" name="Line 81"/>
          <p:cNvSpPr>
            <a:spLocks noChangeShapeType="1"/>
          </p:cNvSpPr>
          <p:nvPr/>
        </p:nvSpPr>
        <p:spPr bwMode="auto">
          <a:xfrm>
            <a:off x="6582516" y="4973092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80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191522" y="901878"/>
            <a:ext cx="2580278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 분야 수행 실적 요약</a:t>
            </a:r>
          </a:p>
        </p:txBody>
      </p:sp>
      <p:sp>
        <p:nvSpPr>
          <p:cNvPr id="9" name="직사각형 21"/>
          <p:cNvSpPr/>
          <p:nvPr/>
        </p:nvSpPr>
        <p:spPr>
          <a:xfrm>
            <a:off x="1833944" y="3679873"/>
            <a:ext cx="7200159" cy="973263"/>
          </a:xfrm>
          <a:prstGeom prst="rect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10160">
            <a:noFill/>
          </a:ln>
          <a:effectLst/>
        </p:spPr>
        <p:txBody>
          <a:bodyPr lIns="248920" tIns="248920" rIns="248920" bIns="3093719" spcCol="1270" anchor="ctr"/>
          <a:lstStyle/>
          <a:p>
            <a:pPr algn="ctr" defTabSz="1555750" latinLnBrk="0">
              <a:lnSpc>
                <a:spcPct val="90000"/>
              </a:lnSpc>
              <a:spcAft>
                <a:spcPct val="35000"/>
              </a:spcAft>
            </a:pPr>
            <a:endParaRPr lang="ko-KR" altLang="en-US" sz="1200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10" name="타원 27"/>
          <p:cNvSpPr/>
          <p:nvPr/>
        </p:nvSpPr>
        <p:spPr>
          <a:xfrm>
            <a:off x="2555776" y="1235719"/>
            <a:ext cx="1627864" cy="1611375"/>
          </a:xfrm>
          <a:prstGeom prst="ellipse">
            <a:avLst/>
          </a:prstGeom>
          <a:solidFill>
            <a:srgbClr val="3A4564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-15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1" name="모서리가 둥근 직사각형 31"/>
          <p:cNvSpPr/>
          <p:nvPr/>
        </p:nvSpPr>
        <p:spPr>
          <a:xfrm>
            <a:off x="2378412" y="3050735"/>
            <a:ext cx="1922642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12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상용 </a:t>
            </a:r>
            <a:r>
              <a:rPr kumimoji="0" lang="ko-KR" altLang="en-US" sz="1000" b="1" i="0" u="none" strike="noStrike" kern="0" cap="none" spc="-120" normalizeH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서비스 </a:t>
            </a:r>
            <a:r>
              <a:rPr kumimoji="0" lang="en-US" altLang="ko-KR" sz="1000" b="1" i="0" u="none" strike="noStrike" kern="0" cap="none" spc="-120" normalizeH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+</a:t>
            </a:r>
            <a:r>
              <a:rPr kumimoji="0" lang="ko-KR" altLang="en-US" sz="1000" b="1" i="0" u="none" strike="noStrike" kern="0" cap="none" spc="-120" normalizeH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 안정적 운영</a:t>
            </a:r>
            <a:endParaRPr kumimoji="0" lang="en-US" altLang="ko-KR" sz="1000" b="1" i="0" u="none" strike="noStrike" kern="0" cap="none" spc="-120" normalizeH="0" noProof="0" dirty="0"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2" name="모서리가 둥근 직사각형 35"/>
          <p:cNvSpPr/>
          <p:nvPr/>
        </p:nvSpPr>
        <p:spPr>
          <a:xfrm>
            <a:off x="6422393" y="3933056"/>
            <a:ext cx="1923000" cy="485179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심플하고 재미있는 </a:t>
            </a:r>
            <a:r>
              <a:rPr kumimoji="0" lang="en-US" altLang="ko-KR" sz="1050" b="0" i="0" u="none" strike="noStrike" kern="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UX</a:t>
            </a:r>
            <a:endParaRPr kumimoji="0" lang="ko-KR" altLang="en-US" sz="105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cxnSp>
        <p:nvCxnSpPr>
          <p:cNvPr id="13" name="직선 연결선 36"/>
          <p:cNvCxnSpPr/>
          <p:nvPr/>
        </p:nvCxnSpPr>
        <p:spPr>
          <a:xfrm>
            <a:off x="1833944" y="2005520"/>
            <a:ext cx="7200160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4" name="타원 43"/>
          <p:cNvSpPr/>
          <p:nvPr/>
        </p:nvSpPr>
        <p:spPr>
          <a:xfrm>
            <a:off x="4591084" y="1235719"/>
            <a:ext cx="1627864" cy="1611375"/>
          </a:xfrm>
          <a:prstGeom prst="ellipse">
            <a:avLst/>
          </a:prstGeom>
          <a:solidFill>
            <a:srgbClr val="4D93D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-15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5" name="모서리가 둥근 직사각형 45"/>
          <p:cNvSpPr/>
          <p:nvPr/>
        </p:nvSpPr>
        <p:spPr>
          <a:xfrm>
            <a:off x="4505085" y="3050735"/>
            <a:ext cx="1794357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20" normalizeH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다양한  고객  및 단말  환경</a:t>
            </a:r>
          </a:p>
        </p:txBody>
      </p:sp>
      <p:sp>
        <p:nvSpPr>
          <p:cNvPr id="16" name="직사각형 46"/>
          <p:cNvSpPr/>
          <p:nvPr/>
        </p:nvSpPr>
        <p:spPr>
          <a:xfrm>
            <a:off x="2848920" y="1482137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웹 기반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서비스플랫폼</a:t>
            </a:r>
          </a:p>
        </p:txBody>
      </p:sp>
      <p:sp>
        <p:nvSpPr>
          <p:cNvPr id="17" name="타원 51"/>
          <p:cNvSpPr/>
          <p:nvPr/>
        </p:nvSpPr>
        <p:spPr>
          <a:xfrm>
            <a:off x="6566679" y="1235719"/>
            <a:ext cx="1627864" cy="1611375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-15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40789" y="2060848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Samsung ChatON</a:t>
            </a:r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LG</a:t>
            </a:r>
            <a:r>
              <a:rPr lang="ko-KR" altLang="en-US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전자 </a:t>
            </a:r>
            <a:r>
              <a:rPr lang="en-US" altLang="ko-KR" sz="900" kern="0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smartTV</a:t>
            </a:r>
            <a:endParaRPr lang="en-US" altLang="ko-KR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Samsung Always </a:t>
            </a:r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9" name="모서리가 둥근 직사각형 54"/>
          <p:cNvSpPr/>
          <p:nvPr/>
        </p:nvSpPr>
        <p:spPr>
          <a:xfrm>
            <a:off x="6422751" y="3050735"/>
            <a:ext cx="1922642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120" normalizeH="0" noProof="0" dirty="0">
                <a:solidFill>
                  <a:srgbClr val="0C0C0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사용자 경험 중심의 기획 </a:t>
            </a:r>
            <a:r>
              <a:rPr kumimoji="0" lang="en-US" altLang="ko-KR" sz="1000" b="1" i="0" u="none" strike="noStrike" kern="0" cap="none" spc="-120" normalizeH="0" noProof="0" dirty="0">
                <a:solidFill>
                  <a:srgbClr val="0C0C0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&amp; </a:t>
            </a:r>
            <a:r>
              <a:rPr kumimoji="0" lang="ko-KR" altLang="en-US" sz="1000" b="1" i="0" u="none" strike="noStrike" kern="0" cap="none" spc="-120" normalizeH="0" noProof="0" dirty="0">
                <a:solidFill>
                  <a:srgbClr val="0C0C0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디자인</a:t>
            </a:r>
          </a:p>
        </p:txBody>
      </p:sp>
      <p:cxnSp>
        <p:nvCxnSpPr>
          <p:cNvPr id="20" name="직선 연결선 56"/>
          <p:cNvCxnSpPr/>
          <p:nvPr/>
        </p:nvCxnSpPr>
        <p:spPr>
          <a:xfrm>
            <a:off x="4395300" y="2005520"/>
            <a:ext cx="3777508" cy="43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21" name="직각 삼각형 82"/>
          <p:cNvSpPr/>
          <p:nvPr/>
        </p:nvSpPr>
        <p:spPr>
          <a:xfrm rot="10800000" flipH="1">
            <a:off x="1833304" y="3679873"/>
            <a:ext cx="332427" cy="32906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22" name="직각 삼각형 83"/>
          <p:cNvSpPr/>
          <p:nvPr/>
        </p:nvSpPr>
        <p:spPr>
          <a:xfrm flipH="1">
            <a:off x="8701677" y="4324076"/>
            <a:ext cx="332427" cy="32906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23" name="직사각형 28"/>
          <p:cNvSpPr/>
          <p:nvPr/>
        </p:nvSpPr>
        <p:spPr>
          <a:xfrm>
            <a:off x="4901021" y="1482137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스마트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어플리케이션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4" name="모서리가 둥근 직사각형 35"/>
          <p:cNvSpPr/>
          <p:nvPr/>
        </p:nvSpPr>
        <p:spPr>
          <a:xfrm>
            <a:off x="4513734" y="3933056"/>
            <a:ext cx="1785708" cy="485179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다양한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VOC/</a:t>
            </a: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니즈 수렴</a:t>
            </a:r>
            <a:endParaRPr lang="en-US" altLang="ko-KR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강력한 예외처리</a:t>
            </a:r>
          </a:p>
        </p:txBody>
      </p:sp>
      <p:sp>
        <p:nvSpPr>
          <p:cNvPr id="25" name="모서리가 둥근 직사각형 35"/>
          <p:cNvSpPr/>
          <p:nvPr/>
        </p:nvSpPr>
        <p:spPr>
          <a:xfrm>
            <a:off x="2378412" y="3933056"/>
            <a:ext cx="1922641" cy="485179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고가용성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(24/7)</a:t>
            </a: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안정적 서비스 </a:t>
            </a:r>
            <a:r>
              <a:rPr kumimoji="0" lang="en-US" altLang="ko-KR" sz="1050" b="0" i="0" u="none" strike="noStrike" kern="0" cap="none" spc="0" normalizeH="0" baseline="0" noProof="0" dirty="0"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(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Robust)</a:t>
            </a:r>
            <a:endParaRPr kumimoji="0" lang="ko-KR" altLang="en-US" sz="105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cxnSp>
        <p:nvCxnSpPr>
          <p:cNvPr id="26" name="직선 연결선 2"/>
          <p:cNvCxnSpPr/>
          <p:nvPr/>
        </p:nvCxnSpPr>
        <p:spPr>
          <a:xfrm>
            <a:off x="3339733" y="3350739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7" name="직선 연결선 51"/>
          <p:cNvCxnSpPr/>
          <p:nvPr/>
        </p:nvCxnSpPr>
        <p:spPr>
          <a:xfrm>
            <a:off x="5390206" y="3350739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28" name="직선 연결선 52"/>
          <p:cNvCxnSpPr/>
          <p:nvPr/>
        </p:nvCxnSpPr>
        <p:spPr>
          <a:xfrm>
            <a:off x="7341819" y="3350739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29" name="직사각형 28"/>
          <p:cNvSpPr/>
          <p:nvPr/>
        </p:nvSpPr>
        <p:spPr>
          <a:xfrm>
            <a:off x="7076476" y="1494522"/>
            <a:ext cx="606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UI/UX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52934" y="2061836"/>
            <a:ext cx="114646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SKT T</a:t>
            </a:r>
            <a:r>
              <a:rPr lang="ko-KR" altLang="en-US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위치공유</a:t>
            </a:r>
            <a:endParaRPr lang="en-US" altLang="ko-KR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Samsung S-health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SKT </a:t>
            </a:r>
            <a:r>
              <a:rPr lang="ko-KR" altLang="en-US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개인비서</a:t>
            </a:r>
            <a:endParaRPr lang="en-US" altLang="ko-KR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LGU+ </a:t>
            </a:r>
            <a:r>
              <a:rPr lang="ko-KR" altLang="en-US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맘카</a:t>
            </a:r>
            <a:endParaRPr lang="en-US" altLang="ko-KR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12564" y="2045725"/>
            <a:ext cx="113364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Samsung ChatON</a:t>
            </a:r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SKT </a:t>
            </a:r>
            <a:r>
              <a:rPr lang="en-US" altLang="ko-KR" sz="900" kern="0" dirty="0" err="1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hoppin</a:t>
            </a:r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SKT T-store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Samsung S-cloud</a:t>
            </a:r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32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149" y="4803293"/>
            <a:ext cx="837771" cy="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utoShape 4" descr="t-store png에 대한 이미지 검색결과"/>
          <p:cNvSpPr>
            <a:spLocks noChangeAspect="1" noChangeArrowheads="1"/>
          </p:cNvSpPr>
          <p:nvPr/>
        </p:nvSpPr>
        <p:spPr bwMode="auto">
          <a:xfrm>
            <a:off x="3381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" name="Picture 6" descr="t-store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02" y="4792238"/>
            <a:ext cx="510286" cy="51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ChatOn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79" y="4736802"/>
            <a:ext cx="597118" cy="59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s-cloud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66" y="5441626"/>
            <a:ext cx="775991" cy="59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맘카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819" y="4757668"/>
            <a:ext cx="603553" cy="5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08" y="4801131"/>
            <a:ext cx="673404" cy="7472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/>
          <a:stretch/>
        </p:blipFill>
        <p:spPr>
          <a:xfrm>
            <a:off x="4395366" y="5589687"/>
            <a:ext cx="1164845" cy="908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14" descr="픽스캠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84" y="5305473"/>
            <a:ext cx="501165" cy="5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" descr="LG smart tv appstore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74" y="4736802"/>
            <a:ext cx="808943" cy="8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flipboard png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013" y="5276153"/>
            <a:ext cx="733408" cy="7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58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9" name="Line 81"/>
          <p:cNvSpPr>
            <a:spLocks noChangeShapeType="1"/>
          </p:cNvSpPr>
          <p:nvPr/>
        </p:nvSpPr>
        <p:spPr bwMode="auto">
          <a:xfrm>
            <a:off x="1796847" y="1627786"/>
            <a:ext cx="2210212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82"/>
          <p:cNvSpPr>
            <a:spLocks noChangeArrowheads="1"/>
          </p:cNvSpPr>
          <p:nvPr/>
        </p:nvSpPr>
        <p:spPr bwMode="auto">
          <a:xfrm>
            <a:off x="1793271" y="1320111"/>
            <a:ext cx="1856378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</a:t>
            </a:r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안심서비스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/>
          <a:stretch/>
        </p:blipFill>
        <p:spPr>
          <a:xfrm>
            <a:off x="6152980" y="2129240"/>
            <a:ext cx="2711669" cy="21138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2" name="그룹 11"/>
          <p:cNvGrpSpPr/>
          <p:nvPr/>
        </p:nvGrpSpPr>
        <p:grpSpPr>
          <a:xfrm>
            <a:off x="2281923" y="4437993"/>
            <a:ext cx="3603756" cy="1798108"/>
            <a:chOff x="2115143" y="3800475"/>
            <a:chExt cx="4284013" cy="21600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143" y="3800475"/>
              <a:ext cx="1215000" cy="216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9649" y="3800475"/>
              <a:ext cx="1215000" cy="216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156" y="3800475"/>
              <a:ext cx="1215000" cy="2160000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16" name="직사각형 15"/>
          <p:cNvSpPr/>
          <p:nvPr/>
        </p:nvSpPr>
        <p:spPr>
          <a:xfrm>
            <a:off x="6510653" y="4210940"/>
            <a:ext cx="255451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 w="1905"/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사랑하는 가족의 안전을 지키는</a:t>
            </a:r>
            <a:r>
              <a:rPr lang="en-US" altLang="ko-KR" sz="1100" dirty="0">
                <a:ln w="1905"/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n w="1905"/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 안심 기능</a:t>
            </a:r>
            <a:endParaRPr lang="en-US" altLang="ko-KR" sz="1600" dirty="0">
              <a:ln w="1905"/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284314" y="2360481"/>
            <a:ext cx="2676238" cy="1651401"/>
            <a:chOff x="2115143" y="2451545"/>
            <a:chExt cx="3355492" cy="2160001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635" y="2451545"/>
              <a:ext cx="1215000" cy="2160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" t="1602" r="1704"/>
            <a:stretch/>
          </p:blipFill>
          <p:spPr>
            <a:xfrm>
              <a:off x="2115143" y="2451546"/>
              <a:ext cx="1746415" cy="21600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1722811" y="1663726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가족 구성원 간 </a:t>
            </a:r>
            <a:r>
              <a:rPr lang="ko-KR" altLang="en-US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상시 위치 및 상태모니터링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SOS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알림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위험존 진출입 감지 등의 기능을 제공하여 사고를 미연에 방지하고 가족의 안전을 지키는 서비스입니다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1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2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서비스</a:t>
            </a: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16896" y="1350293"/>
            <a:ext cx="274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2014.10 (3.2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4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2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서비스</a:t>
            </a:r>
          </a:p>
        </p:txBody>
      </p:sp>
      <p:sp>
        <p:nvSpPr>
          <p:cNvPr id="9" name="Line 81"/>
          <p:cNvSpPr>
            <a:spLocks noChangeShapeType="1"/>
          </p:cNvSpPr>
          <p:nvPr/>
        </p:nvSpPr>
        <p:spPr bwMode="auto">
          <a:xfrm>
            <a:off x="1796847" y="1627786"/>
            <a:ext cx="2210212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82"/>
          <p:cNvSpPr>
            <a:spLocks noChangeArrowheads="1"/>
          </p:cNvSpPr>
          <p:nvPr/>
        </p:nvSpPr>
        <p:spPr bwMode="auto">
          <a:xfrm>
            <a:off x="1793271" y="1320111"/>
            <a:ext cx="1958922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 Health Buddy</a:t>
            </a:r>
            <a:endParaRPr lang="ko-KR" altLang="en-US" sz="120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875594" y="2579564"/>
            <a:ext cx="6748849" cy="3249239"/>
            <a:chOff x="818599" y="2702244"/>
            <a:chExt cx="7995987" cy="38407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613" y="2702244"/>
              <a:ext cx="1454924" cy="1610630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7230586" y="4005064"/>
              <a:ext cx="1584000" cy="2520000"/>
              <a:chOff x="6372200" y="3356992"/>
              <a:chExt cx="1872208" cy="2952328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6372200" y="3356992"/>
                <a:ext cx="1368152" cy="2664296"/>
                <a:chOff x="6372200" y="112474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24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936"/>
                <a:stretch/>
              </p:blipFill>
              <p:spPr bwMode="auto">
                <a:xfrm>
                  <a:off x="6372200" y="112474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D:\사업진행\제일기획\S Health Buddy\버디앱 스크린샷\output\Screenshot_2013-08-01-12-19-17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2754" y="1349314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그룹 20"/>
              <p:cNvGrpSpPr/>
              <p:nvPr/>
            </p:nvGrpSpPr>
            <p:grpSpPr>
              <a:xfrm>
                <a:off x="6876256" y="3645024"/>
                <a:ext cx="1368152" cy="2664296"/>
                <a:chOff x="6948264" y="400506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22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936"/>
                <a:stretch/>
              </p:blipFill>
              <p:spPr bwMode="auto">
                <a:xfrm>
                  <a:off x="6948264" y="400506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3" descr="D:\사업진행\제일기획\S Health Buddy\버디앱 스크린샷\output\Screenshot_2013-08-01-12-39-27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272" y="4267458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99" y="4897947"/>
              <a:ext cx="1080000" cy="10800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353" y="4357947"/>
              <a:ext cx="1215000" cy="216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209" y="4362102"/>
              <a:ext cx="1215000" cy="216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201" y="4370059"/>
              <a:ext cx="1215000" cy="216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891" y="4383014"/>
              <a:ext cx="1215000" cy="216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599" y="2799414"/>
              <a:ext cx="1809305" cy="1566513"/>
            </a:xfrm>
            <a:prstGeom prst="rect">
              <a:avLst/>
            </a:prstGeom>
          </p:spPr>
        </p:pic>
      </p:grp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1722811" y="1663726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운동기능에 재미적 요소를 가미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서비스로서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운동으로 인한 칼로리소모 측정 및 업데이트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친구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버디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와의 경쟁 기능을 추가하여 꾸준한 운동효과를 제공하는 서비스입니다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6896" y="1350293"/>
            <a:ext cx="274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2013.07 (1.6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5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1"/>
          <p:cNvSpPr>
            <a:spLocks noChangeShapeType="1"/>
          </p:cNvSpPr>
          <p:nvPr/>
        </p:nvSpPr>
        <p:spPr bwMode="auto">
          <a:xfrm>
            <a:off x="1796847" y="1627786"/>
            <a:ext cx="2210212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1793271" y="1320111"/>
            <a:ext cx="1856378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Eco Wallet</a:t>
            </a:r>
            <a:endParaRPr lang="ko-KR" altLang="en-US" sz="120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32"/>
          <p:cNvGrpSpPr>
            <a:grpSpLocks/>
          </p:cNvGrpSpPr>
          <p:nvPr/>
        </p:nvGrpSpPr>
        <p:grpSpPr bwMode="auto">
          <a:xfrm>
            <a:off x="5490376" y="2484734"/>
            <a:ext cx="3493327" cy="1445365"/>
            <a:chOff x="3242811" y="1876511"/>
            <a:chExt cx="6099271" cy="2184796"/>
          </a:xfrm>
        </p:grpSpPr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811" y="2439068"/>
              <a:ext cx="1614654" cy="161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011" y="2438889"/>
              <a:ext cx="1614690" cy="161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208" y="2394063"/>
              <a:ext cx="1620000" cy="1619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타원형 설명선 22"/>
            <p:cNvSpPr>
              <a:spLocks noChangeArrowheads="1"/>
            </p:cNvSpPr>
            <p:nvPr/>
          </p:nvSpPr>
          <p:spPr bwMode="auto">
            <a:xfrm>
              <a:off x="3872882" y="2342196"/>
              <a:ext cx="1035117" cy="392522"/>
            </a:xfrm>
            <a:prstGeom prst="wedgeEllipseCallout">
              <a:avLst>
                <a:gd name="adj1" fmla="val -32648"/>
                <a:gd name="adj2" fmla="val 80926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Tap</a:t>
              </a:r>
              <a:endParaRPr lang="ko-KR" altLang="en-US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타원형 설명선 23"/>
            <p:cNvSpPr>
              <a:spLocks noChangeArrowheads="1"/>
            </p:cNvSpPr>
            <p:nvPr/>
          </p:nvSpPr>
          <p:spPr bwMode="auto">
            <a:xfrm>
              <a:off x="7895644" y="1876511"/>
              <a:ext cx="1446438" cy="686914"/>
            </a:xfrm>
            <a:prstGeom prst="wedgeEllipseCallout">
              <a:avLst>
                <a:gd name="adj1" fmla="val -46926"/>
                <a:gd name="adj2" fmla="val 38005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0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Paperless </a:t>
              </a:r>
              <a:r>
                <a:rPr lang="en-US" altLang="ko-KR" sz="1100" dirty="0">
                  <a:solidFill>
                    <a:srgbClr val="FF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Go</a:t>
              </a:r>
              <a:endParaRPr lang="ko-KR" altLang="en-US" sz="11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29"/>
            <p:cNvSpPr>
              <a:spLocks noChangeArrowheads="1"/>
            </p:cNvSpPr>
            <p:nvPr/>
          </p:nvSpPr>
          <p:spPr bwMode="auto">
            <a:xfrm>
              <a:off x="4097905" y="3782168"/>
              <a:ext cx="720080" cy="279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NFC</a:t>
              </a:r>
              <a:endParaRPr lang="ko-KR" altLang="en-US" sz="1400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33721" y="4667150"/>
            <a:ext cx="3571114" cy="1427750"/>
            <a:chOff x="992392" y="3714025"/>
            <a:chExt cx="7551607" cy="2835651"/>
          </a:xfrm>
        </p:grpSpPr>
        <p:pic>
          <p:nvPicPr>
            <p:cNvPr id="15" name="그림 14" descr="device-2012-03-13-220023.p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992560" y="3717032"/>
              <a:ext cx="1295999" cy="21600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직사각형 15"/>
            <p:cNvSpPr/>
            <p:nvPr/>
          </p:nvSpPr>
          <p:spPr>
            <a:xfrm>
              <a:off x="992392" y="5877275"/>
              <a:ext cx="1296143" cy="427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초기화면</a:t>
              </a:r>
            </a:p>
          </p:txBody>
        </p:sp>
        <p:pic>
          <p:nvPicPr>
            <p:cNvPr id="17" name="그림 16" descr="device-2012-03-13-220300.p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2552069" y="3717032"/>
              <a:ext cx="1296000" cy="2160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18" name="그림 17" descr="device-2012-03-13-220644.p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4111435" y="3714025"/>
              <a:ext cx="1296000" cy="216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9" name="Picture 2" descr="C:\Users\Administrator\Desktop\녹색영수증 이미지\device-2012-03-13-220659.png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5695468" y="3714025"/>
              <a:ext cx="1296000" cy="2160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20" name="Picture 3" descr="C:\Users\Administrator\Desktop\녹색영수증 이미지\device-2012-03-13-220708.png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7247855" y="3714025"/>
              <a:ext cx="1296000" cy="21600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2552069" y="5877275"/>
              <a:ext cx="1296143" cy="672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지갑 속 영수증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111436" y="5874266"/>
              <a:ext cx="1296143" cy="672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구매장소보기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695466" y="5874266"/>
              <a:ext cx="1296143" cy="672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지갑 속 쿠폰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247856" y="5874264"/>
              <a:ext cx="1296143" cy="4278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쿠폰보기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857539" y="2542604"/>
            <a:ext cx="3460006" cy="3407401"/>
            <a:chOff x="979402" y="2414558"/>
            <a:chExt cx="3734871" cy="3821365"/>
          </a:xfrm>
        </p:grpSpPr>
        <p:grpSp>
          <p:nvGrpSpPr>
            <p:cNvPr id="26" name="그룹 128"/>
            <p:cNvGrpSpPr>
              <a:grpSpLocks/>
            </p:cNvGrpSpPr>
            <p:nvPr/>
          </p:nvGrpSpPr>
          <p:grpSpPr bwMode="auto">
            <a:xfrm>
              <a:off x="1610047" y="3160683"/>
              <a:ext cx="207963" cy="130175"/>
              <a:chOff x="755576" y="4293096"/>
              <a:chExt cx="504056" cy="360040"/>
            </a:xfrm>
          </p:grpSpPr>
          <p:cxnSp>
            <p:nvCxnSpPr>
              <p:cNvPr id="79" name="직선 연결선 78"/>
              <p:cNvCxnSpPr/>
              <p:nvPr/>
            </p:nvCxnSpPr>
            <p:spPr>
              <a:xfrm flipH="1">
                <a:off x="755576" y="4293096"/>
                <a:ext cx="21547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H="1">
                <a:off x="828684" y="4293096"/>
                <a:ext cx="21547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 flipH="1">
                <a:off x="897944" y="4293096"/>
                <a:ext cx="219320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/>
              <p:cNvCxnSpPr/>
              <p:nvPr/>
            </p:nvCxnSpPr>
            <p:spPr>
              <a:xfrm flipH="1">
                <a:off x="971050" y="4293096"/>
                <a:ext cx="21547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/>
              <p:cNvCxnSpPr/>
              <p:nvPr/>
            </p:nvCxnSpPr>
            <p:spPr>
              <a:xfrm flipH="1">
                <a:off x="1044158" y="4293096"/>
                <a:ext cx="21547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897944" y="4293096"/>
                <a:ext cx="14621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971050" y="4293096"/>
                <a:ext cx="146214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/>
              <p:cNvCxnSpPr/>
              <p:nvPr/>
            </p:nvCxnSpPr>
            <p:spPr>
              <a:xfrm>
                <a:off x="1044158" y="4293096"/>
                <a:ext cx="142365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>
                <a:off x="1117264" y="4293096"/>
                <a:ext cx="142368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>
                <a:off x="828684" y="4293096"/>
                <a:ext cx="142365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755576" y="4293096"/>
                <a:ext cx="142368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43"/>
            <p:cNvGrpSpPr>
              <a:grpSpLocks/>
            </p:cNvGrpSpPr>
            <p:nvPr/>
          </p:nvGrpSpPr>
          <p:grpSpPr bwMode="auto">
            <a:xfrm>
              <a:off x="1664022" y="2414558"/>
              <a:ext cx="863600" cy="631825"/>
              <a:chOff x="3491880" y="1556792"/>
              <a:chExt cx="2088232" cy="1368152"/>
            </a:xfrm>
          </p:grpSpPr>
          <p:sp>
            <p:nvSpPr>
              <p:cNvPr id="76" name="직사각형 9"/>
              <p:cNvSpPr>
                <a:spLocks noChangeArrowheads="1"/>
              </p:cNvSpPr>
              <p:nvPr/>
            </p:nvSpPr>
            <p:spPr bwMode="auto">
              <a:xfrm>
                <a:off x="3491880" y="1556792"/>
                <a:ext cx="1944216" cy="1368152"/>
              </a:xfrm>
              <a:prstGeom prst="roundRect">
                <a:avLst>
                  <a:gd name="adj" fmla="val 449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b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7" name="직사각형 9"/>
              <p:cNvSpPr>
                <a:spLocks noChangeArrowheads="1"/>
              </p:cNvSpPr>
              <p:nvPr/>
            </p:nvSpPr>
            <p:spPr bwMode="auto">
              <a:xfrm>
                <a:off x="3602978" y="1666046"/>
                <a:ext cx="1722020" cy="1147162"/>
              </a:xfrm>
              <a:prstGeom prst="roundRect">
                <a:avLst>
                  <a:gd name="adj" fmla="val 4495"/>
                </a:avLst>
              </a:prstGeom>
              <a:solidFill>
                <a:srgbClr val="4F81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78" name="직사각형 9"/>
              <p:cNvSpPr>
                <a:spLocks noChangeArrowheads="1"/>
              </p:cNvSpPr>
              <p:nvPr/>
            </p:nvSpPr>
            <p:spPr bwMode="auto">
              <a:xfrm>
                <a:off x="5436096" y="1772816"/>
                <a:ext cx="144016" cy="792088"/>
              </a:xfrm>
              <a:prstGeom prst="roundRect">
                <a:avLst>
                  <a:gd name="adj" fmla="val 449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b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8" name="직사각형 9"/>
            <p:cNvSpPr>
              <a:spLocks noChangeArrowheads="1"/>
            </p:cNvSpPr>
            <p:nvPr/>
          </p:nvSpPr>
          <p:spPr bwMode="auto">
            <a:xfrm>
              <a:off x="1560835" y="3103533"/>
              <a:ext cx="1004887" cy="228600"/>
            </a:xfrm>
            <a:prstGeom prst="roundRect">
              <a:avLst>
                <a:gd name="adj" fmla="val 44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9" name="직사각형 9"/>
            <p:cNvSpPr>
              <a:spLocks noChangeArrowheads="1"/>
            </p:cNvSpPr>
            <p:nvPr/>
          </p:nvSpPr>
          <p:spPr bwMode="auto">
            <a:xfrm>
              <a:off x="2041847" y="3146395"/>
              <a:ext cx="53975" cy="5715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직사각형 9"/>
            <p:cNvSpPr>
              <a:spLocks noChangeArrowheads="1"/>
            </p:cNvSpPr>
            <p:nvPr/>
          </p:nvSpPr>
          <p:spPr bwMode="auto">
            <a:xfrm>
              <a:off x="3013397" y="2989233"/>
              <a:ext cx="487363" cy="342900"/>
            </a:xfrm>
            <a:prstGeom prst="roundRect">
              <a:avLst>
                <a:gd name="adj" fmla="val 44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직사각형 9"/>
            <p:cNvSpPr>
              <a:spLocks noChangeArrowheads="1"/>
            </p:cNvSpPr>
            <p:nvPr/>
          </p:nvSpPr>
          <p:spPr bwMode="auto">
            <a:xfrm>
              <a:off x="3435672" y="3189258"/>
              <a:ext cx="41275" cy="85725"/>
            </a:xfrm>
            <a:prstGeom prst="roundRect">
              <a:avLst>
                <a:gd name="adj" fmla="val 4494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  <p:txBody>
            <a:bodyPr anchor="b"/>
            <a:lstStyle/>
            <a:p>
              <a:pPr algn="ctr">
                <a:lnSpc>
                  <a:spcPct val="130000"/>
                </a:lnSpc>
                <a:defRPr/>
              </a:pP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3067372" y="3068608"/>
              <a:ext cx="37941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3121347" y="2759045"/>
              <a:ext cx="271463" cy="2873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3660" y="3217833"/>
              <a:ext cx="431800" cy="36512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5" name="직사각형 20"/>
            <p:cNvSpPr>
              <a:spLocks noChangeArrowheads="1"/>
            </p:cNvSpPr>
            <p:nvPr/>
          </p:nvSpPr>
          <p:spPr bwMode="auto">
            <a:xfrm>
              <a:off x="1556072" y="3332133"/>
              <a:ext cx="1025525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POS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시스템</a:t>
              </a:r>
            </a:p>
          </p:txBody>
        </p:sp>
        <p:sp>
          <p:nvSpPr>
            <p:cNvPr id="36" name="직사각형 21"/>
            <p:cNvSpPr>
              <a:spLocks noChangeArrowheads="1"/>
            </p:cNvSpPr>
            <p:nvPr/>
          </p:nvSpPr>
          <p:spPr bwMode="auto">
            <a:xfrm>
              <a:off x="2878461" y="3332133"/>
              <a:ext cx="744536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프린터</a:t>
              </a:r>
            </a:p>
          </p:txBody>
        </p:sp>
        <p:pic>
          <p:nvPicPr>
            <p:cNvPr id="37" name="그림 36" descr="Cloud-Apps-Compared-Google-Apps-and-Microsoft-Office-365.png"/>
            <p:cNvPicPr>
              <a:picLocks noChangeAspect="1"/>
            </p:cNvPicPr>
            <p:nvPr/>
          </p:nvPicPr>
          <p:blipFill>
            <a:blip r:embed="rId1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46121" y="3566686"/>
              <a:ext cx="1368152" cy="1368152"/>
            </a:xfrm>
            <a:prstGeom prst="rect">
              <a:avLst/>
            </a:prstGeom>
          </p:spPr>
        </p:pic>
        <p:cxnSp>
          <p:nvCxnSpPr>
            <p:cNvPr id="38" name="구부러진 연결선 100"/>
            <p:cNvCxnSpPr>
              <a:stCxn id="37" idx="1"/>
              <a:endCxn id="47" idx="0"/>
            </p:cNvCxnSpPr>
            <p:nvPr/>
          </p:nvCxnSpPr>
          <p:spPr>
            <a:xfrm rot="10800000" flipV="1">
              <a:off x="2389510" y="4250028"/>
              <a:ext cx="957262" cy="900113"/>
            </a:xfrm>
            <a:prstGeom prst="curved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>
              <a:spLocks noChangeArrowheads="1"/>
            </p:cNvSpPr>
            <p:nvPr/>
          </p:nvSpPr>
          <p:spPr bwMode="auto">
            <a:xfrm>
              <a:off x="3489647" y="3987868"/>
              <a:ext cx="1081088" cy="293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anose="020B0604030504040204" pitchFamily="34" charset="0"/>
                </a:rPr>
                <a:t>영수증서버</a:t>
              </a:r>
            </a:p>
          </p:txBody>
        </p:sp>
        <p:grpSp>
          <p:nvGrpSpPr>
            <p:cNvPr id="40" name="그룹 128"/>
            <p:cNvGrpSpPr>
              <a:grpSpLocks/>
            </p:cNvGrpSpPr>
            <p:nvPr/>
          </p:nvGrpSpPr>
          <p:grpSpPr bwMode="auto">
            <a:xfrm>
              <a:off x="1044897" y="5150141"/>
              <a:ext cx="277813" cy="163512"/>
              <a:chOff x="755576" y="4293096"/>
              <a:chExt cx="504056" cy="360040"/>
            </a:xfrm>
          </p:grpSpPr>
          <p:cxnSp>
            <p:nvCxnSpPr>
              <p:cNvPr id="65" name="직선 연결선 64"/>
              <p:cNvCxnSpPr/>
              <p:nvPr/>
            </p:nvCxnSpPr>
            <p:spPr>
              <a:xfrm flipH="1">
                <a:off x="755576" y="4293096"/>
                <a:ext cx="216025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/>
              <p:cNvCxnSpPr/>
              <p:nvPr/>
            </p:nvCxnSpPr>
            <p:spPr>
              <a:xfrm flipH="1">
                <a:off x="827585" y="4293096"/>
                <a:ext cx="216023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flipH="1">
                <a:off x="899592" y="4293096"/>
                <a:ext cx="216025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/>
              <p:nvPr/>
            </p:nvCxnSpPr>
            <p:spPr>
              <a:xfrm flipH="1">
                <a:off x="971601" y="4293096"/>
                <a:ext cx="216023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 flipH="1">
                <a:off x="1043607" y="4293096"/>
                <a:ext cx="216025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/>
              <p:cNvCxnSpPr/>
              <p:nvPr/>
            </p:nvCxnSpPr>
            <p:spPr>
              <a:xfrm>
                <a:off x="899592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/>
              <p:cNvCxnSpPr/>
              <p:nvPr/>
            </p:nvCxnSpPr>
            <p:spPr>
              <a:xfrm>
                <a:off x="971601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/>
              <p:cNvCxnSpPr/>
              <p:nvPr/>
            </p:nvCxnSpPr>
            <p:spPr>
              <a:xfrm>
                <a:off x="1043607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/>
              <p:cNvCxnSpPr/>
              <p:nvPr/>
            </p:nvCxnSpPr>
            <p:spPr>
              <a:xfrm>
                <a:off x="1115616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827585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755576" y="4293096"/>
                <a:ext cx="144016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81"/>
            <p:cNvGrpSpPr>
              <a:grpSpLocks/>
            </p:cNvGrpSpPr>
            <p:nvPr/>
          </p:nvGrpSpPr>
          <p:grpSpPr bwMode="auto">
            <a:xfrm>
              <a:off x="1117922" y="4213516"/>
              <a:ext cx="1150938" cy="792162"/>
              <a:chOff x="3491880" y="1556792"/>
              <a:chExt cx="2088232" cy="1368152"/>
            </a:xfrm>
          </p:grpSpPr>
          <p:sp>
            <p:nvSpPr>
              <p:cNvPr id="62" name="직사각형 9"/>
              <p:cNvSpPr>
                <a:spLocks noChangeArrowheads="1"/>
              </p:cNvSpPr>
              <p:nvPr/>
            </p:nvSpPr>
            <p:spPr bwMode="auto">
              <a:xfrm>
                <a:off x="3491880" y="1556792"/>
                <a:ext cx="1944216" cy="1368152"/>
              </a:xfrm>
              <a:prstGeom prst="roundRect">
                <a:avLst>
                  <a:gd name="adj" fmla="val 449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b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3" name="직사각형 9"/>
              <p:cNvSpPr>
                <a:spLocks noChangeArrowheads="1"/>
              </p:cNvSpPr>
              <p:nvPr/>
            </p:nvSpPr>
            <p:spPr bwMode="auto">
              <a:xfrm>
                <a:off x="3602978" y="1666046"/>
                <a:ext cx="1722020" cy="1147162"/>
              </a:xfrm>
              <a:prstGeom prst="roundRect">
                <a:avLst>
                  <a:gd name="adj" fmla="val 4495"/>
                </a:avLst>
              </a:prstGeom>
              <a:solidFill>
                <a:srgbClr val="4F81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endParaRPr lang="en-US" altLang="ko-KR" sz="11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9"/>
              <p:cNvSpPr>
                <a:spLocks noChangeArrowheads="1"/>
              </p:cNvSpPr>
              <p:nvPr/>
            </p:nvSpPr>
            <p:spPr bwMode="auto">
              <a:xfrm>
                <a:off x="5436096" y="1772816"/>
                <a:ext cx="144016" cy="792088"/>
              </a:xfrm>
              <a:prstGeom prst="roundRect">
                <a:avLst>
                  <a:gd name="adj" fmla="val 4495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b"/>
              <a:lstStyle>
                <a:lvl1pPr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42" name="직사각형 9"/>
            <p:cNvSpPr>
              <a:spLocks noChangeArrowheads="1"/>
            </p:cNvSpPr>
            <p:nvPr/>
          </p:nvSpPr>
          <p:spPr bwMode="auto">
            <a:xfrm>
              <a:off x="979810" y="5078703"/>
              <a:ext cx="1339850" cy="287338"/>
            </a:xfrm>
            <a:prstGeom prst="roundRect">
              <a:avLst>
                <a:gd name="adj" fmla="val 44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3" name="직사각형 9"/>
            <p:cNvSpPr>
              <a:spLocks noChangeArrowheads="1"/>
            </p:cNvSpPr>
            <p:nvPr/>
          </p:nvSpPr>
          <p:spPr bwMode="auto">
            <a:xfrm>
              <a:off x="1621160" y="5132678"/>
              <a:ext cx="73025" cy="7302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lnSpc>
                  <a:spcPct val="130000"/>
                </a:lnSpc>
                <a:defRPr/>
              </a:pPr>
              <a:endPara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직사각형 9"/>
            <p:cNvSpPr>
              <a:spLocks noChangeArrowheads="1"/>
            </p:cNvSpPr>
            <p:nvPr/>
          </p:nvSpPr>
          <p:spPr bwMode="auto">
            <a:xfrm>
              <a:off x="3734122" y="4934241"/>
              <a:ext cx="647700" cy="431800"/>
            </a:xfrm>
            <a:prstGeom prst="roundRect">
              <a:avLst>
                <a:gd name="adj" fmla="val 44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5" name="직사각형 9"/>
            <p:cNvSpPr>
              <a:spLocks noChangeArrowheads="1"/>
            </p:cNvSpPr>
            <p:nvPr/>
          </p:nvSpPr>
          <p:spPr bwMode="auto">
            <a:xfrm>
              <a:off x="4296097" y="5186653"/>
              <a:ext cx="53975" cy="107950"/>
            </a:xfrm>
            <a:prstGeom prst="roundRect">
              <a:avLst>
                <a:gd name="adj" fmla="val 4495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3805560" y="5034253"/>
              <a:ext cx="5032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9"/>
            <p:cNvSpPr>
              <a:spLocks noChangeArrowheads="1"/>
            </p:cNvSpPr>
            <p:nvPr/>
          </p:nvSpPr>
          <p:spPr bwMode="auto">
            <a:xfrm>
              <a:off x="2283147" y="5150141"/>
              <a:ext cx="211138" cy="163512"/>
            </a:xfrm>
            <a:prstGeom prst="roundRect">
              <a:avLst>
                <a:gd name="adj" fmla="val 4495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8" name="직사각형 9"/>
            <p:cNvSpPr>
              <a:spLocks noChangeArrowheads="1"/>
            </p:cNvSpPr>
            <p:nvPr/>
          </p:nvSpPr>
          <p:spPr bwMode="auto">
            <a:xfrm>
              <a:off x="2841947" y="5437478"/>
              <a:ext cx="215900" cy="360363"/>
            </a:xfrm>
            <a:prstGeom prst="roundRect">
              <a:avLst>
                <a:gd name="adj" fmla="val 4495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b"/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9" name="구부러진 연결선 100"/>
            <p:cNvCxnSpPr>
              <a:stCxn id="47" idx="3"/>
              <a:endCxn id="48" idx="0"/>
            </p:cNvCxnSpPr>
            <p:nvPr/>
          </p:nvCxnSpPr>
          <p:spPr>
            <a:xfrm>
              <a:off x="2494285" y="5232691"/>
              <a:ext cx="455612" cy="204787"/>
            </a:xfrm>
            <a:prstGeom prst="curved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2468885" y="5186653"/>
              <a:ext cx="1258887" cy="4603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079947" y="4843753"/>
              <a:ext cx="1066800" cy="10080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직사각형 55"/>
            <p:cNvSpPr>
              <a:spLocks noChangeArrowheads="1"/>
            </p:cNvSpPr>
            <p:nvPr/>
          </p:nvSpPr>
          <p:spPr bwMode="auto">
            <a:xfrm>
              <a:off x="1968822" y="5510502"/>
              <a:ext cx="1008063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NFC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리더기</a:t>
              </a:r>
            </a:p>
          </p:txBody>
        </p:sp>
        <p:sp>
          <p:nvSpPr>
            <p:cNvPr id="53" name="직사각형 56"/>
            <p:cNvSpPr>
              <a:spLocks noChangeArrowheads="1"/>
            </p:cNvSpPr>
            <p:nvPr/>
          </p:nvSpPr>
          <p:spPr bwMode="auto">
            <a:xfrm>
              <a:off x="2456460" y="4909081"/>
              <a:ext cx="647700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중재기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891285" y="4645316"/>
              <a:ext cx="360362" cy="360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55" name="그림 58" descr="wireless (2).png"/>
            <p:cNvPicPr>
              <a:picLocks noChangeAspect="1"/>
            </p:cNvPicPr>
            <p:nvPr/>
          </p:nvPicPr>
          <p:blipFill>
            <a:blip r:embed="rId11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485" y="5500978"/>
              <a:ext cx="252412" cy="252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직사각형 59"/>
            <p:cNvSpPr>
              <a:spLocks noChangeArrowheads="1"/>
            </p:cNvSpPr>
            <p:nvPr/>
          </p:nvSpPr>
          <p:spPr bwMode="auto">
            <a:xfrm>
              <a:off x="979810" y="5366042"/>
              <a:ext cx="1368425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POS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시스템</a:t>
              </a:r>
            </a:p>
          </p:txBody>
        </p:sp>
        <p:sp>
          <p:nvSpPr>
            <p:cNvPr id="57" name="직사각형 60"/>
            <p:cNvSpPr>
              <a:spLocks noChangeArrowheads="1"/>
            </p:cNvSpPr>
            <p:nvPr/>
          </p:nvSpPr>
          <p:spPr bwMode="auto">
            <a:xfrm>
              <a:off x="3716660" y="5366042"/>
              <a:ext cx="647700" cy="276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프린터</a:t>
              </a:r>
            </a:p>
          </p:txBody>
        </p:sp>
        <p:sp>
          <p:nvSpPr>
            <p:cNvPr id="58" name="아래쪽 화살표 60"/>
            <p:cNvSpPr/>
            <p:nvPr/>
          </p:nvSpPr>
          <p:spPr>
            <a:xfrm>
              <a:off x="1484635" y="3638371"/>
              <a:ext cx="2016125" cy="360363"/>
            </a:xfrm>
            <a:prstGeom prst="downArrow">
              <a:avLst>
                <a:gd name="adj1" fmla="val 69731"/>
                <a:gd name="adj2" fmla="val 3802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9" name="직사각형 77"/>
            <p:cNvSpPr>
              <a:spLocks noChangeArrowheads="1"/>
            </p:cNvSpPr>
            <p:nvPr/>
          </p:nvSpPr>
          <p:spPr bwMode="auto">
            <a:xfrm>
              <a:off x="1987872" y="3638371"/>
              <a:ext cx="1079500" cy="310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Verdana" panose="020B0604030504040204" pitchFamily="34" charset="0"/>
                </a:rPr>
                <a:t>To-Be</a:t>
              </a:r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60" name="직사각형 86"/>
            <p:cNvSpPr>
              <a:spLocks noChangeArrowheads="1"/>
            </p:cNvSpPr>
            <p:nvPr/>
          </p:nvSpPr>
          <p:spPr bwMode="auto">
            <a:xfrm>
              <a:off x="979402" y="5873497"/>
              <a:ext cx="2888294" cy="36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NFC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리더기는 고객정보를 획득하기 위한 장치</a:t>
              </a:r>
            </a:p>
          </p:txBody>
        </p:sp>
        <p:cxnSp>
          <p:nvCxnSpPr>
            <p:cNvPr id="61" name="직선 화살표 연결선 60"/>
            <p:cNvCxnSpPr/>
            <p:nvPr/>
          </p:nvCxnSpPr>
          <p:spPr bwMode="auto">
            <a:xfrm flipV="1">
              <a:off x="2330673" y="4676632"/>
              <a:ext cx="121122" cy="2977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90" name="Text Box 4"/>
          <p:cNvSpPr txBox="1">
            <a:spLocks noChangeArrowheads="1"/>
          </p:cNvSpPr>
          <p:nvPr/>
        </p:nvSpPr>
        <p:spPr bwMode="auto">
          <a:xfrm>
            <a:off x="1722811" y="1663726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기존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소프트웨어의 수정 및 고객 구매절차의 변경을 최소화하여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eaLnBrk="1" hangingPunct="1">
              <a:lnSpc>
                <a:spcPct val="150000"/>
              </a:lnSpc>
            </a:pPr>
            <a:r>
              <a:rPr lang="ko-KR" altLang="en-US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종이영수증을 전자영수증으로 변환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고객에게 전달해주는 서비스입니다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91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2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서비스</a:t>
            </a:r>
          </a:p>
        </p:txBody>
      </p:sp>
      <p:sp>
        <p:nvSpPr>
          <p:cNvPr id="92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9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94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016896" y="1350293"/>
            <a:ext cx="274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2013.05 (1.7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5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1"/>
          <p:cNvSpPr>
            <a:spLocks noChangeShapeType="1"/>
          </p:cNvSpPr>
          <p:nvPr/>
        </p:nvSpPr>
        <p:spPr bwMode="auto">
          <a:xfrm>
            <a:off x="1796847" y="1627786"/>
            <a:ext cx="1601867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1793270" y="1320111"/>
            <a:ext cx="1338570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QADE</a:t>
            </a:r>
            <a:endParaRPr lang="ko-KR" altLang="en-US" sz="120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626" y="2587715"/>
            <a:ext cx="2526427" cy="2548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30" y="2587715"/>
            <a:ext cx="4168476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자유형 11"/>
          <p:cNvSpPr/>
          <p:nvPr/>
        </p:nvSpPr>
        <p:spPr>
          <a:xfrm>
            <a:off x="1848450" y="2543624"/>
            <a:ext cx="3003513" cy="2810967"/>
          </a:xfrm>
          <a:custGeom>
            <a:avLst/>
            <a:gdLst>
              <a:gd name="connsiteX0" fmla="*/ 2772777 w 3003513"/>
              <a:gd name="connsiteY0" fmla="*/ 1155287 h 2810967"/>
              <a:gd name="connsiteX1" fmla="*/ 2764231 w 3003513"/>
              <a:gd name="connsiteY1" fmla="*/ 1847496 h 2810967"/>
              <a:gd name="connsiteX2" fmla="*/ 2593315 w 3003513"/>
              <a:gd name="connsiteY2" fmla="*/ 2249149 h 2810967"/>
              <a:gd name="connsiteX3" fmla="*/ 1704552 w 3003513"/>
              <a:gd name="connsiteY3" fmla="*/ 2744805 h 2810967"/>
              <a:gd name="connsiteX4" fmla="*/ 1157621 w 3003513"/>
              <a:gd name="connsiteY4" fmla="*/ 2625164 h 2810967"/>
              <a:gd name="connsiteX5" fmla="*/ 303042 w 3003513"/>
              <a:gd name="connsiteY5" fmla="*/ 2291878 h 2810967"/>
              <a:gd name="connsiteX6" fmla="*/ 12485 w 3003513"/>
              <a:gd name="connsiteY6" fmla="*/ 1599668 h 2810967"/>
              <a:gd name="connsiteX7" fmla="*/ 97943 w 3003513"/>
              <a:gd name="connsiteY7" fmla="*/ 770726 h 2810967"/>
              <a:gd name="connsiteX8" fmla="*/ 499595 w 3003513"/>
              <a:gd name="connsiteY8" fmla="*/ 121246 h 2810967"/>
              <a:gd name="connsiteX9" fmla="*/ 1730190 w 3003513"/>
              <a:gd name="connsiteY9" fmla="*/ 10151 h 2810967"/>
              <a:gd name="connsiteX10" fmla="*/ 2576223 w 3003513"/>
              <a:gd name="connsiteY10" fmla="*/ 257979 h 2810967"/>
              <a:gd name="connsiteX11" fmla="*/ 2875326 w 3003513"/>
              <a:gd name="connsiteY11" fmla="*/ 668177 h 2810967"/>
              <a:gd name="connsiteX12" fmla="*/ 2926601 w 3003513"/>
              <a:gd name="connsiteY12" fmla="*/ 1334749 h 2810967"/>
              <a:gd name="connsiteX13" fmla="*/ 2781322 w 3003513"/>
              <a:gd name="connsiteY13" fmla="*/ 2197874 h 2810967"/>
              <a:gd name="connsiteX14" fmla="*/ 2362578 w 3003513"/>
              <a:gd name="connsiteY14" fmla="*/ 2719167 h 2810967"/>
              <a:gd name="connsiteX15" fmla="*/ 1807102 w 3003513"/>
              <a:gd name="connsiteY15" fmla="*/ 2796079 h 2810967"/>
              <a:gd name="connsiteX16" fmla="*/ 619236 w 3003513"/>
              <a:gd name="connsiteY16" fmla="*/ 2548251 h 2810967"/>
              <a:gd name="connsiteX17" fmla="*/ 106489 w 3003513"/>
              <a:gd name="connsiteY17" fmla="*/ 1565485 h 2810967"/>
              <a:gd name="connsiteX18" fmla="*/ 166309 w 3003513"/>
              <a:gd name="connsiteY18" fmla="*/ 762180 h 2810967"/>
              <a:gd name="connsiteX19" fmla="*/ 790152 w 3003513"/>
              <a:gd name="connsiteY19" fmla="*/ 129792 h 2810967"/>
              <a:gd name="connsiteX20" fmla="*/ 1550728 w 3003513"/>
              <a:gd name="connsiteY20" fmla="*/ 44334 h 2810967"/>
              <a:gd name="connsiteX21" fmla="*/ 2277121 w 3003513"/>
              <a:gd name="connsiteY21" fmla="*/ 292162 h 2810967"/>
              <a:gd name="connsiteX22" fmla="*/ 2815506 w 3003513"/>
              <a:gd name="connsiteY22" fmla="*/ 796364 h 2810967"/>
              <a:gd name="connsiteX23" fmla="*/ 3003513 w 3003513"/>
              <a:gd name="connsiteY23" fmla="*/ 1386023 h 2810967"/>
              <a:gd name="connsiteX24" fmla="*/ 3003513 w 3003513"/>
              <a:gd name="connsiteY24" fmla="*/ 1386023 h 281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3513" h="2810967">
                <a:moveTo>
                  <a:pt x="2772777" y="1155287"/>
                </a:moveTo>
                <a:cubicBezTo>
                  <a:pt x="2783459" y="1410236"/>
                  <a:pt x="2794141" y="1665186"/>
                  <a:pt x="2764231" y="1847496"/>
                </a:cubicBezTo>
                <a:cubicBezTo>
                  <a:pt x="2734321" y="2029806"/>
                  <a:pt x="2769928" y="2099598"/>
                  <a:pt x="2593315" y="2249149"/>
                </a:cubicBezTo>
                <a:cubicBezTo>
                  <a:pt x="2416702" y="2398700"/>
                  <a:pt x="1943834" y="2682136"/>
                  <a:pt x="1704552" y="2744805"/>
                </a:cubicBezTo>
                <a:cubicBezTo>
                  <a:pt x="1465270" y="2807474"/>
                  <a:pt x="1391206" y="2700652"/>
                  <a:pt x="1157621" y="2625164"/>
                </a:cubicBezTo>
                <a:cubicBezTo>
                  <a:pt x="924036" y="2549676"/>
                  <a:pt x="493898" y="2462794"/>
                  <a:pt x="303042" y="2291878"/>
                </a:cubicBezTo>
                <a:cubicBezTo>
                  <a:pt x="112186" y="2120962"/>
                  <a:pt x="46668" y="1853193"/>
                  <a:pt x="12485" y="1599668"/>
                </a:cubicBezTo>
                <a:cubicBezTo>
                  <a:pt x="-21698" y="1346143"/>
                  <a:pt x="16758" y="1017130"/>
                  <a:pt x="97943" y="770726"/>
                </a:cubicBezTo>
                <a:cubicBezTo>
                  <a:pt x="179128" y="524322"/>
                  <a:pt x="227554" y="248008"/>
                  <a:pt x="499595" y="121246"/>
                </a:cubicBezTo>
                <a:cubicBezTo>
                  <a:pt x="771636" y="-5516"/>
                  <a:pt x="1384085" y="-12638"/>
                  <a:pt x="1730190" y="10151"/>
                </a:cubicBezTo>
                <a:cubicBezTo>
                  <a:pt x="2076295" y="32940"/>
                  <a:pt x="2385367" y="148308"/>
                  <a:pt x="2576223" y="257979"/>
                </a:cubicBezTo>
                <a:cubicBezTo>
                  <a:pt x="2767079" y="367650"/>
                  <a:pt x="2816930" y="488715"/>
                  <a:pt x="2875326" y="668177"/>
                </a:cubicBezTo>
                <a:cubicBezTo>
                  <a:pt x="2933722" y="847639"/>
                  <a:pt x="2942268" y="1079800"/>
                  <a:pt x="2926601" y="1334749"/>
                </a:cubicBezTo>
                <a:cubicBezTo>
                  <a:pt x="2910934" y="1589698"/>
                  <a:pt x="2875326" y="1967138"/>
                  <a:pt x="2781322" y="2197874"/>
                </a:cubicBezTo>
                <a:cubicBezTo>
                  <a:pt x="2687318" y="2428610"/>
                  <a:pt x="2524948" y="2619466"/>
                  <a:pt x="2362578" y="2719167"/>
                </a:cubicBezTo>
                <a:cubicBezTo>
                  <a:pt x="2200208" y="2818868"/>
                  <a:pt x="2097659" y="2824565"/>
                  <a:pt x="1807102" y="2796079"/>
                </a:cubicBezTo>
                <a:cubicBezTo>
                  <a:pt x="1516545" y="2767593"/>
                  <a:pt x="902672" y="2753350"/>
                  <a:pt x="619236" y="2548251"/>
                </a:cubicBezTo>
                <a:cubicBezTo>
                  <a:pt x="335800" y="2343152"/>
                  <a:pt x="181977" y="1863163"/>
                  <a:pt x="106489" y="1565485"/>
                </a:cubicBezTo>
                <a:cubicBezTo>
                  <a:pt x="31001" y="1267807"/>
                  <a:pt x="52365" y="1001462"/>
                  <a:pt x="166309" y="762180"/>
                </a:cubicBezTo>
                <a:cubicBezTo>
                  <a:pt x="280253" y="522898"/>
                  <a:pt x="559415" y="249433"/>
                  <a:pt x="790152" y="129792"/>
                </a:cubicBezTo>
                <a:cubicBezTo>
                  <a:pt x="1020888" y="10151"/>
                  <a:pt x="1302900" y="17272"/>
                  <a:pt x="1550728" y="44334"/>
                </a:cubicBezTo>
                <a:cubicBezTo>
                  <a:pt x="1798556" y="71396"/>
                  <a:pt x="2066325" y="166824"/>
                  <a:pt x="2277121" y="292162"/>
                </a:cubicBezTo>
                <a:cubicBezTo>
                  <a:pt x="2487917" y="417500"/>
                  <a:pt x="2694441" y="614054"/>
                  <a:pt x="2815506" y="796364"/>
                </a:cubicBezTo>
                <a:cubicBezTo>
                  <a:pt x="2936571" y="978674"/>
                  <a:pt x="3003513" y="1386023"/>
                  <a:pt x="3003513" y="1386023"/>
                </a:cubicBezTo>
                <a:lnTo>
                  <a:pt x="3003513" y="1386023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자유형 12"/>
          <p:cNvSpPr/>
          <p:nvPr/>
        </p:nvSpPr>
        <p:spPr>
          <a:xfrm>
            <a:off x="4435890" y="3151980"/>
            <a:ext cx="401652" cy="418744"/>
          </a:xfrm>
          <a:custGeom>
            <a:avLst/>
            <a:gdLst>
              <a:gd name="connsiteX0" fmla="*/ 0 w 401652"/>
              <a:gd name="connsiteY0" fmla="*/ 418744 h 418744"/>
              <a:gd name="connsiteX1" fmla="*/ 196553 w 401652"/>
              <a:gd name="connsiteY1" fmla="*/ 119641 h 418744"/>
              <a:gd name="connsiteX2" fmla="*/ 401652 w 401652"/>
              <a:gd name="connsiteY2" fmla="*/ 0 h 4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1652" h="418744">
                <a:moveTo>
                  <a:pt x="0" y="418744"/>
                </a:moveTo>
                <a:cubicBezTo>
                  <a:pt x="64805" y="304088"/>
                  <a:pt x="129611" y="189432"/>
                  <a:pt x="196553" y="119641"/>
                </a:cubicBezTo>
                <a:cubicBezTo>
                  <a:pt x="263495" y="49850"/>
                  <a:pt x="332573" y="24925"/>
                  <a:pt x="401652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자유형 13"/>
          <p:cNvSpPr/>
          <p:nvPr/>
        </p:nvSpPr>
        <p:spPr>
          <a:xfrm>
            <a:off x="4717901" y="3032339"/>
            <a:ext cx="226030" cy="273465"/>
          </a:xfrm>
          <a:custGeom>
            <a:avLst/>
            <a:gdLst>
              <a:gd name="connsiteX0" fmla="*/ 0 w 226030"/>
              <a:gd name="connsiteY0" fmla="*/ 0 h 273465"/>
              <a:gd name="connsiteX1" fmla="*/ 222191 w 226030"/>
              <a:gd name="connsiteY1" fmla="*/ 85458 h 273465"/>
              <a:gd name="connsiteX2" fmla="*/ 119641 w 226030"/>
              <a:gd name="connsiteY2" fmla="*/ 273465 h 273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030" h="273465">
                <a:moveTo>
                  <a:pt x="0" y="0"/>
                </a:moveTo>
                <a:cubicBezTo>
                  <a:pt x="101125" y="19940"/>
                  <a:pt x="202251" y="39881"/>
                  <a:pt x="222191" y="85458"/>
                </a:cubicBezTo>
                <a:cubicBezTo>
                  <a:pt x="242131" y="131035"/>
                  <a:pt x="180886" y="202250"/>
                  <a:pt x="119641" y="273465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37" y="5415935"/>
            <a:ext cx="432456" cy="3242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895780" y="5488930"/>
            <a:ext cx="11554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QADE</a:t>
            </a:r>
            <a:endParaRPr lang="ko-KR" altLang="en-US" sz="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722811" y="1663726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고객의 라이프로그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음성 메모 등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분석하고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상황에 맞는 콘텐츠를 고객에게 노출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권고하는 서비스입니다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sp>
        <p:nvSpPr>
          <p:cNvPr id="14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2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서비스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40832" y="1350293"/>
            <a:ext cx="274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2011.08 (2.5</a:t>
            </a:r>
            <a:r>
              <a:rPr lang="ko-KR" altLang="en-US" sz="120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5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81"/>
          <p:cNvSpPr>
            <a:spLocks noChangeShapeType="1"/>
          </p:cNvSpPr>
          <p:nvPr/>
        </p:nvSpPr>
        <p:spPr bwMode="auto">
          <a:xfrm>
            <a:off x="1796847" y="1627786"/>
            <a:ext cx="2210212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Rectangle 82"/>
          <p:cNvSpPr>
            <a:spLocks noChangeArrowheads="1"/>
          </p:cNvSpPr>
          <p:nvPr/>
        </p:nvSpPr>
        <p:spPr bwMode="auto">
          <a:xfrm>
            <a:off x="1793269" y="1320111"/>
            <a:ext cx="2016000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미스터</a:t>
            </a:r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샘 </a:t>
            </a:r>
            <a:r>
              <a:rPr lang="en-US" altLang="ko-KR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(Mr, SAM)</a:t>
            </a:r>
            <a:endParaRPr lang="ko-KR" altLang="en-US" sz="120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79983" y="2235949"/>
            <a:ext cx="7019652" cy="4012004"/>
            <a:chOff x="1793271" y="1738344"/>
            <a:chExt cx="7338375" cy="43310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9718" y="1738344"/>
              <a:ext cx="575864" cy="1227347"/>
            </a:xfrm>
            <a:prstGeom prst="rect">
              <a:avLst/>
            </a:prstGeom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271" y="2965691"/>
              <a:ext cx="4968552" cy="29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그룹 9"/>
            <p:cNvGrpSpPr/>
            <p:nvPr/>
          </p:nvGrpSpPr>
          <p:grpSpPr>
            <a:xfrm>
              <a:off x="7489640" y="3016243"/>
              <a:ext cx="1642006" cy="2638119"/>
              <a:chOff x="1561842" y="3717032"/>
              <a:chExt cx="1642006" cy="2638119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1691680" y="4005064"/>
                <a:ext cx="590619" cy="1029027"/>
                <a:chOff x="827584" y="2204864"/>
                <a:chExt cx="1983821" cy="3456384"/>
              </a:xfrm>
            </p:grpSpPr>
            <p:pic>
              <p:nvPicPr>
                <p:cNvPr id="30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7584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650" y="2617862"/>
                  <a:ext cx="1637928" cy="2617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7" name="그룹 16"/>
              <p:cNvGrpSpPr/>
              <p:nvPr/>
            </p:nvGrpSpPr>
            <p:grpSpPr>
              <a:xfrm>
                <a:off x="1703866" y="5085184"/>
                <a:ext cx="590619" cy="1029027"/>
                <a:chOff x="2876211" y="2204864"/>
                <a:chExt cx="1983821" cy="3456384"/>
              </a:xfrm>
            </p:grpSpPr>
            <p:pic>
              <p:nvPicPr>
                <p:cNvPr id="28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6211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9" name="Picture 3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9832" y="2609354"/>
                  <a:ext cx="1631231" cy="26198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8" name="그룹 17"/>
              <p:cNvGrpSpPr/>
              <p:nvPr/>
            </p:nvGrpSpPr>
            <p:grpSpPr>
              <a:xfrm>
                <a:off x="2411760" y="5085184"/>
                <a:ext cx="590619" cy="1029027"/>
                <a:chOff x="4964443" y="2204864"/>
                <a:chExt cx="1983821" cy="3456384"/>
              </a:xfrm>
            </p:grpSpPr>
            <p:pic>
              <p:nvPicPr>
                <p:cNvPr id="26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4443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7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9014" y="2617862"/>
                  <a:ext cx="1656184" cy="2611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9" name="그룹 18"/>
              <p:cNvGrpSpPr/>
              <p:nvPr/>
            </p:nvGrpSpPr>
            <p:grpSpPr>
              <a:xfrm>
                <a:off x="2411760" y="4005064"/>
                <a:ext cx="590619" cy="1029027"/>
                <a:chOff x="4165002" y="4509119"/>
                <a:chExt cx="590619" cy="1029027"/>
              </a:xfrm>
            </p:grpSpPr>
            <p:pic>
              <p:nvPicPr>
                <p:cNvPr id="24" name="Picture 7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5002" y="4509119"/>
                  <a:ext cx="590619" cy="10290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5" name="Picture 5" descr="D:\02_DaumCloud\01_Work\02_프로젝트\04_신규사업기획_프로젝트\12.05.31_기업형메세징_앱메신저\06_관리\03_자료\[Mr.SAM]안드로이드 캡쳐\메시지.png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211960" y="4653136"/>
                  <a:ext cx="476061" cy="775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" name="직사각형 19"/>
              <p:cNvSpPr/>
              <p:nvPr/>
            </p:nvSpPr>
            <p:spPr>
              <a:xfrm>
                <a:off x="1763688" y="3717032"/>
                <a:ext cx="432048" cy="232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DaunPenh" panose="01010101010101010101" pitchFamily="2" charset="0"/>
                  </a:rPr>
                  <a:t>그룹</a:t>
                </a:r>
                <a:endPara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  <a:cs typeface="DaunPenh" panose="01010101010101010101" pitchFamily="2" charset="0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2331368" y="3728065"/>
                <a:ext cx="872480" cy="232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DaunPenh" panose="01010101010101010101" pitchFamily="2" charset="0"/>
                  </a:rPr>
                  <a:t>메시징</a:t>
                </a:r>
                <a:endPara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  <a:cs typeface="DaunPenh" panose="01010101010101010101" pitchFamily="2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561842" y="6122574"/>
                <a:ext cx="777910" cy="232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DaunPenh" panose="01010101010101010101" pitchFamily="2" charset="0"/>
                  </a:rPr>
                  <a:t>메시지 상세</a:t>
                </a:r>
                <a:endPara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  <a:cs typeface="DaunPenh" panose="01010101010101010101" pitchFamily="2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480128" y="6122574"/>
                <a:ext cx="645271" cy="232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DaunPenh" panose="01010101010101010101" pitchFamily="2" charset="0"/>
                  </a:rPr>
                  <a:t>공지사항</a:t>
                </a:r>
                <a:endParaRPr lang="en-US" altLang="ko-KR" sz="800" dirty="0">
                  <a:latin typeface="나눔고딕" panose="020D0604000000000000" pitchFamily="50" charset="-127"/>
                  <a:ea typeface="나눔고딕" panose="020D0604000000000000" pitchFamily="50" charset="-127"/>
                  <a:cs typeface="DaunPenh" panose="01010101010101010101" pitchFamily="2" charset="0"/>
                </a:endParaRPr>
              </a:p>
            </p:txBody>
          </p:sp>
        </p:grpSp>
        <p:sp>
          <p:nvSpPr>
            <p:cNvPr id="11" name="자유형 27"/>
            <p:cNvSpPr/>
            <p:nvPr/>
          </p:nvSpPr>
          <p:spPr>
            <a:xfrm>
              <a:off x="7403454" y="3250512"/>
              <a:ext cx="1728192" cy="2232248"/>
            </a:xfrm>
            <a:custGeom>
              <a:avLst/>
              <a:gdLst>
                <a:gd name="connsiteX0" fmla="*/ 25671 w 2694326"/>
                <a:gd name="connsiteY0" fmla="*/ 709301 h 1780262"/>
                <a:gd name="connsiteX1" fmla="*/ 153858 w 2694326"/>
                <a:gd name="connsiteY1" fmla="*/ 307648 h 1780262"/>
                <a:gd name="connsiteX2" fmla="*/ 692243 w 2694326"/>
                <a:gd name="connsiteY2" fmla="*/ 85458 h 1780262"/>
                <a:gd name="connsiteX3" fmla="*/ 1375907 w 2694326"/>
                <a:gd name="connsiteY3" fmla="*/ 59820 h 1780262"/>
                <a:gd name="connsiteX4" fmla="*/ 1957021 w 2694326"/>
                <a:gd name="connsiteY4" fmla="*/ 94003 h 1780262"/>
                <a:gd name="connsiteX5" fmla="*/ 2486860 w 2694326"/>
                <a:gd name="connsiteY5" fmla="*/ 179461 h 1780262"/>
                <a:gd name="connsiteX6" fmla="*/ 2674867 w 2694326"/>
                <a:gd name="connsiteY6" fmla="*/ 512747 h 1780262"/>
                <a:gd name="connsiteX7" fmla="*/ 2674867 w 2694326"/>
                <a:gd name="connsiteY7" fmla="*/ 1170774 h 1780262"/>
                <a:gd name="connsiteX8" fmla="*/ 2555226 w 2694326"/>
                <a:gd name="connsiteY8" fmla="*/ 1478422 h 1780262"/>
                <a:gd name="connsiteX9" fmla="*/ 2204849 w 2694326"/>
                <a:gd name="connsiteY9" fmla="*/ 1726250 h 1780262"/>
                <a:gd name="connsiteX10" fmla="*/ 991346 w 2694326"/>
                <a:gd name="connsiteY10" fmla="*/ 1777525 h 1780262"/>
                <a:gd name="connsiteX11" fmla="*/ 452961 w 2694326"/>
                <a:gd name="connsiteY11" fmla="*/ 1674975 h 1780262"/>
                <a:gd name="connsiteX12" fmla="*/ 111129 w 2694326"/>
                <a:gd name="connsiteY12" fmla="*/ 1410056 h 1780262"/>
                <a:gd name="connsiteX13" fmla="*/ 34 w 2694326"/>
                <a:gd name="connsiteY13" fmla="*/ 982766 h 1780262"/>
                <a:gd name="connsiteX14" fmla="*/ 102583 w 2694326"/>
                <a:gd name="connsiteY14" fmla="*/ 555476 h 1780262"/>
                <a:gd name="connsiteX15" fmla="*/ 367503 w 2694326"/>
                <a:gd name="connsiteY15" fmla="*/ 256374 h 1780262"/>
                <a:gd name="connsiteX16" fmla="*/ 769155 w 2694326"/>
                <a:gd name="connsiteY16" fmla="*/ 102549 h 1780262"/>
                <a:gd name="connsiteX17" fmla="*/ 1204991 w 2694326"/>
                <a:gd name="connsiteY17" fmla="*/ 0 h 17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4326" h="1780262">
                  <a:moveTo>
                    <a:pt x="25671" y="709301"/>
                  </a:moveTo>
                  <a:cubicBezTo>
                    <a:pt x="34217" y="560461"/>
                    <a:pt x="42763" y="411622"/>
                    <a:pt x="153858" y="307648"/>
                  </a:cubicBezTo>
                  <a:cubicBezTo>
                    <a:pt x="264953" y="203674"/>
                    <a:pt x="488568" y="126763"/>
                    <a:pt x="692243" y="85458"/>
                  </a:cubicBezTo>
                  <a:cubicBezTo>
                    <a:pt x="895918" y="44153"/>
                    <a:pt x="1165111" y="58396"/>
                    <a:pt x="1375907" y="59820"/>
                  </a:cubicBezTo>
                  <a:cubicBezTo>
                    <a:pt x="1586703" y="61244"/>
                    <a:pt x="1771862" y="74063"/>
                    <a:pt x="1957021" y="94003"/>
                  </a:cubicBezTo>
                  <a:cubicBezTo>
                    <a:pt x="2142180" y="113943"/>
                    <a:pt x="2367219" y="109670"/>
                    <a:pt x="2486860" y="179461"/>
                  </a:cubicBezTo>
                  <a:cubicBezTo>
                    <a:pt x="2606501" y="249252"/>
                    <a:pt x="2643533" y="347528"/>
                    <a:pt x="2674867" y="512747"/>
                  </a:cubicBezTo>
                  <a:cubicBezTo>
                    <a:pt x="2706201" y="677966"/>
                    <a:pt x="2694807" y="1009828"/>
                    <a:pt x="2674867" y="1170774"/>
                  </a:cubicBezTo>
                  <a:cubicBezTo>
                    <a:pt x="2654927" y="1331720"/>
                    <a:pt x="2633562" y="1385843"/>
                    <a:pt x="2555226" y="1478422"/>
                  </a:cubicBezTo>
                  <a:cubicBezTo>
                    <a:pt x="2476890" y="1571001"/>
                    <a:pt x="2465496" y="1676400"/>
                    <a:pt x="2204849" y="1726250"/>
                  </a:cubicBezTo>
                  <a:cubicBezTo>
                    <a:pt x="1944202" y="1776100"/>
                    <a:pt x="1283327" y="1786071"/>
                    <a:pt x="991346" y="1777525"/>
                  </a:cubicBezTo>
                  <a:cubicBezTo>
                    <a:pt x="699365" y="1768979"/>
                    <a:pt x="599664" y="1736220"/>
                    <a:pt x="452961" y="1674975"/>
                  </a:cubicBezTo>
                  <a:cubicBezTo>
                    <a:pt x="306258" y="1613730"/>
                    <a:pt x="186617" y="1525424"/>
                    <a:pt x="111129" y="1410056"/>
                  </a:cubicBezTo>
                  <a:cubicBezTo>
                    <a:pt x="35641" y="1294688"/>
                    <a:pt x="1458" y="1125196"/>
                    <a:pt x="34" y="982766"/>
                  </a:cubicBezTo>
                  <a:cubicBezTo>
                    <a:pt x="-1390" y="840336"/>
                    <a:pt x="41338" y="676541"/>
                    <a:pt x="102583" y="555476"/>
                  </a:cubicBezTo>
                  <a:cubicBezTo>
                    <a:pt x="163828" y="434411"/>
                    <a:pt x="256408" y="331862"/>
                    <a:pt x="367503" y="256374"/>
                  </a:cubicBezTo>
                  <a:cubicBezTo>
                    <a:pt x="478598" y="180886"/>
                    <a:pt x="629574" y="145278"/>
                    <a:pt x="769155" y="102549"/>
                  </a:cubicBezTo>
                  <a:cubicBezTo>
                    <a:pt x="908736" y="59820"/>
                    <a:pt x="1056863" y="29910"/>
                    <a:pt x="120499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자유형 28"/>
            <p:cNvSpPr/>
            <p:nvPr/>
          </p:nvSpPr>
          <p:spPr>
            <a:xfrm>
              <a:off x="6837726" y="4671957"/>
              <a:ext cx="743484" cy="302111"/>
            </a:xfrm>
            <a:custGeom>
              <a:avLst/>
              <a:gdLst>
                <a:gd name="connsiteX0" fmla="*/ 0 w 743484"/>
                <a:gd name="connsiteY0" fmla="*/ 128187 h 302111"/>
                <a:gd name="connsiteX1" fmla="*/ 444381 w 743484"/>
                <a:gd name="connsiteY1" fmla="*/ 299103 h 302111"/>
                <a:gd name="connsiteX2" fmla="*/ 743484 w 743484"/>
                <a:gd name="connsiteY2" fmla="*/ 0 h 30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4" h="302111">
                  <a:moveTo>
                    <a:pt x="0" y="128187"/>
                  </a:moveTo>
                  <a:cubicBezTo>
                    <a:pt x="160233" y="224327"/>
                    <a:pt x="320467" y="320468"/>
                    <a:pt x="444381" y="299103"/>
                  </a:cubicBezTo>
                  <a:cubicBezTo>
                    <a:pt x="568295" y="277738"/>
                    <a:pt x="655889" y="138869"/>
                    <a:pt x="743484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자유형 29"/>
            <p:cNvSpPr/>
            <p:nvPr/>
          </p:nvSpPr>
          <p:spPr>
            <a:xfrm>
              <a:off x="7489641" y="4603749"/>
              <a:ext cx="180753" cy="262307"/>
            </a:xfrm>
            <a:custGeom>
              <a:avLst/>
              <a:gdLst>
                <a:gd name="connsiteX0" fmla="*/ 0 w 180753"/>
                <a:gd name="connsiteY0" fmla="*/ 23024 h 262307"/>
                <a:gd name="connsiteX1" fmla="*/ 179462 w 180753"/>
                <a:gd name="connsiteY1" fmla="*/ 23024 h 262307"/>
                <a:gd name="connsiteX2" fmla="*/ 85458 w 180753"/>
                <a:gd name="connsiteY2" fmla="*/ 262307 h 262307"/>
                <a:gd name="connsiteX3" fmla="*/ 85458 w 180753"/>
                <a:gd name="connsiteY3" fmla="*/ 262307 h 26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53" h="262307">
                  <a:moveTo>
                    <a:pt x="0" y="23024"/>
                  </a:moveTo>
                  <a:cubicBezTo>
                    <a:pt x="82609" y="3084"/>
                    <a:pt x="165219" y="-16856"/>
                    <a:pt x="179462" y="23024"/>
                  </a:cubicBezTo>
                  <a:cubicBezTo>
                    <a:pt x="193705" y="62904"/>
                    <a:pt x="85458" y="262307"/>
                    <a:pt x="85458" y="262307"/>
                  </a:cubicBezTo>
                  <a:lnTo>
                    <a:pt x="85458" y="262307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4159" y="5745184"/>
              <a:ext cx="432456" cy="32422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65914" y="5777542"/>
              <a:ext cx="240561" cy="260947"/>
            </a:xfrm>
            <a:prstGeom prst="rect">
              <a:avLst/>
            </a:prstGeom>
          </p:spPr>
        </p:pic>
      </p:grp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1722811" y="1663726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이동통신사 의존형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SMS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방식이 아닌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</a:t>
            </a:r>
            <a:r>
              <a:rPr lang="en-US" altLang="ko-KR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통한 메시지 전달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 서비스입니다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대용량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DM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발송에 적합하며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수신하는 고객이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설치하지 않은 경우에는 기존방식대로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SMS</a:t>
            </a:r>
            <a:r>
              <a: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전환발송합니다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33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2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서비스</a:t>
            </a: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3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34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37272"/>
              </p:ext>
            </p:extLst>
          </p:nvPr>
        </p:nvGraphicFramePr>
        <p:xfrm>
          <a:off x="1884040" y="1268760"/>
          <a:ext cx="6864424" cy="526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212">
                  <a:extLst>
                    <a:ext uri="{9D8B030D-6E8A-4147-A177-3AD203B41FA5}">
                      <a16:colId xmlns:a16="http://schemas.microsoft.com/office/drawing/2014/main" xmlns="" val="147964332"/>
                    </a:ext>
                  </a:extLst>
                </a:gridCol>
                <a:gridCol w="3432212">
                  <a:extLst>
                    <a:ext uri="{9D8B030D-6E8A-4147-A177-3AD203B41FA5}">
                      <a16:colId xmlns:a16="http://schemas.microsoft.com/office/drawing/2014/main" xmlns="" val="2312163133"/>
                    </a:ext>
                  </a:extLst>
                </a:gridCol>
              </a:tblGrid>
              <a:tr h="399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오더스테이션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(2015.01)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솜씨카드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(2014.10)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07786772"/>
                  </a:ext>
                </a:extLst>
              </a:tr>
              <a:tr h="226828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13557915"/>
                  </a:ext>
                </a:extLst>
              </a:tr>
              <a:tr h="3991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예맥아이디 </a:t>
                      </a:r>
                      <a:r>
                        <a:rPr lang="en-US" altLang="ko-KR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(2013.12)</a:t>
                      </a:r>
                      <a:endParaRPr lang="ko-KR" altLang="en-US" sz="12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게임문화재단 </a:t>
                      </a:r>
                      <a:r>
                        <a:rPr lang="en-US" altLang="ko-KR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 </a:t>
                      </a:r>
                      <a:r>
                        <a:rPr lang="ko-KR" altLang="en-US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지스타사무국 </a:t>
                      </a:r>
                      <a:r>
                        <a:rPr lang="en-US" altLang="ko-KR" sz="1200" b="1" dirty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(2012.07)</a:t>
                      </a:r>
                      <a:endParaRPr lang="ko-KR" altLang="en-US" sz="1200" b="1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82601175"/>
                  </a:ext>
                </a:extLst>
              </a:tr>
              <a:tr h="219482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78688169"/>
                  </a:ext>
                </a:extLst>
              </a:tr>
            </a:tbl>
          </a:graphicData>
        </a:graphic>
      </p:graphicFrame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191522" y="901878"/>
            <a:ext cx="2868309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marL="342900" indent="-342900" algn="l">
              <a:buFont typeface="+mj-lt"/>
              <a:buAutoNum type="alphaUcPeriod" startAt="3"/>
            </a:pP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모바일</a:t>
            </a:r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006" y="1731726"/>
            <a:ext cx="3266867" cy="20218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780" y="1731726"/>
            <a:ext cx="3350841" cy="206224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006" y="4370030"/>
            <a:ext cx="3266867" cy="205960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678" y="4373382"/>
            <a:ext cx="1649838" cy="207623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0152" y="4367325"/>
            <a:ext cx="1649838" cy="2057141"/>
          </a:xfrm>
          <a:prstGeom prst="rect">
            <a:avLst/>
          </a:prstGeom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관련 분야 수행 실적</a:t>
            </a:r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14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8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4968" y="1268760"/>
            <a:ext cx="39492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400" spc="30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기관 소개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2000" b="1" spc="3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2000" b="1" spc="3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 내용</a:t>
            </a:r>
            <a:endParaRPr lang="en-US" altLang="ko-KR" sz="2000" b="1" spc="3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b="1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</a:t>
            </a:r>
            <a:r>
              <a:rPr lang="ko-KR" altLang="en-US" sz="1400" spc="300" smtClean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부문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8432" y="2708920"/>
            <a:ext cx="24128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사업목표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전략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범위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목표시스템 구성 및 특징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방안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예상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Risk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해결방안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제안시스템의 특성 및 기대효과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기타사업활용방안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8944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43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4968" y="2028904"/>
            <a:ext cx="394921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20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20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600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 smtClean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</a:t>
            </a: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기관 소개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 내용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부문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3696" y="2598962"/>
            <a:ext cx="1699504" cy="614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제안의 배경 및 목적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제안의 필요성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48944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3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사업 목표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3501008"/>
            <a:ext cx="9915044" cy="266589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34929" y="2695364"/>
            <a:ext cx="1471216" cy="1492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온라인시스템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모서리가 둥근 직사각형 31"/>
          <p:cNvSpPr/>
          <p:nvPr/>
        </p:nvSpPr>
        <p:spPr>
          <a:xfrm>
            <a:off x="399399" y="1197234"/>
            <a:ext cx="3837662" cy="86242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부서연관성 및 업무 프로세스 </a:t>
            </a:r>
            <a:r>
              <a:rPr kumimoji="0" lang="en-US" altLang="ko-KR" sz="1600" b="1" i="0" u="none" strike="noStrike" kern="0" cap="none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“</a:t>
            </a:r>
            <a:r>
              <a:rPr kumimoji="0" lang="ko-KR" altLang="en-US" sz="2000" b="1" i="0" u="none" strike="noStrike" kern="0" cap="none" normalizeH="0" baseline="0" noProof="0" dirty="0"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분석</a:t>
            </a:r>
            <a:r>
              <a:rPr kumimoji="0" lang="en-US" altLang="ko-KR" sz="2000" b="1" i="0" u="none" strike="noStrike" kern="0" cap="none" normalizeH="0" baseline="0" noProof="0" dirty="0"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”</a:t>
            </a:r>
            <a:endParaRPr kumimoji="0" lang="en-US" altLang="ko-KR" sz="1600" b="1" i="0" u="none" strike="noStrike" kern="0" cap="none" normalizeH="0" baseline="0" noProof="0" dirty="0">
              <a:solidFill>
                <a:srgbClr val="0000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모서리가 둥근 직사각형 45"/>
          <p:cNvSpPr/>
          <p:nvPr/>
        </p:nvSpPr>
        <p:spPr>
          <a:xfrm>
            <a:off x="5618676" y="1197234"/>
            <a:ext cx="3837663" cy="86819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업무효율을 제고한 모바일시스템 </a:t>
            </a:r>
            <a:r>
              <a:rPr kumimoji="0" lang="en-US" altLang="ko-KR" sz="1600" b="1" i="0" u="none" strike="noStrike" kern="0" cap="none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“</a:t>
            </a:r>
            <a:r>
              <a:rPr kumimoji="0" lang="ko-KR" altLang="en-US" sz="2000" b="1" i="0" u="none" strike="noStrike" kern="0" cap="none" normalizeH="0" baseline="0" noProof="0" dirty="0"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개발</a:t>
            </a:r>
            <a:r>
              <a:rPr kumimoji="0" lang="en-US" altLang="ko-KR" sz="2000" b="1" i="0" u="none" strike="noStrike" kern="0" cap="none" normalizeH="0" baseline="0" noProof="0" dirty="0">
                <a:solidFill>
                  <a:srgbClr val="0000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”</a:t>
            </a:r>
            <a:endParaRPr kumimoji="0" lang="ko-KR" altLang="en-US" sz="1600" b="1" i="0" u="none" strike="noStrike" kern="0" cap="none" normalizeH="0" baseline="0" noProof="0" dirty="0">
              <a:solidFill>
                <a:srgbClr val="0000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3" name="Picture 2" descr="plus p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18" y="1254009"/>
            <a:ext cx="708943" cy="6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0"/>
          <p:cNvSpPr>
            <a:spLocks/>
          </p:cNvSpPr>
          <p:nvPr/>
        </p:nvSpPr>
        <p:spPr bwMode="auto">
          <a:xfrm>
            <a:off x="399399" y="2346842"/>
            <a:ext cx="9056939" cy="520371"/>
          </a:xfrm>
          <a:custGeom>
            <a:avLst/>
            <a:gdLst/>
            <a:ahLst/>
            <a:cxnLst>
              <a:cxn ang="0">
                <a:pos x="2476" y="0"/>
              </a:cxn>
              <a:cxn ang="0">
                <a:pos x="1238" y="0"/>
              </a:cxn>
              <a:cxn ang="0">
                <a:pos x="1238" y="0"/>
              </a:cxn>
              <a:cxn ang="0">
                <a:pos x="1238" y="0"/>
              </a:cxn>
              <a:cxn ang="0">
                <a:pos x="0" y="0"/>
              </a:cxn>
              <a:cxn ang="0">
                <a:pos x="0" y="0"/>
              </a:cxn>
              <a:cxn ang="0">
                <a:pos x="26" y="6"/>
              </a:cxn>
              <a:cxn ang="0">
                <a:pos x="56" y="14"/>
              </a:cxn>
              <a:cxn ang="0">
                <a:pos x="98" y="26"/>
              </a:cxn>
              <a:cxn ang="0">
                <a:pos x="146" y="42"/>
              </a:cxn>
              <a:cxn ang="0">
                <a:pos x="202" y="62"/>
              </a:cxn>
              <a:cxn ang="0">
                <a:pos x="264" y="88"/>
              </a:cxn>
              <a:cxn ang="0">
                <a:pos x="332" y="118"/>
              </a:cxn>
              <a:cxn ang="0">
                <a:pos x="402" y="154"/>
              </a:cxn>
              <a:cxn ang="0">
                <a:pos x="472" y="196"/>
              </a:cxn>
              <a:cxn ang="0">
                <a:pos x="508" y="220"/>
              </a:cxn>
              <a:cxn ang="0">
                <a:pos x="544" y="244"/>
              </a:cxn>
              <a:cxn ang="0">
                <a:pos x="580" y="272"/>
              </a:cxn>
              <a:cxn ang="0">
                <a:pos x="616" y="300"/>
              </a:cxn>
              <a:cxn ang="0">
                <a:pos x="650" y="330"/>
              </a:cxn>
              <a:cxn ang="0">
                <a:pos x="684" y="360"/>
              </a:cxn>
              <a:cxn ang="0">
                <a:pos x="718" y="394"/>
              </a:cxn>
              <a:cxn ang="0">
                <a:pos x="750" y="430"/>
              </a:cxn>
              <a:cxn ang="0">
                <a:pos x="780" y="466"/>
              </a:cxn>
              <a:cxn ang="0">
                <a:pos x="810" y="506"/>
              </a:cxn>
              <a:cxn ang="0">
                <a:pos x="838" y="546"/>
              </a:cxn>
              <a:cxn ang="0">
                <a:pos x="864" y="590"/>
              </a:cxn>
              <a:cxn ang="0">
                <a:pos x="670" y="590"/>
              </a:cxn>
              <a:cxn ang="0">
                <a:pos x="1238" y="822"/>
              </a:cxn>
              <a:cxn ang="0">
                <a:pos x="1238" y="822"/>
              </a:cxn>
              <a:cxn ang="0">
                <a:pos x="1238" y="822"/>
              </a:cxn>
              <a:cxn ang="0">
                <a:pos x="1806" y="590"/>
              </a:cxn>
              <a:cxn ang="0">
                <a:pos x="1612" y="590"/>
              </a:cxn>
              <a:cxn ang="0">
                <a:pos x="1612" y="590"/>
              </a:cxn>
              <a:cxn ang="0">
                <a:pos x="1638" y="546"/>
              </a:cxn>
              <a:cxn ang="0">
                <a:pos x="1664" y="506"/>
              </a:cxn>
              <a:cxn ang="0">
                <a:pos x="1694" y="466"/>
              </a:cxn>
              <a:cxn ang="0">
                <a:pos x="1726" y="430"/>
              </a:cxn>
              <a:cxn ang="0">
                <a:pos x="1758" y="394"/>
              </a:cxn>
              <a:cxn ang="0">
                <a:pos x="1790" y="360"/>
              </a:cxn>
              <a:cxn ang="0">
                <a:pos x="1824" y="330"/>
              </a:cxn>
              <a:cxn ang="0">
                <a:pos x="1860" y="300"/>
              </a:cxn>
              <a:cxn ang="0">
                <a:pos x="1894" y="272"/>
              </a:cxn>
              <a:cxn ang="0">
                <a:pos x="1930" y="244"/>
              </a:cxn>
              <a:cxn ang="0">
                <a:pos x="1966" y="220"/>
              </a:cxn>
              <a:cxn ang="0">
                <a:pos x="2002" y="196"/>
              </a:cxn>
              <a:cxn ang="0">
                <a:pos x="2074" y="154"/>
              </a:cxn>
              <a:cxn ang="0">
                <a:pos x="2144" y="118"/>
              </a:cxn>
              <a:cxn ang="0">
                <a:pos x="2210" y="88"/>
              </a:cxn>
              <a:cxn ang="0">
                <a:pos x="2272" y="62"/>
              </a:cxn>
              <a:cxn ang="0">
                <a:pos x="2328" y="42"/>
              </a:cxn>
              <a:cxn ang="0">
                <a:pos x="2378" y="26"/>
              </a:cxn>
              <a:cxn ang="0">
                <a:pos x="2418" y="14"/>
              </a:cxn>
              <a:cxn ang="0">
                <a:pos x="2448" y="6"/>
              </a:cxn>
              <a:cxn ang="0">
                <a:pos x="2476" y="0"/>
              </a:cxn>
              <a:cxn ang="0">
                <a:pos x="2476" y="0"/>
              </a:cxn>
            </a:cxnLst>
            <a:rect l="0" t="0" r="r" b="b"/>
            <a:pathLst>
              <a:path w="2476" h="822">
                <a:moveTo>
                  <a:pt x="2476" y="0"/>
                </a:moveTo>
                <a:lnTo>
                  <a:pt x="1238" y="0"/>
                </a:lnTo>
                <a:lnTo>
                  <a:pt x="1238" y="0"/>
                </a:lnTo>
                <a:lnTo>
                  <a:pt x="1238" y="0"/>
                </a:lnTo>
                <a:lnTo>
                  <a:pt x="0" y="0"/>
                </a:lnTo>
                <a:lnTo>
                  <a:pt x="0" y="0"/>
                </a:lnTo>
                <a:lnTo>
                  <a:pt x="26" y="6"/>
                </a:lnTo>
                <a:lnTo>
                  <a:pt x="56" y="14"/>
                </a:lnTo>
                <a:lnTo>
                  <a:pt x="98" y="26"/>
                </a:lnTo>
                <a:lnTo>
                  <a:pt x="146" y="42"/>
                </a:lnTo>
                <a:lnTo>
                  <a:pt x="202" y="62"/>
                </a:lnTo>
                <a:lnTo>
                  <a:pt x="264" y="88"/>
                </a:lnTo>
                <a:lnTo>
                  <a:pt x="332" y="118"/>
                </a:lnTo>
                <a:lnTo>
                  <a:pt x="402" y="154"/>
                </a:lnTo>
                <a:lnTo>
                  <a:pt x="472" y="196"/>
                </a:lnTo>
                <a:lnTo>
                  <a:pt x="508" y="220"/>
                </a:lnTo>
                <a:lnTo>
                  <a:pt x="544" y="244"/>
                </a:lnTo>
                <a:lnTo>
                  <a:pt x="580" y="272"/>
                </a:lnTo>
                <a:lnTo>
                  <a:pt x="616" y="300"/>
                </a:lnTo>
                <a:lnTo>
                  <a:pt x="650" y="330"/>
                </a:lnTo>
                <a:lnTo>
                  <a:pt x="684" y="360"/>
                </a:lnTo>
                <a:lnTo>
                  <a:pt x="718" y="394"/>
                </a:lnTo>
                <a:lnTo>
                  <a:pt x="750" y="430"/>
                </a:lnTo>
                <a:lnTo>
                  <a:pt x="780" y="466"/>
                </a:lnTo>
                <a:lnTo>
                  <a:pt x="810" y="506"/>
                </a:lnTo>
                <a:lnTo>
                  <a:pt x="838" y="546"/>
                </a:lnTo>
                <a:lnTo>
                  <a:pt x="864" y="590"/>
                </a:lnTo>
                <a:lnTo>
                  <a:pt x="670" y="590"/>
                </a:lnTo>
                <a:lnTo>
                  <a:pt x="1238" y="822"/>
                </a:lnTo>
                <a:lnTo>
                  <a:pt x="1238" y="822"/>
                </a:lnTo>
                <a:lnTo>
                  <a:pt x="1238" y="822"/>
                </a:lnTo>
                <a:lnTo>
                  <a:pt x="1806" y="590"/>
                </a:lnTo>
                <a:lnTo>
                  <a:pt x="1612" y="590"/>
                </a:lnTo>
                <a:lnTo>
                  <a:pt x="1612" y="590"/>
                </a:lnTo>
                <a:lnTo>
                  <a:pt x="1638" y="546"/>
                </a:lnTo>
                <a:lnTo>
                  <a:pt x="1664" y="506"/>
                </a:lnTo>
                <a:lnTo>
                  <a:pt x="1694" y="466"/>
                </a:lnTo>
                <a:lnTo>
                  <a:pt x="1726" y="430"/>
                </a:lnTo>
                <a:lnTo>
                  <a:pt x="1758" y="394"/>
                </a:lnTo>
                <a:lnTo>
                  <a:pt x="1790" y="360"/>
                </a:lnTo>
                <a:lnTo>
                  <a:pt x="1824" y="330"/>
                </a:lnTo>
                <a:lnTo>
                  <a:pt x="1860" y="300"/>
                </a:lnTo>
                <a:lnTo>
                  <a:pt x="1894" y="272"/>
                </a:lnTo>
                <a:lnTo>
                  <a:pt x="1930" y="244"/>
                </a:lnTo>
                <a:lnTo>
                  <a:pt x="1966" y="220"/>
                </a:lnTo>
                <a:lnTo>
                  <a:pt x="2002" y="196"/>
                </a:lnTo>
                <a:lnTo>
                  <a:pt x="2074" y="154"/>
                </a:lnTo>
                <a:lnTo>
                  <a:pt x="2144" y="118"/>
                </a:lnTo>
                <a:lnTo>
                  <a:pt x="2210" y="88"/>
                </a:lnTo>
                <a:lnTo>
                  <a:pt x="2272" y="62"/>
                </a:lnTo>
                <a:lnTo>
                  <a:pt x="2328" y="42"/>
                </a:lnTo>
                <a:lnTo>
                  <a:pt x="2378" y="26"/>
                </a:lnTo>
                <a:lnTo>
                  <a:pt x="2418" y="14"/>
                </a:lnTo>
                <a:lnTo>
                  <a:pt x="2448" y="6"/>
                </a:lnTo>
                <a:lnTo>
                  <a:pt x="2476" y="0"/>
                </a:lnTo>
                <a:lnTo>
                  <a:pt x="2476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257050" y="2695364"/>
            <a:ext cx="1512374" cy="1492300"/>
          </a:xfrm>
          <a:prstGeom prst="ellipse">
            <a:avLst/>
          </a:prstGeom>
          <a:solidFill>
            <a:schemeClr val="bg2">
              <a:lumMod val="95000"/>
            </a:schemeClr>
          </a:solidFill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 접근성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강화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44519" y="2695364"/>
            <a:ext cx="1474157" cy="14923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효율적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운용지원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7" name="Rectangle 133"/>
          <p:cNvSpPr/>
          <p:nvPr/>
        </p:nvSpPr>
        <p:spPr>
          <a:xfrm>
            <a:off x="344488" y="4345332"/>
            <a:ext cx="2938814" cy="1398251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안정적 기록관리 서비스 운영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선수등록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편의성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133"/>
          <p:cNvSpPr/>
          <p:nvPr/>
        </p:nvSpPr>
        <p:spPr>
          <a:xfrm>
            <a:off x="3435482" y="4345332"/>
            <a:ext cx="2938814" cy="1663900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경기운영정보제공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기존데이터 무결성 점검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효율적 운영체계지원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Rectangle 133"/>
          <p:cNvSpPr/>
          <p:nvPr/>
        </p:nvSpPr>
        <p:spPr>
          <a:xfrm>
            <a:off x="6550690" y="4345332"/>
            <a:ext cx="2938814" cy="1165373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티켓예매시스템 연동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e-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연동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직관적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4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시스템 구축 전략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본 제안사가 제공하는 시스템의 구축전략은 다음과 같습니다</a:t>
            </a:r>
            <a:r>
              <a:rPr lang="en-US" altLang="ko-KR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.</a:t>
            </a: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461126"/>
              </p:ext>
            </p:extLst>
          </p:nvPr>
        </p:nvGraphicFramePr>
        <p:xfrm>
          <a:off x="499886" y="1412777"/>
          <a:ext cx="8885182" cy="50545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42591">
                  <a:extLst>
                    <a:ext uri="{9D8B030D-6E8A-4147-A177-3AD203B41FA5}">
                      <a16:colId xmlns="" xmlns:a16="http://schemas.microsoft.com/office/drawing/2014/main" val="86221320"/>
                    </a:ext>
                  </a:extLst>
                </a:gridCol>
                <a:gridCol w="4442591">
                  <a:extLst>
                    <a:ext uri="{9D8B030D-6E8A-4147-A177-3AD203B41FA5}">
                      <a16:colId xmlns="" xmlns:a16="http://schemas.microsoft.com/office/drawing/2014/main" val="4013041413"/>
                    </a:ext>
                  </a:extLst>
                </a:gridCol>
              </a:tblGrid>
              <a:tr h="310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시스템 구축 전략</a:t>
                      </a:r>
                      <a:endParaRPr lang="ko-KR" altLang="en-US" sz="11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 추진전략</a:t>
                      </a:r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669328"/>
                  </a:ext>
                </a:extLst>
              </a:tr>
              <a:tr h="4743989"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22199821"/>
                  </a:ext>
                </a:extLst>
              </a:tr>
            </a:tbl>
          </a:graphicData>
        </a:graphic>
      </p:graphicFrame>
      <p:sp>
        <p:nvSpPr>
          <p:cNvPr id="39" name="Rounded Rectangle 41"/>
          <p:cNvSpPr/>
          <p:nvPr/>
        </p:nvSpPr>
        <p:spPr>
          <a:xfrm>
            <a:off x="609843" y="4711135"/>
            <a:ext cx="4178288" cy="160747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rgbClr val="006E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40" name="Rounded Rectangle 41"/>
          <p:cNvSpPr/>
          <p:nvPr/>
        </p:nvSpPr>
        <p:spPr>
          <a:xfrm>
            <a:off x="609843" y="3115988"/>
            <a:ext cx="4178288" cy="1065314"/>
          </a:xfrm>
          <a:prstGeom prst="roundRect">
            <a:avLst>
              <a:gd name="adj" fmla="val 0"/>
            </a:avLst>
          </a:prstGeom>
          <a:solidFill>
            <a:srgbClr val="F1F1F3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rgbClr val="006E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72286" y="4314211"/>
            <a:ext cx="3853401" cy="348725"/>
            <a:chOff x="772286" y="4303794"/>
            <a:chExt cx="3853401" cy="550333"/>
          </a:xfrm>
        </p:grpSpPr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772286" y="4303794"/>
              <a:ext cx="3853401" cy="550333"/>
            </a:xfrm>
            <a:custGeom>
              <a:avLst/>
              <a:gdLst/>
              <a:ahLst/>
              <a:cxnLst>
                <a:cxn ang="0">
                  <a:pos x="2476" y="0"/>
                </a:cxn>
                <a:cxn ang="0">
                  <a:pos x="1238" y="0"/>
                </a:cxn>
                <a:cxn ang="0">
                  <a:pos x="1238" y="0"/>
                </a:cxn>
                <a:cxn ang="0">
                  <a:pos x="123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6" y="6"/>
                </a:cxn>
                <a:cxn ang="0">
                  <a:pos x="56" y="14"/>
                </a:cxn>
                <a:cxn ang="0">
                  <a:pos x="98" y="26"/>
                </a:cxn>
                <a:cxn ang="0">
                  <a:pos x="146" y="42"/>
                </a:cxn>
                <a:cxn ang="0">
                  <a:pos x="202" y="62"/>
                </a:cxn>
                <a:cxn ang="0">
                  <a:pos x="264" y="88"/>
                </a:cxn>
                <a:cxn ang="0">
                  <a:pos x="332" y="118"/>
                </a:cxn>
                <a:cxn ang="0">
                  <a:pos x="402" y="154"/>
                </a:cxn>
                <a:cxn ang="0">
                  <a:pos x="472" y="196"/>
                </a:cxn>
                <a:cxn ang="0">
                  <a:pos x="508" y="220"/>
                </a:cxn>
                <a:cxn ang="0">
                  <a:pos x="544" y="244"/>
                </a:cxn>
                <a:cxn ang="0">
                  <a:pos x="580" y="272"/>
                </a:cxn>
                <a:cxn ang="0">
                  <a:pos x="616" y="300"/>
                </a:cxn>
                <a:cxn ang="0">
                  <a:pos x="650" y="330"/>
                </a:cxn>
                <a:cxn ang="0">
                  <a:pos x="684" y="360"/>
                </a:cxn>
                <a:cxn ang="0">
                  <a:pos x="718" y="394"/>
                </a:cxn>
                <a:cxn ang="0">
                  <a:pos x="750" y="430"/>
                </a:cxn>
                <a:cxn ang="0">
                  <a:pos x="780" y="466"/>
                </a:cxn>
                <a:cxn ang="0">
                  <a:pos x="810" y="506"/>
                </a:cxn>
                <a:cxn ang="0">
                  <a:pos x="838" y="546"/>
                </a:cxn>
                <a:cxn ang="0">
                  <a:pos x="864" y="590"/>
                </a:cxn>
                <a:cxn ang="0">
                  <a:pos x="670" y="590"/>
                </a:cxn>
                <a:cxn ang="0">
                  <a:pos x="1238" y="822"/>
                </a:cxn>
                <a:cxn ang="0">
                  <a:pos x="1238" y="822"/>
                </a:cxn>
                <a:cxn ang="0">
                  <a:pos x="1238" y="822"/>
                </a:cxn>
                <a:cxn ang="0">
                  <a:pos x="1806" y="590"/>
                </a:cxn>
                <a:cxn ang="0">
                  <a:pos x="1612" y="590"/>
                </a:cxn>
                <a:cxn ang="0">
                  <a:pos x="1612" y="590"/>
                </a:cxn>
                <a:cxn ang="0">
                  <a:pos x="1638" y="546"/>
                </a:cxn>
                <a:cxn ang="0">
                  <a:pos x="1664" y="506"/>
                </a:cxn>
                <a:cxn ang="0">
                  <a:pos x="1694" y="466"/>
                </a:cxn>
                <a:cxn ang="0">
                  <a:pos x="1726" y="430"/>
                </a:cxn>
                <a:cxn ang="0">
                  <a:pos x="1758" y="394"/>
                </a:cxn>
                <a:cxn ang="0">
                  <a:pos x="1790" y="360"/>
                </a:cxn>
                <a:cxn ang="0">
                  <a:pos x="1824" y="330"/>
                </a:cxn>
                <a:cxn ang="0">
                  <a:pos x="1860" y="300"/>
                </a:cxn>
                <a:cxn ang="0">
                  <a:pos x="1894" y="272"/>
                </a:cxn>
                <a:cxn ang="0">
                  <a:pos x="1930" y="244"/>
                </a:cxn>
                <a:cxn ang="0">
                  <a:pos x="1966" y="220"/>
                </a:cxn>
                <a:cxn ang="0">
                  <a:pos x="2002" y="196"/>
                </a:cxn>
                <a:cxn ang="0">
                  <a:pos x="2074" y="154"/>
                </a:cxn>
                <a:cxn ang="0">
                  <a:pos x="2144" y="118"/>
                </a:cxn>
                <a:cxn ang="0">
                  <a:pos x="2210" y="88"/>
                </a:cxn>
                <a:cxn ang="0">
                  <a:pos x="2272" y="62"/>
                </a:cxn>
                <a:cxn ang="0">
                  <a:pos x="2328" y="42"/>
                </a:cxn>
                <a:cxn ang="0">
                  <a:pos x="2378" y="26"/>
                </a:cxn>
                <a:cxn ang="0">
                  <a:pos x="2418" y="14"/>
                </a:cxn>
                <a:cxn ang="0">
                  <a:pos x="2448" y="6"/>
                </a:cxn>
                <a:cxn ang="0">
                  <a:pos x="2476" y="0"/>
                </a:cxn>
                <a:cxn ang="0">
                  <a:pos x="2476" y="0"/>
                </a:cxn>
              </a:cxnLst>
              <a:rect l="0" t="0" r="r" b="b"/>
              <a:pathLst>
                <a:path w="2476" h="822">
                  <a:moveTo>
                    <a:pt x="2476" y="0"/>
                  </a:moveTo>
                  <a:lnTo>
                    <a:pt x="1238" y="0"/>
                  </a:lnTo>
                  <a:lnTo>
                    <a:pt x="1238" y="0"/>
                  </a:lnTo>
                  <a:lnTo>
                    <a:pt x="123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" y="6"/>
                  </a:lnTo>
                  <a:lnTo>
                    <a:pt x="56" y="14"/>
                  </a:lnTo>
                  <a:lnTo>
                    <a:pt x="98" y="26"/>
                  </a:lnTo>
                  <a:lnTo>
                    <a:pt x="146" y="42"/>
                  </a:lnTo>
                  <a:lnTo>
                    <a:pt x="202" y="62"/>
                  </a:lnTo>
                  <a:lnTo>
                    <a:pt x="264" y="88"/>
                  </a:lnTo>
                  <a:lnTo>
                    <a:pt x="332" y="118"/>
                  </a:lnTo>
                  <a:lnTo>
                    <a:pt x="402" y="154"/>
                  </a:lnTo>
                  <a:lnTo>
                    <a:pt x="472" y="196"/>
                  </a:lnTo>
                  <a:lnTo>
                    <a:pt x="508" y="220"/>
                  </a:lnTo>
                  <a:lnTo>
                    <a:pt x="544" y="244"/>
                  </a:lnTo>
                  <a:lnTo>
                    <a:pt x="580" y="272"/>
                  </a:lnTo>
                  <a:lnTo>
                    <a:pt x="616" y="300"/>
                  </a:lnTo>
                  <a:lnTo>
                    <a:pt x="650" y="330"/>
                  </a:lnTo>
                  <a:lnTo>
                    <a:pt x="684" y="360"/>
                  </a:lnTo>
                  <a:lnTo>
                    <a:pt x="718" y="394"/>
                  </a:lnTo>
                  <a:lnTo>
                    <a:pt x="750" y="430"/>
                  </a:lnTo>
                  <a:lnTo>
                    <a:pt x="780" y="466"/>
                  </a:lnTo>
                  <a:lnTo>
                    <a:pt x="810" y="506"/>
                  </a:lnTo>
                  <a:lnTo>
                    <a:pt x="838" y="546"/>
                  </a:lnTo>
                  <a:lnTo>
                    <a:pt x="864" y="590"/>
                  </a:lnTo>
                  <a:lnTo>
                    <a:pt x="670" y="590"/>
                  </a:lnTo>
                  <a:lnTo>
                    <a:pt x="1238" y="822"/>
                  </a:lnTo>
                  <a:lnTo>
                    <a:pt x="1238" y="822"/>
                  </a:lnTo>
                  <a:lnTo>
                    <a:pt x="1238" y="822"/>
                  </a:lnTo>
                  <a:lnTo>
                    <a:pt x="1806" y="590"/>
                  </a:lnTo>
                  <a:lnTo>
                    <a:pt x="1612" y="590"/>
                  </a:lnTo>
                  <a:lnTo>
                    <a:pt x="1612" y="590"/>
                  </a:lnTo>
                  <a:lnTo>
                    <a:pt x="1638" y="546"/>
                  </a:lnTo>
                  <a:lnTo>
                    <a:pt x="1664" y="506"/>
                  </a:lnTo>
                  <a:lnTo>
                    <a:pt x="1694" y="466"/>
                  </a:lnTo>
                  <a:lnTo>
                    <a:pt x="1726" y="430"/>
                  </a:lnTo>
                  <a:lnTo>
                    <a:pt x="1758" y="394"/>
                  </a:lnTo>
                  <a:lnTo>
                    <a:pt x="1790" y="360"/>
                  </a:lnTo>
                  <a:lnTo>
                    <a:pt x="1824" y="330"/>
                  </a:lnTo>
                  <a:lnTo>
                    <a:pt x="1860" y="300"/>
                  </a:lnTo>
                  <a:lnTo>
                    <a:pt x="1894" y="272"/>
                  </a:lnTo>
                  <a:lnTo>
                    <a:pt x="1930" y="244"/>
                  </a:lnTo>
                  <a:lnTo>
                    <a:pt x="1966" y="220"/>
                  </a:lnTo>
                  <a:lnTo>
                    <a:pt x="2002" y="196"/>
                  </a:lnTo>
                  <a:lnTo>
                    <a:pt x="2074" y="154"/>
                  </a:lnTo>
                  <a:lnTo>
                    <a:pt x="2144" y="118"/>
                  </a:lnTo>
                  <a:lnTo>
                    <a:pt x="2210" y="88"/>
                  </a:lnTo>
                  <a:lnTo>
                    <a:pt x="2272" y="62"/>
                  </a:lnTo>
                  <a:lnTo>
                    <a:pt x="2328" y="42"/>
                  </a:lnTo>
                  <a:lnTo>
                    <a:pt x="2378" y="26"/>
                  </a:lnTo>
                  <a:lnTo>
                    <a:pt x="2418" y="14"/>
                  </a:lnTo>
                  <a:lnTo>
                    <a:pt x="2448" y="6"/>
                  </a:lnTo>
                  <a:lnTo>
                    <a:pt x="2476" y="0"/>
                  </a:lnTo>
                  <a:lnTo>
                    <a:pt x="2476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  <a:alpha val="0"/>
                  </a:schemeClr>
                </a:gs>
                <a:gs pos="50000">
                  <a:schemeClr val="bg1">
                    <a:lumMod val="50000"/>
                    <a:alpha val="50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924219" y="4362474"/>
              <a:ext cx="3549536" cy="412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50" b="1" kern="0">
                  <a:solidFill>
                    <a:srgbClr val="0C0C0C">
                      <a:lumMod val="95000"/>
                      <a:lumOff val="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모바일시스템 개발</a:t>
              </a:r>
              <a:endPara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60422" y="3451867"/>
            <a:ext cx="4036269" cy="661326"/>
          </a:xfrm>
          <a:prstGeom prst="rect">
            <a:avLst/>
          </a:prstGeom>
          <a:noFill/>
        </p:spPr>
        <p:txBody>
          <a:bodyPr wrap="square" tIns="36000" bIns="36000" rtlCol="0" anchor="t">
            <a:spAutoFit/>
          </a:bodyPr>
          <a:lstStyle/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온라인시스템과 기존업무 프로세스 파악 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프로세스간 비효율적 요소 도출 및 극본방안 강구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모바일시스템 컨설팅 및 설계업무 </a:t>
            </a:r>
            <a:r>
              <a:rPr lang="ko-KR" altLang="en-US" sz="8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진햏</a:t>
            </a:r>
            <a:endParaRPr lang="ko-KR" altLang="en-US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842" y="3182300"/>
            <a:ext cx="3863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업무프로세스 파악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정리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限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M+2; 3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진행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1002" y="5028816"/>
            <a:ext cx="4036269" cy="1249948"/>
          </a:xfrm>
          <a:prstGeom prst="rect">
            <a:avLst/>
          </a:prstGeom>
          <a:noFill/>
        </p:spPr>
        <p:txBody>
          <a:bodyPr wrap="square" tIns="36000" bIns="36000" rtlCol="0" anchor="t">
            <a:spAutoFit/>
          </a:bodyPr>
          <a:lstStyle/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온라인시스템 개발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 개발 및 제공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경기기록서비스 개발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선수등록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관리 편이기능 개발</a:t>
            </a:r>
            <a:endParaRPr lang="en-US" altLang="ko-KR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인터페이스 연동 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영화예매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e-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lvl="6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직관적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효율적 웹 개발 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(UX </a:t>
            </a:r>
            <a:r>
              <a:rPr lang="ko-KR" altLang="en-US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아키텍트 디자인 검토</a:t>
            </a:r>
            <a:r>
              <a:rPr lang="en-US" altLang="ko-KR" sz="85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ko-KR" altLang="en-US" sz="85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0422" y="4750457"/>
            <a:ext cx="40362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모바일시스템 개발 및 안정적운영지원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限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M+7; 5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개월 진행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368569"/>
              </p:ext>
            </p:extLst>
          </p:nvPr>
        </p:nvGraphicFramePr>
        <p:xfrm>
          <a:off x="5173131" y="1916831"/>
          <a:ext cx="4037370" cy="4401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8685">
                  <a:extLst>
                    <a:ext uri="{9D8B030D-6E8A-4147-A177-3AD203B41FA5}">
                      <a16:colId xmlns="" xmlns:a16="http://schemas.microsoft.com/office/drawing/2014/main" val="1154524586"/>
                    </a:ext>
                  </a:extLst>
                </a:gridCol>
                <a:gridCol w="2018685">
                  <a:extLst>
                    <a:ext uri="{9D8B030D-6E8A-4147-A177-3AD203B41FA5}">
                      <a16:colId xmlns="" xmlns:a16="http://schemas.microsoft.com/office/drawing/2014/main" val="4044883975"/>
                    </a:ext>
                  </a:extLst>
                </a:gridCol>
              </a:tblGrid>
              <a:tr h="220089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22040038"/>
                  </a:ext>
                </a:extLst>
              </a:tr>
              <a:tr h="2200890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8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6889955"/>
                  </a:ext>
                </a:extLst>
              </a:tr>
            </a:tbl>
          </a:graphicData>
        </a:graphic>
      </p:graphicFrame>
      <p:pic>
        <p:nvPicPr>
          <p:cNvPr id="49" name="Picture 2" descr="반응형 웹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53" y="3192758"/>
            <a:ext cx="1849858" cy="7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933" y="2780928"/>
            <a:ext cx="1324517" cy="1271711"/>
          </a:xfrm>
          <a:prstGeom prst="rect">
            <a:avLst/>
          </a:prstGeom>
        </p:spPr>
      </p:pic>
      <p:pic>
        <p:nvPicPr>
          <p:cNvPr id="51" name="Picture 4" descr="트렐로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71" y="4338296"/>
            <a:ext cx="1842339" cy="10395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5173131" y="1992361"/>
            <a:ext cx="19879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디바이스 수용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반응형 웹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173130" y="5730901"/>
            <a:ext cx="1987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트렐로 활용한 개발 협업 및 관리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32074" y="1988840"/>
            <a:ext cx="1978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마이크로서비스 아키텍처 지향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232074" y="6078488"/>
            <a:ext cx="1978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직관적 디자인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77337" y="2171127"/>
            <a:ext cx="1233164" cy="811367"/>
          </a:xfrm>
          <a:prstGeom prst="rect">
            <a:avLst/>
          </a:prstGeom>
          <a:noFill/>
        </p:spPr>
        <p:txBody>
          <a:bodyPr wrap="square" tIns="36000" bIns="36000" rtlCol="0" anchor="t">
            <a:spAutoFit/>
          </a:bodyPr>
          <a:lstStyle/>
          <a:p>
            <a:pPr marL="171450" lvl="6" indent="-171450" algn="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서비스단위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 algn="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 algn="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독립적 데이터관리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 algn="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장애를 전제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 algn="r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변화에 대응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73130" y="2191691"/>
            <a:ext cx="1809561" cy="515901"/>
          </a:xfrm>
          <a:prstGeom prst="rect">
            <a:avLst/>
          </a:prstGeom>
          <a:noFill/>
        </p:spPr>
        <p:txBody>
          <a:bodyPr wrap="square" tIns="36000" bIns="36000" rtlCol="0" anchor="t">
            <a:spAutoFit/>
          </a:bodyPr>
          <a:lstStyle/>
          <a:p>
            <a:pPr marL="171450" lvl="6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디바이스 스크린 크기 별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/PC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다양한 웹 환경 수용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 단말에 최적화된 스타일 설계</a:t>
            </a:r>
          </a:p>
        </p:txBody>
      </p:sp>
      <p:pic>
        <p:nvPicPr>
          <p:cNvPr id="58" name="Picture 4" descr="C:\Users\Yoon\Desktop\A_C_PAD\7_상세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0817" y="4276971"/>
            <a:ext cx="611909" cy="13373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59" name="Picture 6" descr="swipe scroll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826" y="4626066"/>
            <a:ext cx="398197" cy="65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관련 이미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392" y="5266345"/>
            <a:ext cx="635290" cy="65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/>
          <p:nvPr/>
        </p:nvCxnSpPr>
        <p:spPr>
          <a:xfrm>
            <a:off x="7755777" y="5301587"/>
            <a:ext cx="1080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300709" y="5309900"/>
            <a:ext cx="9342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스와이프 </a:t>
            </a:r>
            <a:r>
              <a: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(swipe)</a:t>
            </a:r>
            <a:endParaRPr lang="ko-KR" alt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8094961" y="4409819"/>
            <a:ext cx="3959" cy="1404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469901" y="5821233"/>
            <a:ext cx="9342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스크롤 </a:t>
            </a:r>
            <a:r>
              <a:rPr lang="en-US" altLang="ko-KR" sz="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(scroll)</a:t>
            </a:r>
            <a:endParaRPr lang="ko-KR" altLang="en-US" sz="700" b="1" dirty="0">
              <a:solidFill>
                <a:schemeClr val="tx1">
                  <a:lumMod val="85000"/>
                  <a:lumOff val="1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73130" y="5962084"/>
            <a:ext cx="1809561" cy="368169"/>
          </a:xfrm>
          <a:prstGeom prst="rect">
            <a:avLst/>
          </a:prstGeom>
          <a:noFill/>
        </p:spPr>
        <p:txBody>
          <a:bodyPr wrap="square" tIns="36000" bIns="36000" rtlCol="0" anchor="t">
            <a:spAutoFit/>
          </a:bodyPr>
          <a:lstStyle/>
          <a:p>
            <a:pPr marL="171450" lvl="6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애자일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/XP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개발 소통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6" indent="-17145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소멸차트를 통한 일정관리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99885" y="1772816"/>
            <a:ext cx="428824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50000"/>
              </a:lnSpc>
            </a:pPr>
            <a:r>
              <a:rPr lang="ko-KR" altLang="en-US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본 제안시스템 구축의 사업단계는 크게 </a:t>
            </a:r>
            <a:endParaRPr lang="en-US" altLang="ko-KR" sz="1000" b="1" kern="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[1] </a:t>
            </a:r>
            <a:r>
              <a:rPr lang="ko-KR" altLang="en-US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담당부서의 다양성과 연관성이 가미된 업무프로세스와 기존 온라인시스템으로부터 일관성 있는 데이터를 점검</a:t>
            </a: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검증하는 단계와</a:t>
            </a:r>
            <a:endParaRPr lang="en-US" altLang="ko-KR" sz="1000" b="1" kern="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lvl="0" latinLnBrk="0">
              <a:lnSpc>
                <a:spcPct val="150000"/>
              </a:lnSpc>
            </a:pP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[2] </a:t>
            </a:r>
            <a:r>
              <a:rPr lang="ko-KR" altLang="en-US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분석 결과를 토대로 업무효율화와 기타 사용자 편이성을 제공하는 모바일시스템을</a:t>
            </a: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개발하는 단계로 나뉩니다</a:t>
            </a: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850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 smtClean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시스템 구축 </a:t>
            </a:r>
            <a:r>
              <a:rPr lang="ko-KR" altLang="en-US" sz="1800" smtClean="0">
                <a:latin typeface="나눔고딕" panose="020D0604000000000000"/>
              </a:rPr>
              <a:t>범위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통합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시스템은 대국민 서비스를 위한 모바일 경기운영정보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실시간 기록 관리를 위한 모바일 경기기록관리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관리자를 위한 모바일 경기운영관리 및 모바일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과 연동을 위한 응용시스템 구축을 제안 범위로 하였습니다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38" name="AutoShape 10"/>
          <p:cNvSpPr>
            <a:spLocks noChangeArrowheads="1"/>
          </p:cNvSpPr>
          <p:nvPr/>
        </p:nvSpPr>
        <p:spPr bwMode="auto">
          <a:xfrm>
            <a:off x="6819887" y="4755627"/>
            <a:ext cx="1457864" cy="322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응용시스템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9" name="AutoShape 11"/>
          <p:cNvSpPr>
            <a:spLocks noChangeArrowheads="1"/>
          </p:cNvSpPr>
          <p:nvPr/>
        </p:nvSpPr>
        <p:spPr bwMode="auto">
          <a:xfrm>
            <a:off x="810888" y="2022401"/>
            <a:ext cx="1659024" cy="323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경기운영정보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 rot="20217105">
            <a:off x="5347223" y="2831030"/>
            <a:ext cx="1140668" cy="52205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AutoShape 12"/>
          <p:cNvSpPr>
            <a:spLocks noChangeArrowheads="1"/>
          </p:cNvSpPr>
          <p:nvPr/>
        </p:nvSpPr>
        <p:spPr bwMode="auto">
          <a:xfrm>
            <a:off x="7267389" y="1951934"/>
            <a:ext cx="1784448" cy="324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경기운영관리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2" name="Rectangle 13"/>
          <p:cNvSpPr>
            <a:spLocks noChangeArrowheads="1"/>
          </p:cNvSpPr>
          <p:nvPr/>
        </p:nvSpPr>
        <p:spPr bwMode="auto">
          <a:xfrm rot="13219254">
            <a:off x="3540759" y="2808184"/>
            <a:ext cx="585836" cy="44048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Rectangle 14"/>
          <p:cNvSpPr>
            <a:spLocks noChangeArrowheads="1"/>
          </p:cNvSpPr>
          <p:nvPr/>
        </p:nvSpPr>
        <p:spPr bwMode="auto">
          <a:xfrm rot="20038622">
            <a:off x="2749309" y="3976279"/>
            <a:ext cx="1307118" cy="50573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AutoShape 13"/>
          <p:cNvSpPr>
            <a:spLocks noChangeArrowheads="1"/>
          </p:cNvSpPr>
          <p:nvPr/>
        </p:nvSpPr>
        <p:spPr bwMode="auto">
          <a:xfrm>
            <a:off x="1253396" y="4988591"/>
            <a:ext cx="1825553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경기기록관리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6819887" y="5137943"/>
            <a:ext cx="2597609" cy="71038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Application API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제공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Web </a:t>
            </a:r>
            <a:r>
              <a:rPr lang="en-US" altLang="ko-KR" sz="1200" b="1" i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JoinKFA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(admin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포함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)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연계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Push Notification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지원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6" name="Line 17"/>
          <p:cNvSpPr>
            <a:spLocks noChangeShapeType="1"/>
          </p:cNvSpPr>
          <p:nvPr/>
        </p:nvSpPr>
        <p:spPr bwMode="auto">
          <a:xfrm flipV="1">
            <a:off x="5577318" y="3798450"/>
            <a:ext cx="1716713" cy="327914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Line 18"/>
          <p:cNvSpPr>
            <a:spLocks noChangeShapeType="1"/>
          </p:cNvSpPr>
          <p:nvPr/>
        </p:nvSpPr>
        <p:spPr bwMode="auto">
          <a:xfrm>
            <a:off x="5425556" y="4454279"/>
            <a:ext cx="1018278" cy="737398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3734955" y="3222565"/>
            <a:ext cx="1165145" cy="846702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Oval 20"/>
          <p:cNvSpPr>
            <a:spLocks noChangeArrowheads="1"/>
          </p:cNvSpPr>
          <p:nvPr/>
        </p:nvSpPr>
        <p:spPr bwMode="auto">
          <a:xfrm>
            <a:off x="2457212" y="4567566"/>
            <a:ext cx="642951" cy="385013"/>
          </a:xfrm>
          <a:prstGeom prst="ellipse">
            <a:avLst/>
          </a:prstGeom>
          <a:solidFill>
            <a:srgbClr val="EEEEEE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Oval 21"/>
          <p:cNvSpPr>
            <a:spLocks noChangeArrowheads="1"/>
          </p:cNvSpPr>
          <p:nvPr/>
        </p:nvSpPr>
        <p:spPr bwMode="auto">
          <a:xfrm rot="21341986">
            <a:off x="4418698" y="3953439"/>
            <a:ext cx="1341386" cy="623199"/>
          </a:xfrm>
          <a:prstGeom prst="ellipse">
            <a:avLst/>
          </a:prstGeom>
          <a:solidFill>
            <a:srgbClr val="E2E2E2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Oval 22"/>
          <p:cNvSpPr>
            <a:spLocks noChangeArrowheads="1"/>
          </p:cNvSpPr>
          <p:nvPr/>
        </p:nvSpPr>
        <p:spPr bwMode="auto">
          <a:xfrm>
            <a:off x="6022814" y="4979591"/>
            <a:ext cx="744127" cy="375226"/>
          </a:xfrm>
          <a:prstGeom prst="ellipse">
            <a:avLst/>
          </a:prstGeom>
          <a:solidFill>
            <a:srgbClr val="EEEEEE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Rectangle 23"/>
          <p:cNvSpPr>
            <a:spLocks noChangeArrowheads="1"/>
          </p:cNvSpPr>
          <p:nvPr/>
        </p:nvSpPr>
        <p:spPr bwMode="auto">
          <a:xfrm rot="2158239" flipV="1">
            <a:off x="5107341" y="4023590"/>
            <a:ext cx="407964" cy="53837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3" name="Picture 24" descr="원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865" y="2315498"/>
            <a:ext cx="499348" cy="464952"/>
          </a:xfrm>
          <a:prstGeom prst="rect">
            <a:avLst/>
          </a:prstGeom>
          <a:noFill/>
        </p:spPr>
      </p:pic>
      <p:pic>
        <p:nvPicPr>
          <p:cNvPr id="54" name="Picture 25" descr="원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2184" y="4119841"/>
            <a:ext cx="646215" cy="647670"/>
          </a:xfrm>
          <a:prstGeom prst="rect">
            <a:avLst/>
          </a:prstGeom>
          <a:noFill/>
        </p:spPr>
      </p:pic>
      <p:pic>
        <p:nvPicPr>
          <p:cNvPr id="55" name="Picture 27" descr="원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4383" y="3840871"/>
            <a:ext cx="1055811" cy="1029421"/>
          </a:xfrm>
          <a:prstGeom prst="rect">
            <a:avLst/>
          </a:prstGeom>
          <a:noFill/>
        </p:spPr>
      </p:pic>
      <p:pic>
        <p:nvPicPr>
          <p:cNvPr id="56" name="Picture 30" descr="원gra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531" y="2018581"/>
            <a:ext cx="1055810" cy="1029420"/>
          </a:xfrm>
          <a:prstGeom prst="rect">
            <a:avLst/>
          </a:prstGeom>
          <a:noFill/>
        </p:spPr>
      </p:pic>
      <p:sp>
        <p:nvSpPr>
          <p:cNvPr id="57" name="Oval 31"/>
          <p:cNvSpPr>
            <a:spLocks noChangeArrowheads="1"/>
          </p:cNvSpPr>
          <p:nvPr/>
        </p:nvSpPr>
        <p:spPr bwMode="auto">
          <a:xfrm>
            <a:off x="3385735" y="2986007"/>
            <a:ext cx="535249" cy="277340"/>
          </a:xfrm>
          <a:prstGeom prst="ellipse">
            <a:avLst/>
          </a:prstGeom>
          <a:solidFill>
            <a:srgbClr val="E2E2E2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Line 33"/>
          <p:cNvSpPr>
            <a:spLocks noChangeShapeType="1"/>
          </p:cNvSpPr>
          <p:nvPr/>
        </p:nvSpPr>
        <p:spPr bwMode="auto">
          <a:xfrm>
            <a:off x="5234626" y="3862079"/>
            <a:ext cx="155026" cy="151721"/>
          </a:xfrm>
          <a:prstGeom prst="line">
            <a:avLst/>
          </a:prstGeom>
          <a:noFill/>
          <a:ln w="9525">
            <a:noFill/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Oval 34"/>
          <p:cNvSpPr>
            <a:spLocks noChangeArrowheads="1"/>
          </p:cNvSpPr>
          <p:nvPr/>
        </p:nvSpPr>
        <p:spPr bwMode="auto">
          <a:xfrm>
            <a:off x="3898141" y="2578155"/>
            <a:ext cx="1573109" cy="1572680"/>
          </a:xfrm>
          <a:prstGeom prst="ellipse">
            <a:avLst/>
          </a:pr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26275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4049903" y="2622208"/>
            <a:ext cx="1331595" cy="670509"/>
            <a:chOff x="2363" y="1183"/>
            <a:chExt cx="816" cy="411"/>
          </a:xfrm>
        </p:grpSpPr>
        <p:sp>
          <p:nvSpPr>
            <p:cNvPr id="61" name="Arc 36"/>
            <p:cNvSpPr>
              <a:spLocks/>
            </p:cNvSpPr>
            <p:nvPr/>
          </p:nvSpPr>
          <p:spPr bwMode="auto">
            <a:xfrm>
              <a:off x="2363" y="1183"/>
              <a:ext cx="816" cy="40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2" name="Arc 37"/>
            <p:cNvSpPr>
              <a:spLocks/>
            </p:cNvSpPr>
            <p:nvPr/>
          </p:nvSpPr>
          <p:spPr bwMode="auto">
            <a:xfrm>
              <a:off x="2427" y="1186"/>
              <a:ext cx="692" cy="40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3" name="Oval 38"/>
          <p:cNvSpPr>
            <a:spLocks noChangeArrowheads="1"/>
          </p:cNvSpPr>
          <p:nvPr/>
        </p:nvSpPr>
        <p:spPr bwMode="auto">
          <a:xfrm>
            <a:off x="4356693" y="2724981"/>
            <a:ext cx="295365" cy="295286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Rectangle 39"/>
          <p:cNvSpPr>
            <a:spLocks noChangeArrowheads="1"/>
          </p:cNvSpPr>
          <p:nvPr/>
        </p:nvSpPr>
        <p:spPr bwMode="auto">
          <a:xfrm>
            <a:off x="3930641" y="2943951"/>
            <a:ext cx="1460519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fontAlgn="ctr" latinLnBrk="0"/>
            <a:r>
              <a:rPr lang="en-US" altLang="ko-KR" sz="16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JoinKFA</a:t>
            </a:r>
            <a:endParaRPr lang="en-US" altLang="ko-KR" sz="1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lvl="0" algn="ctr" fontAlgn="ctr" latinLnBrk="0"/>
            <a:r>
              <a:rPr lang="ko-KR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통합 </a:t>
            </a:r>
            <a:r>
              <a:rPr lang="ko-KR" altLang="en-US" sz="16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endParaRPr lang="en-US" altLang="ko-KR" sz="1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lvl="0" algn="ctr" fontAlgn="ctr" latinLnBrk="0"/>
            <a:r>
              <a:rPr lang="ko-KR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시스템</a:t>
            </a:r>
            <a:endParaRPr lang="en-US" altLang="ko-KR" sz="1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5" name="Line 40"/>
          <p:cNvSpPr>
            <a:spLocks noChangeShapeType="1"/>
          </p:cNvSpPr>
          <p:nvPr/>
        </p:nvSpPr>
        <p:spPr bwMode="auto">
          <a:xfrm flipV="1">
            <a:off x="3078950" y="4384128"/>
            <a:ext cx="1354441" cy="259394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Oval 41"/>
          <p:cNvSpPr>
            <a:spLocks noChangeArrowheads="1"/>
          </p:cNvSpPr>
          <p:nvPr/>
        </p:nvSpPr>
        <p:spPr bwMode="auto">
          <a:xfrm>
            <a:off x="7241809" y="3610843"/>
            <a:ext cx="505876" cy="267551"/>
          </a:xfrm>
          <a:prstGeom prst="ellipse">
            <a:avLst/>
          </a:prstGeom>
          <a:gradFill rotWithShape="1">
            <a:gsLst>
              <a:gs pos="0">
                <a:srgbClr val="E2E2E2"/>
              </a:gs>
              <a:gs pos="100000">
                <a:srgbClr val="E2E2E2">
                  <a:gamma/>
                  <a:tint val="58039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Rectangle 15"/>
          <p:cNvSpPr>
            <a:spLocks noChangeArrowheads="1"/>
          </p:cNvSpPr>
          <p:nvPr/>
        </p:nvSpPr>
        <p:spPr bwMode="auto">
          <a:xfrm>
            <a:off x="810888" y="2423277"/>
            <a:ext cx="2401725" cy="71038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선수 및 팀 정보 제공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지도자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심판 등의 정보 제공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리그 정보 제공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68" name="Rectangle 15"/>
          <p:cNvSpPr>
            <a:spLocks noChangeArrowheads="1"/>
          </p:cNvSpPr>
          <p:nvPr/>
        </p:nvSpPr>
        <p:spPr bwMode="auto">
          <a:xfrm>
            <a:off x="1253397" y="5373870"/>
            <a:ext cx="2277338" cy="71038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선수 목록 조회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리그 별 리스트 조회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실시간 경기 결과 입력 및 수정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7267389" y="2325731"/>
            <a:ext cx="2438139" cy="115358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팀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선수 관리 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대회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리그 관리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징계 </a:t>
            </a:r>
            <a:r>
              <a:rPr lang="en-US" altLang="ko-KR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승인 관리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문서 </a:t>
            </a: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조회</a:t>
            </a:r>
            <a:endParaRPr lang="en-US" altLang="ko-KR" sz="1200" b="1" i="1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200" b="1" i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 관리</a:t>
            </a:r>
            <a:endParaRPr lang="en-US" altLang="ko-KR" sz="1200" b="1" i="1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5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755" y="1340768"/>
            <a:ext cx="7202490" cy="5341721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4. </a:t>
            </a:r>
            <a:r>
              <a:rPr lang="ko-KR" altLang="en-US" sz="1800">
                <a:latin typeface="나눔고딕" panose="020D0604000000000000"/>
              </a:rPr>
              <a:t>목표 시스템 구성 및 특징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통합 모바일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시스템은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Mobile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Application,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응용시스템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(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 웹서버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API I/F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서버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로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구성됩니다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691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4. </a:t>
            </a:r>
            <a:r>
              <a:rPr lang="ko-KR" altLang="en-US" sz="1800">
                <a:latin typeface="나눔고딕" panose="020D0604000000000000"/>
              </a:rPr>
              <a:t>목표 시스템 구성 및 특징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및 응용시스템에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설치되는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Software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구성도입니다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124736"/>
              </p:ext>
            </p:extLst>
          </p:nvPr>
        </p:nvGraphicFramePr>
        <p:xfrm>
          <a:off x="6362608" y="1526995"/>
          <a:ext cx="2808313" cy="261365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73582"/>
                <a:gridCol w="2234731"/>
              </a:tblGrid>
              <a:tr h="3505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Web Application Server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4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 API / Interface / Admin</a:t>
                      </a:r>
                      <a:endParaRPr lang="ko-KR" altLang="en-US" sz="105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410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Spring 4.3</a:t>
                      </a:r>
                      <a:endParaRPr lang="ko-KR" altLang="en-US" sz="100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Spring MVC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Site</a:t>
                      </a:r>
                      <a:r>
                        <a:rPr lang="en-US" altLang="ko-KR" sz="105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Mesh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Jackson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Quartz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41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>
                          <a:latin typeface="나눔고딕" panose="020D0604000000000000"/>
                          <a:ea typeface="나눔고딕" panose="020D0604000000000000"/>
                        </a:rPr>
                        <a:t>Mybatis</a:t>
                      </a: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 3.2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Tomcat 8.5.8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JDK 1.8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311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Unix or Linux</a:t>
                      </a:r>
                      <a:endParaRPr lang="ko-KR" altLang="en-US" sz="105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2936776" y="4311813"/>
            <a:ext cx="1640274" cy="293030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latin typeface="나눔고딕" panose="020D0604000000000000"/>
                <a:ea typeface="나눔고딕" panose="020D0604000000000000"/>
              </a:rPr>
              <a:t>Public Network</a:t>
            </a:r>
          </a:p>
        </p:txBody>
      </p:sp>
      <p:sp>
        <p:nvSpPr>
          <p:cNvPr id="15" name="Line 419"/>
          <p:cNvSpPr>
            <a:spLocks noChangeShapeType="1"/>
          </p:cNvSpPr>
          <p:nvPr/>
        </p:nvSpPr>
        <p:spPr bwMode="auto">
          <a:xfrm flipV="1">
            <a:off x="3000309" y="4647873"/>
            <a:ext cx="209670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16" name="AutoShape 29"/>
          <p:cNvCxnSpPr>
            <a:cxnSpLocks noChangeShapeType="1"/>
          </p:cNvCxnSpPr>
          <p:nvPr/>
        </p:nvCxnSpPr>
        <p:spPr bwMode="auto">
          <a:xfrm>
            <a:off x="3000308" y="4856941"/>
            <a:ext cx="6345180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 type="oval" w="med" len="med"/>
            <a:tailEnd type="oval" w="med" len="med"/>
          </a:ln>
          <a:extLst/>
        </p:spPr>
      </p:cxn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23450"/>
              </p:ext>
            </p:extLst>
          </p:nvPr>
        </p:nvGraphicFramePr>
        <p:xfrm>
          <a:off x="5232719" y="5404690"/>
          <a:ext cx="2016224" cy="7772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24136"/>
                <a:gridCol w="792088"/>
              </a:tblGrid>
              <a:tr h="2557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Database / Cache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Oracle 11.2.0.4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 smtClean="0">
                          <a:latin typeface="나눔고딕" panose="020D0604000000000000"/>
                          <a:ea typeface="나눔고딕" panose="020D0604000000000000"/>
                        </a:rPr>
                        <a:t>Redis</a:t>
                      </a: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 3.2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Unix or Linux</a:t>
                      </a:r>
                      <a:endParaRPr lang="ko-KR" altLang="en-US" sz="105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AutoShape 29"/>
          <p:cNvCxnSpPr>
            <a:cxnSpLocks noChangeShapeType="1"/>
          </p:cNvCxnSpPr>
          <p:nvPr/>
        </p:nvCxnSpPr>
        <p:spPr bwMode="auto">
          <a:xfrm flipH="1">
            <a:off x="6240831" y="4867382"/>
            <a:ext cx="2308" cy="523967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xtLst/>
        </p:spPr>
      </p:cxnSp>
      <p:cxnSp>
        <p:nvCxnSpPr>
          <p:cNvPr id="22" name="AutoShape 29"/>
          <p:cNvCxnSpPr>
            <a:cxnSpLocks noChangeShapeType="1"/>
          </p:cNvCxnSpPr>
          <p:nvPr/>
        </p:nvCxnSpPr>
        <p:spPr bwMode="auto">
          <a:xfrm flipV="1">
            <a:off x="7761311" y="4149080"/>
            <a:ext cx="0" cy="702733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xtLst/>
        </p:spPr>
      </p:cxnSp>
      <p:sp>
        <p:nvSpPr>
          <p:cNvPr id="23" name="Line 419"/>
          <p:cNvSpPr>
            <a:spLocks noChangeShapeType="1"/>
          </p:cNvSpPr>
          <p:nvPr/>
        </p:nvSpPr>
        <p:spPr bwMode="auto">
          <a:xfrm rot="5400000" flipV="1">
            <a:off x="4459540" y="4354508"/>
            <a:ext cx="55487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039365" y="4499751"/>
            <a:ext cx="1522147" cy="2905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  <a:t>Private Network</a:t>
            </a:r>
          </a:p>
        </p:txBody>
      </p:sp>
      <p:sp>
        <p:nvSpPr>
          <p:cNvPr id="20" name="모서리가 둥근 직사각형 478"/>
          <p:cNvSpPr/>
          <p:nvPr/>
        </p:nvSpPr>
        <p:spPr>
          <a:xfrm>
            <a:off x="560512" y="3068960"/>
            <a:ext cx="2232248" cy="3096345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/>
          <a:lstStyle/>
          <a:p>
            <a:pPr algn="ctr"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/>
                <a:ea typeface="맑은 고딕" pitchFamily="50" charset="-127"/>
              </a:rPr>
              <a:t>Mobile</a:t>
            </a:r>
            <a:r>
              <a:rPr lang="ko-KR" altLang="en-US" sz="1200" b="1" smtClean="0">
                <a:solidFill>
                  <a:schemeClr val="tx1"/>
                </a:solidFill>
                <a:latin typeface="나눔고딕" panose="020D0604000000000000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  <a:latin typeface="나눔고딕" panose="020D0604000000000000"/>
                <a:ea typeface="맑은 고딕" pitchFamily="50" charset="-127"/>
              </a:rPr>
              <a:t>Application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/>
              <a:ea typeface="맑은 고딕" pitchFamily="50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28725"/>
              </p:ext>
            </p:extLst>
          </p:nvPr>
        </p:nvGraphicFramePr>
        <p:xfrm>
          <a:off x="704528" y="3514249"/>
          <a:ext cx="1944216" cy="103483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/>
              </a:tblGrid>
              <a:tr h="275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Android</a:t>
                      </a:r>
                      <a:r>
                        <a:rPr lang="en-US" altLang="ko-KR" sz="10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Application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Join KFA Android Application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Android</a:t>
                      </a:r>
                      <a:r>
                        <a:rPr lang="en-US" altLang="ko-KR" sz="10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Framework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Android 4.2</a:t>
                      </a:r>
                      <a:r>
                        <a:rPr lang="ko-KR" altLang="en-US" sz="1000" baseline="0" smtClean="0">
                          <a:latin typeface="나눔고딕" panose="020D0604000000000000"/>
                          <a:ea typeface="나눔고딕" panose="020D0604000000000000"/>
                        </a:rPr>
                        <a:t> 이상</a:t>
                      </a:r>
                      <a:r>
                        <a:rPr lang="en-US" altLang="ko-KR" sz="10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Jelly Bean)</a:t>
                      </a:r>
                      <a:endParaRPr lang="ko-KR" altLang="en-US" sz="100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67778"/>
              </p:ext>
            </p:extLst>
          </p:nvPr>
        </p:nvGraphicFramePr>
        <p:xfrm>
          <a:off x="704528" y="4882401"/>
          <a:ext cx="1944216" cy="103483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/>
              </a:tblGrid>
              <a:tr h="275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IOS </a:t>
                      </a:r>
                      <a:r>
                        <a:rPr lang="en-US" altLang="ko-KR" sz="10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Join KFA IOS Application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고딕" panose="020D0604000000000000"/>
                          <a:ea typeface="나눔고딕" panose="020D0604000000000000"/>
                        </a:rPr>
                        <a:t>iOS</a:t>
                      </a: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 Framework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 smtClean="0">
                          <a:latin typeface="나눔고딕" panose="020D0604000000000000"/>
                          <a:ea typeface="나눔고딕" panose="020D0604000000000000"/>
                        </a:rPr>
                        <a:t>iOS</a:t>
                      </a:r>
                      <a:r>
                        <a:rPr lang="en-US" altLang="ko-KR" sz="1000" dirty="0" smtClean="0">
                          <a:latin typeface="나눔고딕" panose="020D0604000000000000"/>
                          <a:ea typeface="나눔고딕" panose="020D0604000000000000"/>
                        </a:rPr>
                        <a:t> 9</a:t>
                      </a:r>
                      <a:r>
                        <a:rPr lang="ko-KR" altLang="en-US" sz="1000" smtClean="0">
                          <a:latin typeface="나눔고딕" panose="020D0604000000000000"/>
                          <a:ea typeface="나눔고딕" panose="020D0604000000000000"/>
                        </a:rPr>
                        <a:t> 이상</a:t>
                      </a:r>
                      <a:endParaRPr lang="ko-KR" altLang="en-US" sz="10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88332"/>
              </p:ext>
            </p:extLst>
          </p:nvPr>
        </p:nvGraphicFramePr>
        <p:xfrm>
          <a:off x="4016896" y="3293297"/>
          <a:ext cx="2016224" cy="7772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16224"/>
              </a:tblGrid>
              <a:tr h="255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anose="020D0604000000000000"/>
                          <a:ea typeface="나눔고딕" panose="020D0604000000000000"/>
                        </a:rPr>
                        <a:t>Web Server</a:t>
                      </a:r>
                      <a:endParaRPr lang="ko-KR" altLang="en-US" sz="120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smtClean="0">
                          <a:latin typeface="나눔고딕" panose="020D0604000000000000"/>
                          <a:ea typeface="나눔고딕" panose="020D0604000000000000"/>
                        </a:rPr>
                        <a:t>Apache 2.4</a:t>
                      </a:r>
                      <a:endParaRPr lang="ko-KR" altLang="en-US" sz="105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smtClean="0">
                          <a:solidFill>
                            <a:schemeClr val="dk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Unix or Linux</a:t>
                      </a:r>
                      <a:endParaRPr lang="ko-KR" altLang="en-US" sz="1050" dirty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4" name="AutoShape 29"/>
          <p:cNvCxnSpPr>
            <a:cxnSpLocks noChangeShapeType="1"/>
          </p:cNvCxnSpPr>
          <p:nvPr/>
        </p:nvCxnSpPr>
        <p:spPr bwMode="auto">
          <a:xfrm flipV="1">
            <a:off x="5457056" y="4077072"/>
            <a:ext cx="0" cy="790311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 type="none" w="med" len="med"/>
            <a:tailEnd type="none" w="med" len="med"/>
          </a:ln>
          <a:extLst/>
        </p:spPr>
      </p:cxnSp>
    </p:spTree>
    <p:extLst>
      <p:ext uri="{BB962C8B-B14F-4D97-AF65-F5344CB8AC3E}">
        <p14:creationId xmlns:p14="http://schemas.microsoft.com/office/powerpoint/2010/main" val="284804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679016"/>
              </p:ext>
            </p:extLst>
          </p:nvPr>
        </p:nvGraphicFramePr>
        <p:xfrm>
          <a:off x="6033121" y="2338402"/>
          <a:ext cx="2557508" cy="2602766"/>
        </p:xfrm>
        <a:graphic>
          <a:graphicData uri="http://schemas.openxmlformats.org/drawingml/2006/table">
            <a:tbl>
              <a:tblPr/>
              <a:tblGrid>
                <a:gridCol w="2557508"/>
              </a:tblGrid>
              <a:tr h="26027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5.1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디자인 전략</a:t>
                      </a:r>
                      <a:endParaRPr kumimoji="1" lang="en-US" altLang="ko-K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5.2 Application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 방안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응용시스템 구현 방안</a:t>
                      </a:r>
                    </a:p>
                  </a:txBody>
                  <a:tcPr marL="99046" marR="99046" marT="49532" marB="4953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07575" y="1844824"/>
            <a:ext cx="4086334" cy="3267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842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0" lang="ko-KR" altLang="en-US" sz="1842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방안</a:t>
            </a:r>
            <a:endParaRPr kumimoji="0" lang="ko-KR" altLang="en-US" sz="1842" b="1" dirty="0"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507575" y="2197692"/>
            <a:ext cx="4086334" cy="36000"/>
          </a:xfrm>
          <a:prstGeom prst="rect">
            <a:avLst/>
          </a:prstGeom>
          <a:solidFill>
            <a:srgbClr val="094FA4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 sz="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84554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9673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53000">
                <a:schemeClr val="accent1">
                  <a:lumMod val="5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AutoShape 2" descr="football player icon에 대한 이미지 검색결과"/>
          <p:cNvSpPr>
            <a:spLocks noChangeAspect="1" noChangeArrowheads="1"/>
          </p:cNvSpPr>
          <p:nvPr/>
        </p:nvSpPr>
        <p:spPr bwMode="auto">
          <a:xfrm>
            <a:off x="3581400" y="1557338"/>
            <a:ext cx="2743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1536" y="2237291"/>
            <a:ext cx="36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840966" y="1826518"/>
            <a:ext cx="484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2475" y="1006614"/>
            <a:ext cx="4330767" cy="704463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r>
              <a:rPr lang="en-US" altLang="ko-KR" sz="3600" spc="-16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5</a:t>
            </a:r>
            <a:endParaRPr lang="ko-KR" altLang="en-US" sz="3600" spc="-16" dirty="0">
              <a:solidFill>
                <a:schemeClr val="bg1"/>
              </a:solidFill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97646" y="3304777"/>
            <a:ext cx="2092560" cy="2031325"/>
            <a:chOff x="772036" y="4568010"/>
            <a:chExt cx="2092560" cy="2031325"/>
          </a:xfrm>
        </p:grpSpPr>
        <p:sp>
          <p:nvSpPr>
            <p:cNvPr id="13" name="TextBox 12"/>
            <p:cNvSpPr txBox="1"/>
            <p:nvPr/>
          </p:nvSpPr>
          <p:spPr>
            <a:xfrm>
              <a:off x="772036" y="4568010"/>
              <a:ext cx="52610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5.1.1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5.1.2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5.1.4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5.1.5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5.1.6</a:t>
              </a:r>
              <a:endParaRPr lang="ko-KR" altLang="en-US" sz="12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98142" y="4568010"/>
              <a:ext cx="1566454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Design </a:t>
              </a:r>
              <a:r>
                <a:rPr lang="en-US" altLang="ko-KR" sz="12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Direction</a:t>
              </a:r>
              <a:endParaRPr lang="fr-FR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fr-FR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BX Agenda</a:t>
              </a:r>
            </a:p>
            <a:p>
              <a:pPr>
                <a:lnSpc>
                  <a:spcPct val="150000"/>
                </a:lnSpc>
              </a:pPr>
              <a:r>
                <a:rPr lang="fr-FR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UX Concept</a:t>
              </a:r>
            </a:p>
            <a:p>
              <a:pPr>
                <a:lnSpc>
                  <a:spcPct val="150000"/>
                </a:lnSpc>
              </a:pPr>
              <a:r>
                <a:rPr lang="fr-FR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UI Structure</a:t>
              </a:r>
            </a:p>
            <a:p>
              <a:pPr>
                <a:lnSpc>
                  <a:spcPct val="150000"/>
                </a:lnSpc>
              </a:pPr>
              <a:r>
                <a:rPr lang="fr-FR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Design Key features</a:t>
              </a:r>
            </a:p>
            <a:p>
              <a:pPr>
                <a:lnSpc>
                  <a:spcPct val="150000"/>
                </a:lnSpc>
              </a:pPr>
              <a:r>
                <a:rPr lang="fr-FR" altLang="ko-KR" sz="1200" dirty="0">
                  <a:solidFill>
                    <a:schemeClr val="bg1"/>
                  </a:solidFill>
                  <a:latin typeface="Arial" panose="020B0604020202020204" pitchFamily="34" charset="0"/>
                  <a:ea typeface="나눔고딕" panose="020D0604000000000000" pitchFamily="50" charset="-127"/>
                </a:rPr>
                <a:t>Design Prototype</a:t>
              </a:r>
            </a:p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bg1"/>
                </a:solidFill>
                <a:latin typeface="Arial" panose="020B0604020202020204" pitchFamily="34" charset="0"/>
                <a:ea typeface="나눔고딕" panose="020D0604000000000000" pitchFamily="50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19848" y="1960292"/>
            <a:ext cx="1347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시스템구축방안</a:t>
            </a:r>
          </a:p>
        </p:txBody>
      </p:sp>
    </p:spTree>
    <p:extLst>
      <p:ext uri="{BB962C8B-B14F-4D97-AF65-F5344CB8AC3E}">
        <p14:creationId xmlns:p14="http://schemas.microsoft.com/office/powerpoint/2010/main" val="8087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한국 국가대표 명장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1" y="0"/>
            <a:ext cx="99113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53000">
                <a:schemeClr val="accent1">
                  <a:lumMod val="50000"/>
                  <a:alpha val="7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495" y="2302182"/>
            <a:ext cx="51305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Connected with JoinKFA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7495" y="3771900"/>
            <a:ext cx="3240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Convergence Platform</a:t>
            </a:r>
          </a:p>
          <a:p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Organic Integration UX</a:t>
            </a:r>
          </a:p>
          <a:p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Contents Storage</a:t>
            </a:r>
          </a:p>
          <a:p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Cross Selling Path</a:t>
            </a:r>
          </a:p>
          <a:p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Kind Information</a:t>
            </a:r>
          </a:p>
          <a:p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02750" y="3797460"/>
            <a:ext cx="693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다양한 서비스와 정보를 담을 수 있는 플랫폼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en-US" altLang="ko-KR" sz="1100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2750" y="4229100"/>
            <a:ext cx="693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사용자를 위한 정보들을 유기적인 구조로 통합된 사용자 경험 구축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02750" y="4649935"/>
            <a:ext cx="693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다양한 양질의  컨텐츠들을 지속적으로 업데이트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02750" y="5066835"/>
            <a:ext cx="693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자체 결제 기능을 가지고 있지 않지만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온라인 티켓 발권과 연계하여 다양한 접근이 가능하도록 구현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en-US" altLang="ko-KR" sz="1100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02750" y="5487670"/>
            <a:ext cx="693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쉽고 편한 정보의 접근과 친절한 안내를 통해  축구관람문화의 저변확대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5.1.1 Design Direction</a:t>
            </a:r>
          </a:p>
        </p:txBody>
      </p:sp>
    </p:spTree>
    <p:extLst>
      <p:ext uri="{BB962C8B-B14F-4D97-AF65-F5344CB8AC3E}">
        <p14:creationId xmlns:p14="http://schemas.microsoft.com/office/powerpoint/2010/main" val="22225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대한축구협회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44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70000"/>
                </a:schemeClr>
              </a:gs>
              <a:gs pos="53000">
                <a:schemeClr val="accent1">
                  <a:lumMod val="50000"/>
                  <a:alpha val="70000"/>
                </a:schemeClr>
              </a:gs>
              <a:gs pos="83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673563" y="2851006"/>
            <a:ext cx="1296144" cy="0"/>
          </a:xfrm>
          <a:prstGeom prst="straightConnector1">
            <a:avLst/>
          </a:prstGeom>
          <a:ln w="3175">
            <a:noFill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2963373" y="2130926"/>
            <a:ext cx="1440000" cy="144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기능</a:t>
            </a:r>
          </a:p>
        </p:txBody>
      </p:sp>
      <p:sp>
        <p:nvSpPr>
          <p:cNvPr id="31" name="타원 30"/>
          <p:cNvSpPr/>
          <p:nvPr/>
        </p:nvSpPr>
        <p:spPr>
          <a:xfrm>
            <a:off x="6113723" y="2130926"/>
            <a:ext cx="1440000" cy="144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서비스</a:t>
            </a:r>
          </a:p>
        </p:txBody>
      </p:sp>
      <p:sp>
        <p:nvSpPr>
          <p:cNvPr id="32" name="타원 31"/>
          <p:cNvSpPr/>
          <p:nvPr/>
        </p:nvSpPr>
        <p:spPr>
          <a:xfrm>
            <a:off x="1883253" y="2130926"/>
            <a:ext cx="1440000" cy="144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UI/UX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6383753" y="4760063"/>
            <a:ext cx="1080120" cy="0"/>
          </a:xfrm>
          <a:prstGeom prst="straightConnector1">
            <a:avLst/>
          </a:prstGeom>
          <a:ln w="3175">
            <a:noFill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928258" y="3834900"/>
            <a:ext cx="1260140" cy="489019"/>
          </a:xfrm>
          <a:prstGeom prst="rect">
            <a:avLst/>
          </a:prstGeom>
          <a:noFill/>
          <a:ln>
            <a:noFill/>
          </a:ln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1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Customer</a:t>
            </a:r>
          </a:p>
          <a:p>
            <a:pPr algn="ctr"/>
            <a:r>
              <a:rPr lang="en-US" altLang="ko-KR" sz="11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eXperience</a:t>
            </a:r>
            <a:endParaRPr lang="ko-KR" altLang="en-US" sz="1100" spc="-16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18468" y="4469387"/>
            <a:ext cx="2952328" cy="6429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600" b="1" spc="-16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JoinKFA</a:t>
            </a:r>
          </a:p>
          <a:p>
            <a:pPr algn="ctr"/>
            <a:r>
              <a:rPr lang="ko-KR" altLang="en-US" sz="1600" b="1" spc="-16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사용자 경험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818468" y="3948093"/>
            <a:ext cx="2952328" cy="489019"/>
          </a:xfrm>
          <a:prstGeom prst="rect">
            <a:avLst/>
          </a:prstGeom>
          <a:noFill/>
          <a:ln>
            <a:noFill/>
          </a:ln>
        </p:spPr>
        <p:txBody>
          <a:bodyPr wrap="square" lIns="149011" tIns="74505" rIns="149011" bIns="74505" rtlCol="0">
            <a:spAutoFit/>
          </a:bodyPr>
          <a:lstStyle/>
          <a:p>
            <a:pPr algn="ctr"/>
            <a:endParaRPr lang="en-US" altLang="ko-KR" sz="1100" spc="-16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1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Convergence Flatform</a:t>
            </a:r>
            <a:endParaRPr lang="ko-KR" altLang="en-US" sz="1100" spc="-16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463873" y="3498114"/>
            <a:ext cx="0" cy="1272042"/>
          </a:xfrm>
          <a:prstGeom prst="line">
            <a:avLst/>
          </a:prstGeom>
          <a:ln w="31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098388" y="4760063"/>
            <a:ext cx="1125125" cy="0"/>
          </a:xfrm>
          <a:prstGeom prst="straightConnector1">
            <a:avLst/>
          </a:prstGeom>
          <a:ln w="3175">
            <a:noFill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3107023" y="3498114"/>
            <a:ext cx="0" cy="1272042"/>
          </a:xfrm>
          <a:prstGeom prst="line">
            <a:avLst/>
          </a:prstGeom>
          <a:ln w="317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253263" y="2130926"/>
            <a:ext cx="1440000" cy="1440000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컨텐츠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243293" y="1856574"/>
            <a:ext cx="189021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유기적인 통합을 위한 </a:t>
            </a:r>
            <a:r>
              <a:rPr lang="en-US" altLang="ko-KR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UI </a:t>
            </a:r>
            <a:r>
              <a:rPr lang="ko-KR" altLang="en-US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구조</a:t>
            </a:r>
            <a:endParaRPr lang="en-US" altLang="ko-KR" sz="1100" b="1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347922" y="1856574"/>
            <a:ext cx="2061055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컨텐츠 </a:t>
            </a:r>
            <a:r>
              <a:rPr lang="en-US" altLang="ko-KR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1100" b="1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서비스</a:t>
            </a:r>
            <a:endParaRPr lang="en-US" altLang="ko-KR" sz="1100" b="1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28858" y="3834900"/>
            <a:ext cx="1260140" cy="489019"/>
          </a:xfrm>
          <a:prstGeom prst="rect">
            <a:avLst/>
          </a:prstGeom>
          <a:noFill/>
          <a:ln>
            <a:noFill/>
          </a:ln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1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Site </a:t>
            </a:r>
          </a:p>
          <a:p>
            <a:pPr algn="ctr"/>
            <a:r>
              <a:rPr lang="en-US" altLang="ko-KR" sz="1100" spc="-16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Identity</a:t>
            </a:r>
            <a:endParaRPr lang="ko-KR" altLang="en-US" sz="1100" spc="-16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7495" y="5681218"/>
            <a:ext cx="5940660" cy="8540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 패턴은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점점 더 다양해지고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복합적인 욕구가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강해지고 있다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다양한 서비스와 컨텐츠를 적극적으로  사용하도록 추천하고 사용자에게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통합적인 사이트 경험을 주는</a:t>
            </a:r>
            <a:endParaRPr lang="en-US" altLang="ko-KR" sz="1100" spc="-1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유기적인 구조의 선순환적 플랫폼 구축이 필요하다</a:t>
            </a:r>
            <a:r>
              <a:rPr lang="en-US" altLang="ko-KR" sz="1100" spc="-1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495" y="5373441"/>
            <a:ext cx="324036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JoinKFA Experience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4673563" y="2869672"/>
            <a:ext cx="1296144" cy="0"/>
          </a:xfrm>
          <a:prstGeom prst="straightConnector1">
            <a:avLst/>
          </a:prstGeom>
          <a:ln w="19050">
            <a:solidFill>
              <a:srgbClr val="FFC000">
                <a:alpha val="5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7616273" y="3650514"/>
            <a:ext cx="0" cy="1272042"/>
          </a:xfrm>
          <a:prstGeom prst="line">
            <a:avLst/>
          </a:prstGeom>
          <a:ln w="19050"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259423" y="3650514"/>
            <a:ext cx="0" cy="1272042"/>
          </a:xfrm>
          <a:prstGeom prst="line">
            <a:avLst/>
          </a:prstGeom>
          <a:ln w="19050">
            <a:solidFill>
              <a:srgbClr val="FFC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536153" y="4912463"/>
            <a:ext cx="1080120" cy="0"/>
          </a:xfrm>
          <a:prstGeom prst="straightConnector1">
            <a:avLst/>
          </a:prstGeom>
          <a:ln w="19050">
            <a:solidFill>
              <a:srgbClr val="FFC000">
                <a:alpha val="50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3250788" y="4912463"/>
            <a:ext cx="1125125" cy="0"/>
          </a:xfrm>
          <a:prstGeom prst="straightConnector1">
            <a:avLst/>
          </a:prstGeom>
          <a:ln w="19050">
            <a:solidFill>
              <a:srgbClr val="FFC000">
                <a:alpha val="50000"/>
              </a:srgb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5.1.2 BX Agenda</a:t>
            </a:r>
          </a:p>
        </p:txBody>
      </p:sp>
    </p:spTree>
    <p:extLst>
      <p:ext uri="{BB962C8B-B14F-4D97-AF65-F5344CB8AC3E}">
        <p14:creationId xmlns:p14="http://schemas.microsoft.com/office/powerpoint/2010/main" val="20581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3377" y="5958572"/>
            <a:ext cx="2475275" cy="335131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200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IDENTITY</a:t>
            </a: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2342152" y="2228634"/>
            <a:ext cx="2655295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1757087" y="2411031"/>
            <a:ext cx="0" cy="500432"/>
          </a:xfrm>
          <a:prstGeom prst="line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657187" y="2392328"/>
            <a:ext cx="1980220" cy="365909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400" b="1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CONVERGENCE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07137" y="5582425"/>
            <a:ext cx="2835315" cy="365909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400" b="1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EXPERIENCE </a:t>
            </a:r>
          </a:p>
        </p:txBody>
      </p:sp>
      <p:sp>
        <p:nvSpPr>
          <p:cNvPr id="70" name="타원 69"/>
          <p:cNvSpPr/>
          <p:nvPr/>
        </p:nvSpPr>
        <p:spPr>
          <a:xfrm>
            <a:off x="2567177" y="3042734"/>
            <a:ext cx="2160000" cy="2160000"/>
          </a:xfrm>
          <a:prstGeom prst="ellipse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MIX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Contents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Service</a:t>
            </a:r>
          </a:p>
        </p:txBody>
      </p:sp>
      <p:cxnSp>
        <p:nvCxnSpPr>
          <p:cNvPr id="71" name="직선 연결선 70"/>
          <p:cNvCxnSpPr/>
          <p:nvPr/>
        </p:nvCxnSpPr>
        <p:spPr>
          <a:xfrm>
            <a:off x="5509177" y="2411031"/>
            <a:ext cx="0" cy="500432"/>
          </a:xfrm>
          <a:prstGeom prst="line">
            <a:avLst/>
          </a:prstGeom>
          <a:ln w="31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757087" y="5377912"/>
            <a:ext cx="0" cy="500432"/>
          </a:xfrm>
          <a:prstGeom prst="line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5509177" y="5377912"/>
            <a:ext cx="0" cy="500432"/>
          </a:xfrm>
          <a:prstGeom prst="line">
            <a:avLst/>
          </a:prstGeom>
          <a:ln w="31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77637" y="5958572"/>
            <a:ext cx="1890210" cy="335131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200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UASBILITY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13377" y="2067394"/>
            <a:ext cx="2475275" cy="335131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200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BRANDING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577637" y="2067394"/>
            <a:ext cx="1890210" cy="335131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algn="ctr"/>
            <a:r>
              <a:rPr lang="en-US" altLang="ko-KR" sz="1200" spc="-16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ANALYTICS</a:t>
            </a:r>
          </a:p>
        </p:txBody>
      </p:sp>
      <p:cxnSp>
        <p:nvCxnSpPr>
          <p:cNvPr id="136" name="직선 화살표 연결선 135"/>
          <p:cNvCxnSpPr/>
          <p:nvPr/>
        </p:nvCxnSpPr>
        <p:spPr>
          <a:xfrm>
            <a:off x="2522172" y="6119812"/>
            <a:ext cx="2475275" cy="0"/>
          </a:xfrm>
          <a:prstGeom prst="straightConnector1">
            <a:avLst/>
          </a:prstGeom>
          <a:ln w="31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20339" y="2575705"/>
            <a:ext cx="27453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100" b="1" spc="-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컨텍스트 분석을 통한 사용자 경험과 </a:t>
            </a:r>
            <a:endParaRPr lang="en-US" altLang="ko-KR" sz="1100" b="1" spc="-1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b="1" spc="-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접근성 극대화를 통한 선순환 구조</a:t>
            </a:r>
            <a:r>
              <a:rPr lang="en-US" altLang="ko-KR" sz="1100" b="1" spc="-1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258145" y="2170660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Virtuous Cycle</a:t>
            </a:r>
          </a:p>
        </p:txBody>
      </p:sp>
      <p:sp>
        <p:nvSpPr>
          <p:cNvPr id="139" name="타원 138"/>
          <p:cNvSpPr/>
          <p:nvPr/>
        </p:nvSpPr>
        <p:spPr>
          <a:xfrm>
            <a:off x="4457387" y="3042734"/>
            <a:ext cx="2160000" cy="216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INTERACTION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Intuitive &amp; Kind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Usability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0" name="타원 139"/>
          <p:cNvSpPr/>
          <p:nvPr/>
        </p:nvSpPr>
        <p:spPr>
          <a:xfrm>
            <a:off x="676967" y="3042734"/>
            <a:ext cx="2160000" cy="2160000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JoinKFA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Trendy &amp; Unique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Identity</a:t>
            </a:r>
            <a:endParaRPr lang="ko-KR" altLang="en-US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43" name="직선 연결선 142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5.1.3 UX Concept</a:t>
            </a:r>
          </a:p>
        </p:txBody>
      </p:sp>
    </p:spTree>
    <p:extLst>
      <p:ext uri="{BB962C8B-B14F-4D97-AF65-F5344CB8AC3E}">
        <p14:creationId xmlns:p14="http://schemas.microsoft.com/office/powerpoint/2010/main" val="310175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제안의 배경 및 목적</a:t>
            </a:r>
            <a:endParaRPr lang="ko-KR" altLang="en-US" sz="1800" dirty="0">
              <a:latin typeface="나눔고딕" panose="020D060400000000000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I. </a:t>
            </a:r>
            <a:r>
              <a:rPr lang="ko-KR" altLang="en-US" smtClean="0"/>
              <a:t>제안 개요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8260" y="153784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온라인 시스템 분석을 통한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업무효율 개선 요구</a:t>
            </a: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1325513" y="4877007"/>
            <a:ext cx="7249616" cy="550333"/>
          </a:xfrm>
          <a:custGeom>
            <a:avLst/>
            <a:gdLst/>
            <a:ahLst/>
            <a:cxnLst>
              <a:cxn ang="0">
                <a:pos x="2476" y="0"/>
              </a:cxn>
              <a:cxn ang="0">
                <a:pos x="1238" y="0"/>
              </a:cxn>
              <a:cxn ang="0">
                <a:pos x="1238" y="0"/>
              </a:cxn>
              <a:cxn ang="0">
                <a:pos x="1238" y="0"/>
              </a:cxn>
              <a:cxn ang="0">
                <a:pos x="0" y="0"/>
              </a:cxn>
              <a:cxn ang="0">
                <a:pos x="0" y="0"/>
              </a:cxn>
              <a:cxn ang="0">
                <a:pos x="26" y="6"/>
              </a:cxn>
              <a:cxn ang="0">
                <a:pos x="56" y="14"/>
              </a:cxn>
              <a:cxn ang="0">
                <a:pos x="98" y="26"/>
              </a:cxn>
              <a:cxn ang="0">
                <a:pos x="146" y="42"/>
              </a:cxn>
              <a:cxn ang="0">
                <a:pos x="202" y="62"/>
              </a:cxn>
              <a:cxn ang="0">
                <a:pos x="264" y="88"/>
              </a:cxn>
              <a:cxn ang="0">
                <a:pos x="332" y="118"/>
              </a:cxn>
              <a:cxn ang="0">
                <a:pos x="402" y="154"/>
              </a:cxn>
              <a:cxn ang="0">
                <a:pos x="472" y="196"/>
              </a:cxn>
              <a:cxn ang="0">
                <a:pos x="508" y="220"/>
              </a:cxn>
              <a:cxn ang="0">
                <a:pos x="544" y="244"/>
              </a:cxn>
              <a:cxn ang="0">
                <a:pos x="580" y="272"/>
              </a:cxn>
              <a:cxn ang="0">
                <a:pos x="616" y="300"/>
              </a:cxn>
              <a:cxn ang="0">
                <a:pos x="650" y="330"/>
              </a:cxn>
              <a:cxn ang="0">
                <a:pos x="684" y="360"/>
              </a:cxn>
              <a:cxn ang="0">
                <a:pos x="718" y="394"/>
              </a:cxn>
              <a:cxn ang="0">
                <a:pos x="750" y="430"/>
              </a:cxn>
              <a:cxn ang="0">
                <a:pos x="780" y="466"/>
              </a:cxn>
              <a:cxn ang="0">
                <a:pos x="810" y="506"/>
              </a:cxn>
              <a:cxn ang="0">
                <a:pos x="838" y="546"/>
              </a:cxn>
              <a:cxn ang="0">
                <a:pos x="864" y="590"/>
              </a:cxn>
              <a:cxn ang="0">
                <a:pos x="670" y="590"/>
              </a:cxn>
              <a:cxn ang="0">
                <a:pos x="1238" y="822"/>
              </a:cxn>
              <a:cxn ang="0">
                <a:pos x="1238" y="822"/>
              </a:cxn>
              <a:cxn ang="0">
                <a:pos x="1238" y="822"/>
              </a:cxn>
              <a:cxn ang="0">
                <a:pos x="1806" y="590"/>
              </a:cxn>
              <a:cxn ang="0">
                <a:pos x="1612" y="590"/>
              </a:cxn>
              <a:cxn ang="0">
                <a:pos x="1612" y="590"/>
              </a:cxn>
              <a:cxn ang="0">
                <a:pos x="1638" y="546"/>
              </a:cxn>
              <a:cxn ang="0">
                <a:pos x="1664" y="506"/>
              </a:cxn>
              <a:cxn ang="0">
                <a:pos x="1694" y="466"/>
              </a:cxn>
              <a:cxn ang="0">
                <a:pos x="1726" y="430"/>
              </a:cxn>
              <a:cxn ang="0">
                <a:pos x="1758" y="394"/>
              </a:cxn>
              <a:cxn ang="0">
                <a:pos x="1790" y="360"/>
              </a:cxn>
              <a:cxn ang="0">
                <a:pos x="1824" y="330"/>
              </a:cxn>
              <a:cxn ang="0">
                <a:pos x="1860" y="300"/>
              </a:cxn>
              <a:cxn ang="0">
                <a:pos x="1894" y="272"/>
              </a:cxn>
              <a:cxn ang="0">
                <a:pos x="1930" y="244"/>
              </a:cxn>
              <a:cxn ang="0">
                <a:pos x="1966" y="220"/>
              </a:cxn>
              <a:cxn ang="0">
                <a:pos x="2002" y="196"/>
              </a:cxn>
              <a:cxn ang="0">
                <a:pos x="2074" y="154"/>
              </a:cxn>
              <a:cxn ang="0">
                <a:pos x="2144" y="118"/>
              </a:cxn>
              <a:cxn ang="0">
                <a:pos x="2210" y="88"/>
              </a:cxn>
              <a:cxn ang="0">
                <a:pos x="2272" y="62"/>
              </a:cxn>
              <a:cxn ang="0">
                <a:pos x="2328" y="42"/>
              </a:cxn>
              <a:cxn ang="0">
                <a:pos x="2378" y="26"/>
              </a:cxn>
              <a:cxn ang="0">
                <a:pos x="2418" y="14"/>
              </a:cxn>
              <a:cxn ang="0">
                <a:pos x="2448" y="6"/>
              </a:cxn>
              <a:cxn ang="0">
                <a:pos x="2476" y="0"/>
              </a:cxn>
              <a:cxn ang="0">
                <a:pos x="2476" y="0"/>
              </a:cxn>
            </a:cxnLst>
            <a:rect l="0" t="0" r="r" b="b"/>
            <a:pathLst>
              <a:path w="2476" h="822">
                <a:moveTo>
                  <a:pt x="2476" y="0"/>
                </a:moveTo>
                <a:lnTo>
                  <a:pt x="1238" y="0"/>
                </a:lnTo>
                <a:lnTo>
                  <a:pt x="1238" y="0"/>
                </a:lnTo>
                <a:lnTo>
                  <a:pt x="1238" y="0"/>
                </a:lnTo>
                <a:lnTo>
                  <a:pt x="0" y="0"/>
                </a:lnTo>
                <a:lnTo>
                  <a:pt x="0" y="0"/>
                </a:lnTo>
                <a:lnTo>
                  <a:pt x="26" y="6"/>
                </a:lnTo>
                <a:lnTo>
                  <a:pt x="56" y="14"/>
                </a:lnTo>
                <a:lnTo>
                  <a:pt x="98" y="26"/>
                </a:lnTo>
                <a:lnTo>
                  <a:pt x="146" y="42"/>
                </a:lnTo>
                <a:lnTo>
                  <a:pt x="202" y="62"/>
                </a:lnTo>
                <a:lnTo>
                  <a:pt x="264" y="88"/>
                </a:lnTo>
                <a:lnTo>
                  <a:pt x="332" y="118"/>
                </a:lnTo>
                <a:lnTo>
                  <a:pt x="402" y="154"/>
                </a:lnTo>
                <a:lnTo>
                  <a:pt x="472" y="196"/>
                </a:lnTo>
                <a:lnTo>
                  <a:pt x="508" y="220"/>
                </a:lnTo>
                <a:lnTo>
                  <a:pt x="544" y="244"/>
                </a:lnTo>
                <a:lnTo>
                  <a:pt x="580" y="272"/>
                </a:lnTo>
                <a:lnTo>
                  <a:pt x="616" y="300"/>
                </a:lnTo>
                <a:lnTo>
                  <a:pt x="650" y="330"/>
                </a:lnTo>
                <a:lnTo>
                  <a:pt x="684" y="360"/>
                </a:lnTo>
                <a:lnTo>
                  <a:pt x="718" y="394"/>
                </a:lnTo>
                <a:lnTo>
                  <a:pt x="750" y="430"/>
                </a:lnTo>
                <a:lnTo>
                  <a:pt x="780" y="466"/>
                </a:lnTo>
                <a:lnTo>
                  <a:pt x="810" y="506"/>
                </a:lnTo>
                <a:lnTo>
                  <a:pt x="838" y="546"/>
                </a:lnTo>
                <a:lnTo>
                  <a:pt x="864" y="590"/>
                </a:lnTo>
                <a:lnTo>
                  <a:pt x="670" y="590"/>
                </a:lnTo>
                <a:lnTo>
                  <a:pt x="1238" y="822"/>
                </a:lnTo>
                <a:lnTo>
                  <a:pt x="1238" y="822"/>
                </a:lnTo>
                <a:lnTo>
                  <a:pt x="1238" y="822"/>
                </a:lnTo>
                <a:lnTo>
                  <a:pt x="1806" y="590"/>
                </a:lnTo>
                <a:lnTo>
                  <a:pt x="1612" y="590"/>
                </a:lnTo>
                <a:lnTo>
                  <a:pt x="1612" y="590"/>
                </a:lnTo>
                <a:lnTo>
                  <a:pt x="1638" y="546"/>
                </a:lnTo>
                <a:lnTo>
                  <a:pt x="1664" y="506"/>
                </a:lnTo>
                <a:lnTo>
                  <a:pt x="1694" y="466"/>
                </a:lnTo>
                <a:lnTo>
                  <a:pt x="1726" y="430"/>
                </a:lnTo>
                <a:lnTo>
                  <a:pt x="1758" y="394"/>
                </a:lnTo>
                <a:lnTo>
                  <a:pt x="1790" y="360"/>
                </a:lnTo>
                <a:lnTo>
                  <a:pt x="1824" y="330"/>
                </a:lnTo>
                <a:lnTo>
                  <a:pt x="1860" y="300"/>
                </a:lnTo>
                <a:lnTo>
                  <a:pt x="1894" y="272"/>
                </a:lnTo>
                <a:lnTo>
                  <a:pt x="1930" y="244"/>
                </a:lnTo>
                <a:lnTo>
                  <a:pt x="1966" y="220"/>
                </a:lnTo>
                <a:lnTo>
                  <a:pt x="2002" y="196"/>
                </a:lnTo>
                <a:lnTo>
                  <a:pt x="2074" y="154"/>
                </a:lnTo>
                <a:lnTo>
                  <a:pt x="2144" y="118"/>
                </a:lnTo>
                <a:lnTo>
                  <a:pt x="2210" y="88"/>
                </a:lnTo>
                <a:lnTo>
                  <a:pt x="2272" y="62"/>
                </a:lnTo>
                <a:lnTo>
                  <a:pt x="2328" y="42"/>
                </a:lnTo>
                <a:lnTo>
                  <a:pt x="2378" y="26"/>
                </a:lnTo>
                <a:lnTo>
                  <a:pt x="2418" y="14"/>
                </a:lnTo>
                <a:lnTo>
                  <a:pt x="2448" y="6"/>
                </a:lnTo>
                <a:lnTo>
                  <a:pt x="2476" y="0"/>
                </a:lnTo>
                <a:lnTo>
                  <a:pt x="2476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2802" y="1526616"/>
            <a:ext cx="348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모바일에 특화된 사용자 중심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제공 시스템 필요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9468" y="1584009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18"/>
          <p:cNvSpPr>
            <a:spLocks noChangeArrowheads="1"/>
          </p:cNvSpPr>
          <p:nvPr/>
        </p:nvSpPr>
        <p:spPr bwMode="auto">
          <a:xfrm>
            <a:off x="1792250" y="5597344"/>
            <a:ext cx="6332139" cy="711976"/>
          </a:xfrm>
          <a:prstGeom prst="rect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10160">
            <a:solidFill>
              <a:sysClr val="windowText" lastClr="000000">
                <a:lumMod val="75000"/>
                <a:lumOff val="25000"/>
              </a:sysClr>
            </a:solidFill>
          </a:ln>
          <a:effectLst/>
        </p:spPr>
        <p:txBody>
          <a:bodyPr lIns="248920" tIns="248920" rIns="248920" bIns="3093719" spcCol="1270" anchor="ctr"/>
          <a:lstStyle/>
          <a:p>
            <a:pPr algn="ctr" defTabSz="1555750" latinLnBrk="0">
              <a:lnSpc>
                <a:spcPct val="90000"/>
              </a:lnSpc>
              <a:spcAft>
                <a:spcPct val="35000"/>
              </a:spcAft>
            </a:pPr>
            <a:endParaRPr lang="ko-KR" altLang="en-US" sz="1200" kern="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13955" y="3735998"/>
            <a:ext cx="4176124" cy="1008000"/>
            <a:chOff x="755250" y="4660982"/>
            <a:chExt cx="4176124" cy="1008000"/>
          </a:xfrm>
        </p:grpSpPr>
        <p:grpSp>
          <p:nvGrpSpPr>
            <p:cNvPr id="35" name="그룹 34"/>
            <p:cNvGrpSpPr/>
            <p:nvPr/>
          </p:nvGrpSpPr>
          <p:grpSpPr>
            <a:xfrm>
              <a:off x="755250" y="4660982"/>
              <a:ext cx="1105200" cy="1008000"/>
              <a:chOff x="755250" y="4660982"/>
              <a:chExt cx="1105200" cy="1008000"/>
            </a:xfrm>
          </p:grpSpPr>
          <p:sp>
            <p:nvSpPr>
              <p:cNvPr id="39" name="직사각형 57"/>
              <p:cNvSpPr/>
              <p:nvPr/>
            </p:nvSpPr>
            <p:spPr bwMode="auto">
              <a:xfrm>
                <a:off x="755250" y="4660982"/>
                <a:ext cx="1105200" cy="1008000"/>
              </a:xfrm>
              <a:prstGeom prst="rect">
                <a:avLst/>
              </a:prstGeom>
              <a:gradFill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10160"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48920" tIns="248920" rIns="248920" bIns="3093719" spcCol="1270" anchor="ctr"/>
              <a:lstStyle/>
              <a:p>
                <a:pPr marL="0" marR="0" lvl="0" indent="0" algn="ctr" defTabSz="155575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55250" y="4912577"/>
                <a:ext cx="1105200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실시간 </a:t>
                </a:r>
                <a:endParaRPr lang="en-US" altLang="ko-KR" sz="1400" b="1" dirty="0" smtClean="0">
                  <a:solidFill>
                    <a:schemeClr val="bg1"/>
                  </a:solidFill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  <a:p>
                <a:pPr algn="ctr"/>
                <a:r>
                  <a:rPr lang="ko-KR" altLang="en-US" sz="1400" b="1" dirty="0" smtClean="0">
                    <a:solidFill>
                      <a:schemeClr val="bg1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장애 대응</a:t>
                </a:r>
                <a:endParaRPr lang="ko-KR" altLang="en-US" sz="1400" b="1" dirty="0">
                  <a:solidFill>
                    <a:schemeClr val="bg1"/>
                  </a:solidFill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910797" y="4660982"/>
              <a:ext cx="3020577" cy="1008000"/>
              <a:chOff x="1910797" y="4660982"/>
              <a:chExt cx="3020577" cy="1008000"/>
            </a:xfrm>
          </p:grpSpPr>
          <p:sp>
            <p:nvSpPr>
              <p:cNvPr id="37" name="직사각형 57"/>
              <p:cNvSpPr/>
              <p:nvPr/>
            </p:nvSpPr>
            <p:spPr bwMode="auto">
              <a:xfrm>
                <a:off x="1915350" y="4660982"/>
                <a:ext cx="3016024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48920" tIns="248920" rIns="248920" bIns="3093719" spcCol="1270" anchor="ctr"/>
              <a:lstStyle/>
              <a:p>
                <a:pPr algn="ctr" defTabSz="15557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kumimoji="0"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10797" y="4868143"/>
                <a:ext cx="302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장애나 오류에 실시간 대응이 </a:t>
                </a:r>
                <a:r>
                  <a:rPr lang="ko-KR" altLang="en-US" sz="1050" b="1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가능</a:t>
                </a:r>
                <a:endParaRPr lang="en-US" altLang="ko-KR" sz="105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정보관리가 용이한 </a:t>
                </a:r>
                <a:r>
                  <a:rPr lang="ko-KR" altLang="en-US" sz="1050" b="1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시스템</a:t>
                </a:r>
                <a:endParaRPr lang="ko-KR" altLang="en-US" sz="1050" dirty="0">
                  <a:ea typeface="나눔고딕" panose="020D0604000000000000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4983713" y="3732478"/>
            <a:ext cx="4176124" cy="1008000"/>
            <a:chOff x="755250" y="4660982"/>
            <a:chExt cx="4176124" cy="1008000"/>
          </a:xfrm>
        </p:grpSpPr>
        <p:grpSp>
          <p:nvGrpSpPr>
            <p:cNvPr id="42" name="그룹 41"/>
            <p:cNvGrpSpPr/>
            <p:nvPr/>
          </p:nvGrpSpPr>
          <p:grpSpPr>
            <a:xfrm>
              <a:off x="755250" y="4660982"/>
              <a:ext cx="1105200" cy="1008000"/>
              <a:chOff x="755250" y="4660982"/>
              <a:chExt cx="1105200" cy="1008000"/>
            </a:xfrm>
          </p:grpSpPr>
          <p:sp>
            <p:nvSpPr>
              <p:cNvPr id="46" name="직사각형 57"/>
              <p:cNvSpPr/>
              <p:nvPr/>
            </p:nvSpPr>
            <p:spPr bwMode="auto">
              <a:xfrm>
                <a:off x="755250" y="4660982"/>
                <a:ext cx="1105200" cy="1008000"/>
              </a:xfrm>
              <a:prstGeom prst="rect">
                <a:avLst/>
              </a:prstGeom>
              <a:gradFill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10160"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48920" tIns="248920" rIns="248920" bIns="3093719" spcCol="1270" anchor="ctr"/>
              <a:lstStyle/>
              <a:p>
                <a:pPr marL="0" marR="0" lvl="0" indent="0" algn="ctr" defTabSz="155575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5250" y="4912577"/>
                <a:ext cx="1105200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b="1" kern="0" dirty="0">
                    <a:solidFill>
                      <a:srgbClr val="FFFFFF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마케팅</a:t>
                </a:r>
                <a:endParaRPr lang="en-US" altLang="ko-KR" sz="1400" b="1" kern="0" dirty="0">
                  <a:solidFill>
                    <a:srgbClr val="FFFFFF"/>
                  </a:solidFill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b="1" kern="0" dirty="0">
                    <a:solidFill>
                      <a:srgbClr val="FFFFFF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강화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1910797" y="4660982"/>
              <a:ext cx="3020577" cy="1008000"/>
              <a:chOff x="1910797" y="4660982"/>
              <a:chExt cx="3020577" cy="1008000"/>
            </a:xfrm>
          </p:grpSpPr>
          <p:sp>
            <p:nvSpPr>
              <p:cNvPr id="44" name="직사각형 57"/>
              <p:cNvSpPr/>
              <p:nvPr/>
            </p:nvSpPr>
            <p:spPr bwMode="auto">
              <a:xfrm>
                <a:off x="1915350" y="4660982"/>
                <a:ext cx="3016024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48920" tIns="248920" rIns="248920" bIns="3093719" spcCol="1270" anchor="ctr"/>
              <a:lstStyle/>
              <a:p>
                <a:pPr algn="ctr" defTabSz="15557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kumimoji="0"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797" y="4732990"/>
                <a:ext cx="3020577" cy="819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컨설팅 단계의 초기부터 마케팅요소 접목</a:t>
                </a:r>
                <a:endParaRPr lang="en-US" altLang="ko-KR" sz="105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lvl="0" defTabSz="990570">
                  <a:lnSpc>
                    <a:spcPct val="150000"/>
                  </a:lnSpc>
                </a:pPr>
                <a:r>
                  <a:rPr lang="en-US" altLang="ko-KR" sz="1050" b="1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{ </a:t>
                </a:r>
                <a:r>
                  <a:rPr lang="ko-KR" altLang="en-US" sz="105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제품관계 </a:t>
                </a:r>
                <a:r>
                  <a:rPr lang="en-US" altLang="ko-KR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</a:t>
                </a:r>
                <a:r>
                  <a:rPr lang="ko-KR" altLang="en-US" sz="105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시장관계 </a:t>
                </a:r>
                <a:r>
                  <a:rPr lang="en-US" altLang="ko-KR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+ </a:t>
                </a:r>
                <a:r>
                  <a:rPr lang="ko-KR" altLang="en-US" sz="105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종합조정관계 </a:t>
                </a:r>
                <a:r>
                  <a:rPr lang="en-US" altLang="ko-KR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}</a:t>
                </a:r>
              </a:p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이를 기반으로 시스템 디자인과 메뉴를 구성</a:t>
                </a:r>
                <a:endParaRPr lang="en-US" altLang="ko-KR" sz="105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pSp>
        <p:nvGrpSpPr>
          <p:cNvPr id="48" name="그룹 47"/>
          <p:cNvGrpSpPr/>
          <p:nvPr/>
        </p:nvGrpSpPr>
        <p:grpSpPr>
          <a:xfrm>
            <a:off x="716387" y="2625904"/>
            <a:ext cx="4176124" cy="1008000"/>
            <a:chOff x="755250" y="4660982"/>
            <a:chExt cx="4176124" cy="1008000"/>
          </a:xfrm>
        </p:grpSpPr>
        <p:grpSp>
          <p:nvGrpSpPr>
            <p:cNvPr id="49" name="그룹 48"/>
            <p:cNvGrpSpPr/>
            <p:nvPr/>
          </p:nvGrpSpPr>
          <p:grpSpPr>
            <a:xfrm>
              <a:off x="755250" y="4660982"/>
              <a:ext cx="1105200" cy="1008000"/>
              <a:chOff x="755250" y="4660982"/>
              <a:chExt cx="1105200" cy="1008000"/>
            </a:xfrm>
          </p:grpSpPr>
          <p:sp>
            <p:nvSpPr>
              <p:cNvPr id="53" name="직사각형 57"/>
              <p:cNvSpPr/>
              <p:nvPr/>
            </p:nvSpPr>
            <p:spPr bwMode="auto">
              <a:xfrm>
                <a:off x="755250" y="4660982"/>
                <a:ext cx="1105200" cy="1008000"/>
              </a:xfrm>
              <a:prstGeom prst="rect">
                <a:avLst/>
              </a:prstGeom>
              <a:gradFill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10160"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48920" tIns="248920" rIns="248920" bIns="3093719" spcCol="1270" anchor="ctr"/>
              <a:lstStyle/>
              <a:p>
                <a:pPr marL="0" marR="0" lvl="0" indent="0" algn="ctr" defTabSz="155575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55250" y="4912577"/>
                <a:ext cx="1105200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lvl="0"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400" b="1" kern="0" dirty="0">
                    <a:solidFill>
                      <a:srgbClr val="FFFFFF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업무 효율</a:t>
                </a:r>
                <a:endParaRPr lang="en-US" altLang="ko-KR" sz="1400" b="1" kern="0" dirty="0">
                  <a:solidFill>
                    <a:srgbClr val="FFFFFF"/>
                  </a:solidFill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  <a:p>
                <a:pPr lvl="0"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400" b="1" kern="0" dirty="0">
                    <a:solidFill>
                      <a:srgbClr val="FFFFFF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제고</a:t>
                </a: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1910797" y="4660982"/>
              <a:ext cx="3020577" cy="1008000"/>
              <a:chOff x="1910797" y="4660982"/>
              <a:chExt cx="3020577" cy="1008000"/>
            </a:xfrm>
          </p:grpSpPr>
          <p:sp>
            <p:nvSpPr>
              <p:cNvPr id="51" name="직사각형 57"/>
              <p:cNvSpPr/>
              <p:nvPr/>
            </p:nvSpPr>
            <p:spPr bwMode="auto">
              <a:xfrm>
                <a:off x="1915350" y="4660982"/>
                <a:ext cx="3016024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48920" tIns="248920" rIns="248920" bIns="3093719" spcCol="1270" anchor="ctr"/>
              <a:lstStyle/>
              <a:p>
                <a:pPr algn="ctr" defTabSz="15557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kumimoji="0"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910797" y="4886997"/>
                <a:ext cx="302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담당부서의 업무연계성 파악 및 </a:t>
                </a:r>
                <a:r>
                  <a:rPr lang="ko-KR" altLang="en-US" sz="105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분석</a:t>
                </a:r>
                <a:endParaRPr lang="en-US" altLang="ko-KR" sz="1050" b="1" dirty="0" smtClean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경기 </a:t>
                </a:r>
                <a:r>
                  <a:rPr lang="ko-KR" altLang="en-US" sz="105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기록 </a:t>
                </a:r>
                <a:r>
                  <a:rPr lang="ko-KR" altLang="en-US" sz="1050" b="1" dirty="0" smtClean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및 등록프로세스 </a:t>
                </a:r>
                <a:r>
                  <a:rPr lang="ko-KR" altLang="en-US" sz="105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간편화</a:t>
                </a:r>
              </a:p>
            </p:txBody>
          </p:sp>
        </p:grpSp>
      </p:grpSp>
      <p:grpSp>
        <p:nvGrpSpPr>
          <p:cNvPr id="55" name="그룹 54"/>
          <p:cNvGrpSpPr/>
          <p:nvPr/>
        </p:nvGrpSpPr>
        <p:grpSpPr>
          <a:xfrm>
            <a:off x="4986145" y="2618058"/>
            <a:ext cx="4176124" cy="1008000"/>
            <a:chOff x="755250" y="4660982"/>
            <a:chExt cx="4176124" cy="1008000"/>
          </a:xfrm>
        </p:grpSpPr>
        <p:grpSp>
          <p:nvGrpSpPr>
            <p:cNvPr id="56" name="그룹 55"/>
            <p:cNvGrpSpPr/>
            <p:nvPr/>
          </p:nvGrpSpPr>
          <p:grpSpPr>
            <a:xfrm>
              <a:off x="755250" y="4660982"/>
              <a:ext cx="1105200" cy="1008000"/>
              <a:chOff x="755250" y="4660982"/>
              <a:chExt cx="1105200" cy="1008000"/>
            </a:xfrm>
          </p:grpSpPr>
          <p:sp>
            <p:nvSpPr>
              <p:cNvPr id="60" name="직사각형 57"/>
              <p:cNvSpPr/>
              <p:nvPr/>
            </p:nvSpPr>
            <p:spPr bwMode="auto">
              <a:xfrm>
                <a:off x="755250" y="4660982"/>
                <a:ext cx="1105200" cy="1008000"/>
              </a:xfrm>
              <a:prstGeom prst="rect">
                <a:avLst/>
              </a:prstGeom>
              <a:gradFill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10160">
                <a:solidFill>
                  <a:sysClr val="windowText" lastClr="000000">
                    <a:lumMod val="75000"/>
                    <a:lumOff val="25000"/>
                  </a:sys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48920" tIns="248920" rIns="248920" bIns="3093719" spcCol="1270" anchor="ctr"/>
              <a:lstStyle/>
              <a:p>
                <a:pPr marL="0" marR="0" lvl="0" indent="0" algn="ctr" defTabSz="155575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55250" y="4912577"/>
                <a:ext cx="1105200" cy="52322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ko-KR" altLang="en-US" sz="1400" b="1" kern="0" dirty="0" smtClean="0">
                    <a:solidFill>
                      <a:srgbClr val="FFFFFF"/>
                    </a:solidFill>
                    <a:latin typeface="Arial" pitchFamily="34" charset="0"/>
                    <a:ea typeface="나눔고딕" panose="020D0604000000000000"/>
                    <a:cs typeface="Arial" pitchFamily="34" charset="0"/>
                  </a:rPr>
                  <a:t>이용자 편의성</a:t>
                </a:r>
                <a:endParaRPr lang="ko-KR" altLang="en-US" sz="1400" b="1" kern="0" dirty="0">
                  <a:solidFill>
                    <a:srgbClr val="FFFFFF"/>
                  </a:solidFill>
                  <a:latin typeface="Arial" pitchFamily="34" charset="0"/>
                  <a:ea typeface="나눔고딕" panose="020D0604000000000000"/>
                  <a:cs typeface="Arial" pitchFamily="34" charset="0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1910797" y="4660982"/>
              <a:ext cx="3020577" cy="1008000"/>
              <a:chOff x="1910797" y="4660982"/>
              <a:chExt cx="3020577" cy="1008000"/>
            </a:xfrm>
          </p:grpSpPr>
          <p:sp>
            <p:nvSpPr>
              <p:cNvPr id="58" name="직사각형 57"/>
              <p:cNvSpPr/>
              <p:nvPr/>
            </p:nvSpPr>
            <p:spPr bwMode="auto">
              <a:xfrm>
                <a:off x="1915350" y="4660982"/>
                <a:ext cx="3016024" cy="10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0160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248920" tIns="248920" rIns="248920" bIns="3093719" spcCol="1270" anchor="ctr"/>
              <a:lstStyle/>
              <a:p>
                <a:pPr algn="ctr" defTabSz="1555750" fontAlgn="auto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kumimoji="0" lang="ko-KR" altLang="en-US" sz="35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10797" y="4869892"/>
                <a:ext cx="3020577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050" b="1" dirty="0" err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모바일</a:t>
                </a: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사용자의 접근성과 </a:t>
                </a:r>
                <a:r>
                  <a:rPr lang="ko-KR" altLang="en-US" sz="1050" b="1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편</a:t>
                </a: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의</a:t>
                </a:r>
                <a:r>
                  <a:rPr lang="ko-KR" altLang="en-US" sz="1050" b="1" dirty="0" smtClean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성을 </a:t>
                </a:r>
                <a:r>
                  <a:rPr lang="ko-KR" altLang="en-US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고려한</a:t>
                </a:r>
                <a:endParaRPr lang="en-US" altLang="ko-KR" sz="105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marL="171450" lvl="0" indent="-171450" defTabSz="99057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050" b="1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UX/UI </a:t>
                </a:r>
                <a:r>
                  <a:rPr lang="ko-KR" altLang="en-US" sz="1050" b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설계 및 분석</a:t>
                </a:r>
                <a:endParaRPr lang="en-US" altLang="ko-KR" sz="1050" b="1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586005" y="908720"/>
            <a:ext cx="6495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endParaRPr lang="ko-KR" altLang="en-US" sz="1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718213" y="908720"/>
            <a:ext cx="6495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직사각형 118"/>
          <p:cNvSpPr>
            <a:spLocks noChangeArrowheads="1"/>
          </p:cNvSpPr>
          <p:nvPr/>
        </p:nvSpPr>
        <p:spPr bwMode="auto">
          <a:xfrm>
            <a:off x="1790667" y="5597344"/>
            <a:ext cx="6332139" cy="71197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none" lIns="91440" tIns="5400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000" b="1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2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向</a:t>
            </a:r>
            <a:r>
              <a:rPr lang="en-US" altLang="ko-KR" sz="2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2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필요성</a:t>
            </a:r>
            <a:endParaRPr lang="ko-KR" altLang="en-US" sz="2000" b="1" dirty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38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대한축구협회에 대한 이미지 검색결과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77" y="709398"/>
            <a:ext cx="2524381" cy="339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406365" y="271282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06365" y="365688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06365" y="460303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06365" y="554709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418350" y="1811684"/>
            <a:ext cx="3150350" cy="472552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11545" y="2024009"/>
            <a:ext cx="1350150" cy="138499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algn="ctr">
              <a:defRPr/>
            </a:pPr>
            <a:r>
              <a:rPr lang="en-US" altLang="ko-KR" sz="900" b="1" dirty="0">
                <a:latin typeface="Arial" pitchFamily="34" charset="0"/>
                <a:ea typeface="아리따-돋움(TTF)-Bold" pitchFamily="18" charset="-127"/>
                <a:cs typeface="Arial" pitchFamily="34" charset="0"/>
              </a:rPr>
              <a:t>Join KFA</a:t>
            </a:r>
            <a:endParaRPr lang="ko-KR" altLang="ko-KR" sz="900" b="1" dirty="0">
              <a:latin typeface="Arial" pitchFamily="34" charset="0"/>
              <a:ea typeface="아리따-돋움(TTF)-Bold" pitchFamily="18" charset="-127"/>
              <a:cs typeface="Arial" pitchFamily="34" charset="0"/>
            </a:endParaRPr>
          </a:p>
        </p:txBody>
      </p:sp>
      <p:grpSp>
        <p:nvGrpSpPr>
          <p:cNvPr id="85" name="그룹 83"/>
          <p:cNvGrpSpPr/>
          <p:nvPr/>
        </p:nvGrpSpPr>
        <p:grpSpPr>
          <a:xfrm>
            <a:off x="5688380" y="2036709"/>
            <a:ext cx="180000" cy="108001"/>
            <a:chOff x="5515304" y="2264760"/>
            <a:chExt cx="180000" cy="108001"/>
          </a:xfrm>
        </p:grpSpPr>
        <p:cxnSp>
          <p:nvCxnSpPr>
            <p:cNvPr id="86" name="직선 연결선 85"/>
            <p:cNvCxnSpPr/>
            <p:nvPr/>
          </p:nvCxnSpPr>
          <p:spPr>
            <a:xfrm>
              <a:off x="5515304" y="2264760"/>
              <a:ext cx="1800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5515304" y="2316750"/>
              <a:ext cx="1800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5515304" y="2372761"/>
              <a:ext cx="18000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26"/>
          <p:cNvGrpSpPr>
            <a:grpSpLocks noChangeAspect="1"/>
          </p:cNvGrpSpPr>
          <p:nvPr/>
        </p:nvGrpSpPr>
        <p:grpSpPr>
          <a:xfrm>
            <a:off x="8176910" y="2036709"/>
            <a:ext cx="122413" cy="122413"/>
            <a:chOff x="4211961" y="2924945"/>
            <a:chExt cx="144015" cy="144015"/>
          </a:xfrm>
        </p:grpSpPr>
        <p:sp>
          <p:nvSpPr>
            <p:cNvPr id="90" name="타원 89"/>
            <p:cNvSpPr>
              <a:spLocks noChangeAspect="1"/>
            </p:cNvSpPr>
            <p:nvPr/>
          </p:nvSpPr>
          <p:spPr>
            <a:xfrm>
              <a:off x="4211961" y="2924945"/>
              <a:ext cx="115213" cy="115213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(TTF)-SemiBold" pitchFamily="18" charset="-127"/>
                <a:ea typeface="아리따-돋움(TTF)-SemiBold" pitchFamily="18" charset="-127"/>
              </a:endParaRPr>
            </a:p>
          </p:txBody>
        </p:sp>
        <p:cxnSp>
          <p:nvCxnSpPr>
            <p:cNvPr id="91" name="직선 연결선 90"/>
            <p:cNvCxnSpPr>
              <a:stCxn id="90" idx="5"/>
            </p:cNvCxnSpPr>
            <p:nvPr/>
          </p:nvCxnSpPr>
          <p:spPr>
            <a:xfrm>
              <a:off x="4310301" y="3023285"/>
              <a:ext cx="45675" cy="4567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직사각형 91"/>
          <p:cNvSpPr/>
          <p:nvPr/>
        </p:nvSpPr>
        <p:spPr>
          <a:xfrm>
            <a:off x="5688380" y="2396749"/>
            <a:ext cx="2610290" cy="3420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688380" y="2396749"/>
            <a:ext cx="2610290" cy="342038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H="1">
            <a:off x="5688380" y="2396749"/>
            <a:ext cx="2610290" cy="342038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5688380" y="5997149"/>
            <a:ext cx="4500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218155" y="5997149"/>
            <a:ext cx="45005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748895" y="5997149"/>
            <a:ext cx="4500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288955" y="5997149"/>
            <a:ext cx="4500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7829225" y="5997149"/>
            <a:ext cx="4500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709535" y="271282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709535" y="365688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709535" y="460303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709535" y="554709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2384610" y="271282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384610" y="365688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384610" y="460303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384610" y="554709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3061660" y="271282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3061660" y="460303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736735" y="4603039"/>
            <a:ext cx="630070" cy="945105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고딕" panose="020D0604000000000000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1370520" y="3703984"/>
            <a:ext cx="0" cy="2790310"/>
          </a:xfrm>
          <a:prstGeom prst="line">
            <a:avLst/>
          </a:prstGeom>
          <a:ln w="31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081440" y="3523964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Scroll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762690" y="3144874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Swipe</a:t>
            </a:r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406365" y="3192499"/>
            <a:ext cx="3285365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762690" y="4085939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Swipe</a:t>
            </a:r>
          </a:p>
        </p:txBody>
      </p:sp>
      <p:cxnSp>
        <p:nvCxnSpPr>
          <p:cNvPr id="118" name="직선 화살표 연결선 117"/>
          <p:cNvCxnSpPr/>
          <p:nvPr/>
        </p:nvCxnSpPr>
        <p:spPr>
          <a:xfrm>
            <a:off x="406365" y="4133564"/>
            <a:ext cx="3285365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762690" y="5041304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Swipe</a:t>
            </a:r>
          </a:p>
        </p:txBody>
      </p:sp>
      <p:cxnSp>
        <p:nvCxnSpPr>
          <p:cNvPr id="120" name="직선 화살표 연결선 119"/>
          <p:cNvCxnSpPr/>
          <p:nvPr/>
        </p:nvCxnSpPr>
        <p:spPr>
          <a:xfrm>
            <a:off x="406365" y="5088929"/>
            <a:ext cx="3285365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762690" y="5997159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Swipe</a:t>
            </a:r>
          </a:p>
        </p:txBody>
      </p:sp>
      <p:cxnSp>
        <p:nvCxnSpPr>
          <p:cNvPr id="122" name="직선 화살표 연결선 121"/>
          <p:cNvCxnSpPr/>
          <p:nvPr/>
        </p:nvCxnSpPr>
        <p:spPr>
          <a:xfrm>
            <a:off x="406365" y="6044784"/>
            <a:ext cx="3285365" cy="0"/>
          </a:xfrm>
          <a:prstGeom prst="straightConnector1">
            <a:avLst/>
          </a:prstGeom>
          <a:ln w="31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732665" y="2797773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Main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732665" y="3738838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Information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732665" y="4694203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Event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732665" y="5650058"/>
            <a:ext cx="5850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800" spc="-16" dirty="0"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New</a:t>
            </a:r>
          </a:p>
        </p:txBody>
      </p:sp>
      <p:cxnSp>
        <p:nvCxnSpPr>
          <p:cNvPr id="127" name="직선 화살표 연결선 126"/>
          <p:cNvCxnSpPr/>
          <p:nvPr/>
        </p:nvCxnSpPr>
        <p:spPr>
          <a:xfrm>
            <a:off x="5418350" y="1812729"/>
            <a:ext cx="405045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703716" y="2035134"/>
            <a:ext cx="94510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GNB / Title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703716" y="4032028"/>
            <a:ext cx="7650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Contents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703716" y="5953704"/>
            <a:ext cx="9000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spc="-16" dirty="0">
                <a:solidFill>
                  <a:srgbClr val="FF0000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Location</a:t>
            </a:r>
          </a:p>
        </p:txBody>
      </p:sp>
      <p:cxnSp>
        <p:nvCxnSpPr>
          <p:cNvPr id="131" name="직선 화살표 연결선 130"/>
          <p:cNvCxnSpPr/>
          <p:nvPr/>
        </p:nvCxnSpPr>
        <p:spPr>
          <a:xfrm>
            <a:off x="5418350" y="2396349"/>
            <a:ext cx="405045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5418350" y="5823904"/>
            <a:ext cx="405045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5418350" y="6535929"/>
            <a:ext cx="4050450" cy="0"/>
          </a:xfrm>
          <a:prstGeom prst="straightConnector1">
            <a:avLst/>
          </a:prstGeom>
          <a:ln w="3175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401920" y="1542699"/>
            <a:ext cx="10351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Arial" panose="020B0604020202020204" pitchFamily="34" charset="0"/>
                <a:ea typeface="Sandoll 고딕Neo1 01 Thin" pitchFamily="34" charset="-127"/>
                <a:cs typeface="Arial" panose="020B0604020202020204" pitchFamily="34" charset="0"/>
              </a:rPr>
              <a:t>Basic Template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89934" y="2051803"/>
            <a:ext cx="18452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ndoll 고딕Neo1 01 Thin" pitchFamily="34" charset="-127"/>
                <a:cs typeface="Arial" panose="020B0604020202020204" pitchFamily="34" charset="0"/>
              </a:rPr>
              <a:t>Scroll = Other Contents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389934" y="2311573"/>
            <a:ext cx="18452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andoll 고딕Neo1 01 Thin" pitchFamily="34" charset="-127"/>
                <a:cs typeface="Arial" panose="020B0604020202020204" pitchFamily="34" charset="0"/>
              </a:rPr>
              <a:t>Swipe = More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45" name="직선 연결선 144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5.1.4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UI Structure</a:t>
            </a:r>
          </a:p>
        </p:txBody>
      </p:sp>
    </p:spTree>
    <p:extLst>
      <p:ext uri="{BB962C8B-B14F-4D97-AF65-F5344CB8AC3E}">
        <p14:creationId xmlns:p14="http://schemas.microsoft.com/office/powerpoint/2010/main" val="356273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5.1.5 Design Key-features</a:t>
            </a:r>
          </a:p>
        </p:txBody>
      </p:sp>
    </p:spTree>
    <p:extLst>
      <p:ext uri="{BB962C8B-B14F-4D97-AF65-F5344CB8AC3E}">
        <p14:creationId xmlns:p14="http://schemas.microsoft.com/office/powerpoint/2010/main" val="247447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5.1.5 Design Key-features</a:t>
            </a:r>
          </a:p>
        </p:txBody>
      </p:sp>
    </p:spTree>
    <p:extLst>
      <p:ext uri="{BB962C8B-B14F-4D97-AF65-F5344CB8AC3E}">
        <p14:creationId xmlns:p14="http://schemas.microsoft.com/office/powerpoint/2010/main" val="28505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5.1.5 Design Key-features</a:t>
            </a:r>
          </a:p>
        </p:txBody>
      </p:sp>
    </p:spTree>
    <p:extLst>
      <p:ext uri="{BB962C8B-B14F-4D97-AF65-F5344CB8AC3E}">
        <p14:creationId xmlns:p14="http://schemas.microsoft.com/office/powerpoint/2010/main" val="23680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5.1.5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Design Key-features</a:t>
            </a:r>
          </a:p>
        </p:txBody>
      </p:sp>
    </p:spTree>
    <p:extLst>
      <p:ext uri="{BB962C8B-B14F-4D97-AF65-F5344CB8AC3E}">
        <p14:creationId xmlns:p14="http://schemas.microsoft.com/office/powerpoint/2010/main" val="239770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5.1.5 Design Key-features</a:t>
            </a:r>
          </a:p>
        </p:txBody>
      </p:sp>
    </p:spTree>
    <p:extLst>
      <p:ext uri="{BB962C8B-B14F-4D97-AF65-F5344CB8AC3E}">
        <p14:creationId xmlns:p14="http://schemas.microsoft.com/office/powerpoint/2010/main" val="4464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5.1.6 Design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Prototype (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0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5.1.6 Design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Prototype (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2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"/>
            <a:ext cx="9906000" cy="6852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472" y="6351131"/>
            <a:ext cx="2478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 </a:t>
            </a:r>
            <a:r>
              <a:rPr lang="en-US" altLang="ko-KR" sz="1000" b="1" i="1" dirty="0" err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000" b="1" i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i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시스템 구축</a:t>
            </a:r>
            <a:endParaRPr lang="ko-KR" altLang="en-US" sz="1000" b="1" i="1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772" y="51921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 </a:t>
            </a:r>
            <a:r>
              <a:rPr lang="ko-KR" altLang="en-US" sz="2400" b="1" spc="-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디자인 전략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89934" y="992414"/>
            <a:ext cx="2199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2772" y="1159874"/>
            <a:ext cx="351569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5.1.6 Design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Prototype (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경기운영관리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49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94703"/>
              </p:ext>
            </p:extLst>
          </p:nvPr>
        </p:nvGraphicFramePr>
        <p:xfrm>
          <a:off x="6033121" y="2338402"/>
          <a:ext cx="2557508" cy="2602766"/>
        </p:xfrm>
        <a:graphic>
          <a:graphicData uri="http://schemas.openxmlformats.org/drawingml/2006/table">
            <a:tbl>
              <a:tblPr/>
              <a:tblGrid>
                <a:gridCol w="2557508"/>
              </a:tblGrid>
              <a:tr h="26027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5.1 Design Strategy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5.2 Application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 방안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응용시스템 구현 방안</a:t>
                      </a:r>
                    </a:p>
                  </a:txBody>
                  <a:tcPr marL="99046" marR="99046" marT="49532" marB="4953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07575" y="1844824"/>
            <a:ext cx="4086334" cy="3267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842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0" lang="ko-KR" altLang="en-US" sz="1842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방안</a:t>
            </a:r>
            <a:endParaRPr kumimoji="0" lang="ko-KR" altLang="en-US" sz="1842" b="1" dirty="0"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507575" y="2197692"/>
            <a:ext cx="4086334" cy="36000"/>
          </a:xfrm>
          <a:prstGeom prst="rect">
            <a:avLst/>
          </a:prstGeom>
          <a:solidFill>
            <a:srgbClr val="094FA4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 sz="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84554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7448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제안의 필요성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I. </a:t>
            </a:r>
            <a:r>
              <a:rPr lang="ko-KR" altLang="en-US"/>
              <a:t>제안 개요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029427" y="4795110"/>
            <a:ext cx="4568587" cy="1357608"/>
          </a:xfrm>
          <a:prstGeom prst="rect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10160">
            <a:noFill/>
          </a:ln>
          <a:effectLst/>
        </p:spPr>
        <p:txBody>
          <a:bodyPr lIns="248920" tIns="248920" rIns="248920" bIns="3093719" spcCol="1270" anchor="ctr"/>
          <a:lstStyle/>
          <a:p>
            <a:pPr algn="ctr" defTabSz="1555750" latinLnBrk="0">
              <a:lnSpc>
                <a:spcPct val="90000"/>
              </a:lnSpc>
              <a:spcAft>
                <a:spcPct val="35000"/>
              </a:spcAft>
            </a:pPr>
            <a:endParaRPr lang="ko-KR" altLang="en-US" sz="1200" kern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4206" y="4795110"/>
            <a:ext cx="4423536" cy="1357608"/>
          </a:xfrm>
          <a:prstGeom prst="rect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10160">
            <a:noFill/>
          </a:ln>
          <a:effectLst/>
        </p:spPr>
        <p:txBody>
          <a:bodyPr lIns="248920" tIns="248920" rIns="248920" bIns="3093719" spcCol="1270" anchor="ctr"/>
          <a:lstStyle/>
          <a:p>
            <a:pPr algn="ctr" defTabSz="1555750" latinLnBrk="0">
              <a:lnSpc>
                <a:spcPct val="90000"/>
              </a:lnSpc>
              <a:spcAft>
                <a:spcPct val="35000"/>
              </a:spcAft>
            </a:pPr>
            <a:endParaRPr lang="ko-KR" altLang="en-US" sz="1200" kern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8" name="모서리가 둥근 직사각형 25"/>
          <p:cNvSpPr/>
          <p:nvPr/>
        </p:nvSpPr>
        <p:spPr>
          <a:xfrm>
            <a:off x="5006338" y="4681867"/>
            <a:ext cx="4608000" cy="323586"/>
          </a:xfrm>
          <a:prstGeom prst="roundRect">
            <a:avLst/>
          </a:prstGeom>
          <a:solidFill>
            <a:srgbClr val="7EC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측면</a:t>
            </a:r>
          </a:p>
        </p:txBody>
      </p:sp>
      <p:sp>
        <p:nvSpPr>
          <p:cNvPr id="9" name="모서리가 둥근 직사각형 17"/>
          <p:cNvSpPr/>
          <p:nvPr/>
        </p:nvSpPr>
        <p:spPr>
          <a:xfrm>
            <a:off x="444777" y="4690398"/>
            <a:ext cx="4464000" cy="324000"/>
          </a:xfrm>
          <a:prstGeom prst="roundRect">
            <a:avLst/>
          </a:prstGeom>
          <a:solidFill>
            <a:srgbClr val="31C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대한축구협회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707331" y="4795110"/>
            <a:ext cx="505420" cy="114161"/>
            <a:chOff x="7520669" y="3922861"/>
            <a:chExt cx="505420" cy="114161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7584092" y="3979942"/>
              <a:ext cx="37857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타원 11"/>
            <p:cNvSpPr/>
            <p:nvPr/>
          </p:nvSpPr>
          <p:spPr>
            <a:xfrm>
              <a:off x="7520669" y="3922861"/>
              <a:ext cx="114161" cy="114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7911928" y="3922861"/>
              <a:ext cx="114161" cy="114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962" y="4174709"/>
            <a:ext cx="394122" cy="37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1158251" y="1412776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599539" y="1412776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45514" y="1412776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272323" y="2512071"/>
            <a:ext cx="7277147" cy="738664"/>
            <a:chOff x="1342991" y="3132326"/>
            <a:chExt cx="7277147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1342991" y="3228409"/>
              <a:ext cx="2016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모바일에 특화된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중심 서비스 제공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22237" y="3228409"/>
              <a:ext cx="1697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온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오프라인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연동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17717" y="3132326"/>
              <a:ext cx="179889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마케팅요소 반영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신규시장 및 고객발굴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3" name="Picture 2" descr="app, apps, mobile, 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30" y="146541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compare, data, doc, document, page, repor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998" y="1590805"/>
            <a:ext cx="916004" cy="91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badge, review, sta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03" y="1610787"/>
            <a:ext cx="914473" cy="9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1441" y="5098392"/>
            <a:ext cx="235891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rgbClr val="00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접근성 개선 및 사용편이</a:t>
            </a:r>
            <a:endParaRPr lang="en-US" altLang="ko-KR" sz="1300" b="1" dirty="0">
              <a:solidFill>
                <a:srgbClr val="00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rgbClr val="00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운영효율화</a:t>
            </a:r>
            <a:endParaRPr lang="en-US" altLang="ko-KR" sz="1300" b="1" dirty="0">
              <a:solidFill>
                <a:srgbClr val="00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rgbClr val="00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축구관람문화 저변확대</a:t>
            </a:r>
            <a:endParaRPr lang="en-US" altLang="ko-KR" sz="1300" b="1" dirty="0">
              <a:solidFill>
                <a:srgbClr val="00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23732" y="5098392"/>
            <a:ext cx="247395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rgbClr val="00FF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정보관리 및 업무효율화</a:t>
            </a:r>
            <a:endParaRPr lang="en-US" altLang="ko-KR" sz="1300" b="1" dirty="0">
              <a:solidFill>
                <a:srgbClr val="00FF9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spc="-150" dirty="0">
                <a:solidFill>
                  <a:srgbClr val="00FF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접근성  개선을 통한  만족도 증가</a:t>
            </a:r>
            <a:endParaRPr lang="en-US" altLang="ko-KR" sz="1300" b="1" dirty="0">
              <a:solidFill>
                <a:srgbClr val="00FF99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rgbClr val="00FF9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생활체육 및 축구관람문화 확대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2715" y="5098392"/>
            <a:ext cx="168270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모바일기반 서비스</a:t>
            </a:r>
            <a:endParaRPr lang="en-US" altLang="ko-KR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 간편화</a:t>
            </a:r>
            <a:endParaRPr lang="en-US" altLang="ko-KR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다양한서비스 연동</a:t>
            </a:r>
            <a:endParaRPr lang="en-US" altLang="ko-KR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92087" y="5098392"/>
            <a:ext cx="2337046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축구 협회</a:t>
            </a:r>
            <a:endParaRPr lang="en-US" altLang="ko-KR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축구 관계자</a:t>
            </a:r>
            <a:endParaRPr lang="en-US" altLang="ko-KR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20000"/>
              </a:lnSpc>
            </a:pP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일반사용자 </a:t>
            </a:r>
            <a:r>
              <a:rPr lang="en-US" altLang="ko-KR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팬클럽</a:t>
            </a:r>
            <a:r>
              <a:rPr lang="en-US" altLang="ko-KR" sz="13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3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353389" y="5098392"/>
            <a:ext cx="51638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5538" y="5056057"/>
            <a:ext cx="516387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b="1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→</a:t>
            </a:r>
            <a:endParaRPr lang="en-US" altLang="ko-KR" sz="14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31" y="4118993"/>
            <a:ext cx="1648049" cy="550449"/>
          </a:xfrm>
          <a:prstGeom prst="rect">
            <a:avLst/>
          </a:prstGeom>
        </p:spPr>
      </p:pic>
      <p:pic>
        <p:nvPicPr>
          <p:cNvPr id="33" name="Picture 2" descr="티켓 아이콘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287" y="1711762"/>
            <a:ext cx="911782" cy="91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e-learning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531" y="1760986"/>
            <a:ext cx="870764" cy="8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자유형 30"/>
          <p:cNvSpPr/>
          <p:nvPr/>
        </p:nvSpPr>
        <p:spPr>
          <a:xfrm rot="10800000">
            <a:off x="2172986" y="3164256"/>
            <a:ext cx="5578899" cy="1460531"/>
          </a:xfrm>
          <a:custGeom>
            <a:avLst/>
            <a:gdLst>
              <a:gd name="connsiteX0" fmla="*/ 0 w 3825425"/>
              <a:gd name="connsiteY0" fmla="*/ 743584 h 1620503"/>
              <a:gd name="connsiteX1" fmla="*/ 1912713 w 3825425"/>
              <a:gd name="connsiteY1" fmla="*/ 0 h 1620503"/>
              <a:gd name="connsiteX2" fmla="*/ 3825425 w 3825425"/>
              <a:gd name="connsiteY2" fmla="*/ 743584 h 1620503"/>
              <a:gd name="connsiteX3" fmla="*/ 2869069 w 3825425"/>
              <a:gd name="connsiteY3" fmla="*/ 743584 h 1620503"/>
              <a:gd name="connsiteX4" fmla="*/ 2869069 w 3825425"/>
              <a:gd name="connsiteY4" fmla="*/ 1620503 h 1620503"/>
              <a:gd name="connsiteX5" fmla="*/ 956356 w 3825425"/>
              <a:gd name="connsiteY5" fmla="*/ 1620503 h 1620503"/>
              <a:gd name="connsiteX6" fmla="*/ 956356 w 3825425"/>
              <a:gd name="connsiteY6" fmla="*/ 743584 h 1620503"/>
              <a:gd name="connsiteX7" fmla="*/ 0 w 3825425"/>
              <a:gd name="connsiteY7" fmla="*/ 743584 h 1620503"/>
              <a:gd name="connsiteX0" fmla="*/ 0 w 3825425"/>
              <a:gd name="connsiteY0" fmla="*/ 743584 h 1620503"/>
              <a:gd name="connsiteX1" fmla="*/ 1912713 w 3825425"/>
              <a:gd name="connsiteY1" fmla="*/ 0 h 1620503"/>
              <a:gd name="connsiteX2" fmla="*/ 3825425 w 3825425"/>
              <a:gd name="connsiteY2" fmla="*/ 743584 h 1620503"/>
              <a:gd name="connsiteX3" fmla="*/ 2869069 w 3825425"/>
              <a:gd name="connsiteY3" fmla="*/ 743584 h 1620503"/>
              <a:gd name="connsiteX4" fmla="*/ 2869069 w 3825425"/>
              <a:gd name="connsiteY4" fmla="*/ 1620503 h 1620503"/>
              <a:gd name="connsiteX5" fmla="*/ 247425 w 3825425"/>
              <a:gd name="connsiteY5" fmla="*/ 1620503 h 1620503"/>
              <a:gd name="connsiteX6" fmla="*/ 956356 w 3825425"/>
              <a:gd name="connsiteY6" fmla="*/ 743584 h 1620503"/>
              <a:gd name="connsiteX7" fmla="*/ 0 w 3825425"/>
              <a:gd name="connsiteY7" fmla="*/ 743584 h 1620503"/>
              <a:gd name="connsiteX0" fmla="*/ 0 w 3825425"/>
              <a:gd name="connsiteY0" fmla="*/ 743584 h 1620503"/>
              <a:gd name="connsiteX1" fmla="*/ 1912713 w 3825425"/>
              <a:gd name="connsiteY1" fmla="*/ 0 h 1620503"/>
              <a:gd name="connsiteX2" fmla="*/ 3825425 w 3825425"/>
              <a:gd name="connsiteY2" fmla="*/ 743584 h 1620503"/>
              <a:gd name="connsiteX3" fmla="*/ 2869069 w 3825425"/>
              <a:gd name="connsiteY3" fmla="*/ 743584 h 1620503"/>
              <a:gd name="connsiteX4" fmla="*/ 3533550 w 3825425"/>
              <a:gd name="connsiteY4" fmla="*/ 1620503 h 1620503"/>
              <a:gd name="connsiteX5" fmla="*/ 247425 w 3825425"/>
              <a:gd name="connsiteY5" fmla="*/ 1620503 h 1620503"/>
              <a:gd name="connsiteX6" fmla="*/ 956356 w 3825425"/>
              <a:gd name="connsiteY6" fmla="*/ 743584 h 1620503"/>
              <a:gd name="connsiteX7" fmla="*/ 0 w 3825425"/>
              <a:gd name="connsiteY7" fmla="*/ 743584 h 1620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5425" h="1620503">
                <a:moveTo>
                  <a:pt x="0" y="743584"/>
                </a:moveTo>
                <a:lnTo>
                  <a:pt x="1912713" y="0"/>
                </a:lnTo>
                <a:lnTo>
                  <a:pt x="3825425" y="743584"/>
                </a:lnTo>
                <a:lnTo>
                  <a:pt x="2869069" y="743584"/>
                </a:lnTo>
                <a:lnTo>
                  <a:pt x="3533550" y="1620503"/>
                </a:lnTo>
                <a:lnTo>
                  <a:pt x="247425" y="1620503"/>
                </a:lnTo>
                <a:lnTo>
                  <a:pt x="956356" y="743584"/>
                </a:lnTo>
                <a:lnTo>
                  <a:pt x="0" y="743584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2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서비스는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또는 개별 버전의 모바일 웹 구축을 통한 대응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반응형 웹 구축을 통한 모바일 웹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대응이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있으며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본 프로젝트에서는 하이브리드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구축을 통한 모바일 서비스를 구현 하고자 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200472" y="1772816"/>
            <a:ext cx="9505056" cy="4544816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직사각형 65"/>
          <p:cNvSpPr>
            <a:spLocks noChangeArrowheads="1"/>
          </p:cNvSpPr>
          <p:nvPr/>
        </p:nvSpPr>
        <p:spPr bwMode="auto">
          <a:xfrm>
            <a:off x="5188822" y="5013176"/>
            <a:ext cx="4372690" cy="835378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70C0"/>
            </a:solidFill>
            <a:round/>
            <a:headEnd/>
            <a:tailEnd/>
          </a:ln>
        </p:spPr>
        <p:txBody>
          <a:bodyPr anchor="ctr"/>
          <a:lstStyle/>
          <a:p>
            <a:r>
              <a:rPr lang="ko-KR" altLang="en-US" sz="12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모바일에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최적화 될 수 있도록 </a:t>
            </a:r>
            <a:r>
              <a:rPr lang="ko-KR" altLang="en-US" sz="12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하이브리드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2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으로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개발하며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각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OS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지원하는 기본 서비스를 </a:t>
            </a:r>
            <a:r>
              <a:rPr lang="ko-KR" altLang="en-US" sz="12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활용하여 개발</a:t>
            </a:r>
            <a:endParaRPr lang="en-US" altLang="ko-KR" sz="12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(EX :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위치검색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지도 등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5511120" y="2354371"/>
            <a:ext cx="318067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PC</a:t>
            </a:r>
            <a:r>
              <a:rPr lang="ko-KR" altLang="en-US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웹과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모바일</a:t>
            </a:r>
            <a:r>
              <a:rPr lang="ko-KR" altLang="en-US" sz="1600" b="1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은</a:t>
            </a:r>
            <a:r>
              <a:rPr lang="ko-KR" altLang="en-US" sz="1600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특성이 다르다</a:t>
            </a:r>
            <a:r>
              <a:rPr lang="en-US" altLang="ko-KR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!</a:t>
            </a:r>
            <a:endParaRPr lang="ko-KR" altLang="en-US" sz="16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920552" y="3629029"/>
            <a:ext cx="307327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3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모바일 웹은 웹과 비교해 크기만 작다</a:t>
            </a:r>
            <a:r>
              <a:rPr lang="en-US" altLang="ko-KR" sz="13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?</a:t>
            </a:r>
            <a:endParaRPr lang="ko-KR" altLang="en-US" sz="13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13" name="그림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8896" y="2792705"/>
            <a:ext cx="1728177" cy="10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60"/>
          <p:cNvGrpSpPr>
            <a:grpSpLocks/>
          </p:cNvGrpSpPr>
          <p:nvPr/>
        </p:nvGrpSpPr>
        <p:grpSpPr bwMode="auto">
          <a:xfrm>
            <a:off x="7449075" y="2967400"/>
            <a:ext cx="425116" cy="553998"/>
            <a:chOff x="7385720" y="3356992"/>
            <a:chExt cx="425120" cy="685056"/>
          </a:xfrm>
        </p:grpSpPr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7385720" y="3356992"/>
              <a:ext cx="425120" cy="685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000" b="1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=</a:t>
              </a:r>
              <a:endParaRPr lang="ko-KR" altLang="en-US" sz="30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cxnSp>
          <p:nvCxnSpPr>
            <p:cNvPr id="16" name="직선 연결선 11"/>
            <p:cNvCxnSpPr>
              <a:cxnSpLocks noChangeShapeType="1"/>
            </p:cNvCxnSpPr>
            <p:nvPr/>
          </p:nvCxnSpPr>
          <p:spPr bwMode="auto">
            <a:xfrm>
              <a:off x="7556370" y="3571621"/>
              <a:ext cx="99762" cy="181777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</p:cxnSp>
      </p:grpSp>
      <p:grpSp>
        <p:nvGrpSpPr>
          <p:cNvPr id="17" name="그룹 7"/>
          <p:cNvGrpSpPr>
            <a:grpSpLocks/>
          </p:cNvGrpSpPr>
          <p:nvPr/>
        </p:nvGrpSpPr>
        <p:grpSpPr bwMode="auto">
          <a:xfrm>
            <a:off x="8040735" y="2850937"/>
            <a:ext cx="416449" cy="728070"/>
            <a:chOff x="8269478" y="2762292"/>
            <a:chExt cx="734581" cy="1588051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b="32619"/>
            <a:stretch>
              <a:fillRect/>
            </a:stretch>
          </p:blipFill>
          <p:spPr bwMode="auto">
            <a:xfrm>
              <a:off x="8320083" y="2980268"/>
              <a:ext cx="657713" cy="1245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6" descr="C:\Users\jtree\Documents\하이웍스 받은파일\아이폰 5s 블랙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69478" y="2762292"/>
              <a:ext cx="734581" cy="1588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" name="그림 2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114" y="2540061"/>
            <a:ext cx="1786591" cy="1063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6" descr="C:\Users\jtree\Documents\하이웍스 받은파일\아이폰 5s 블랙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6776" y="2564904"/>
            <a:ext cx="460974" cy="80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그룹 29"/>
          <p:cNvGrpSpPr>
            <a:grpSpLocks/>
          </p:cNvGrpSpPr>
          <p:nvPr/>
        </p:nvGrpSpPr>
        <p:grpSpPr bwMode="auto">
          <a:xfrm>
            <a:off x="2390920" y="2801489"/>
            <a:ext cx="386372" cy="461665"/>
            <a:chOff x="2617548" y="2419831"/>
            <a:chExt cx="416793" cy="615877"/>
          </a:xfrm>
        </p:grpSpPr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2617548" y="2419831"/>
              <a:ext cx="406711" cy="615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=</a:t>
              </a:r>
              <a:endParaRPr lang="ko-KR" altLang="en-US" sz="24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2670859" y="2481387"/>
              <a:ext cx="363482" cy="533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?</a:t>
              </a:r>
              <a:endPara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pic>
        <p:nvPicPr>
          <p:cNvPr id="25" name="그림 1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114" y="4091331"/>
            <a:ext cx="1701102" cy="101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그룹 36"/>
          <p:cNvGrpSpPr>
            <a:grpSpLocks/>
          </p:cNvGrpSpPr>
          <p:nvPr/>
        </p:nvGrpSpPr>
        <p:grpSpPr bwMode="auto">
          <a:xfrm>
            <a:off x="2434496" y="4274627"/>
            <a:ext cx="387660" cy="461665"/>
            <a:chOff x="2617548" y="2419831"/>
            <a:chExt cx="407541" cy="600242"/>
          </a:xfrm>
        </p:grpSpPr>
        <p:sp>
          <p:nvSpPr>
            <p:cNvPr id="27" name="TextBox 37"/>
            <p:cNvSpPr txBox="1">
              <a:spLocks noChangeArrowheads="1"/>
            </p:cNvSpPr>
            <p:nvPr/>
          </p:nvSpPr>
          <p:spPr bwMode="auto">
            <a:xfrm>
              <a:off x="2617548" y="2419831"/>
              <a:ext cx="396362" cy="600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400" b="1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=</a:t>
              </a:r>
              <a:endParaRPr lang="ko-KR" altLang="en-US" sz="24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28" name="TextBox 38"/>
            <p:cNvSpPr txBox="1">
              <a:spLocks noChangeArrowheads="1"/>
            </p:cNvSpPr>
            <p:nvPr/>
          </p:nvSpPr>
          <p:spPr bwMode="auto">
            <a:xfrm>
              <a:off x="2670856" y="2481386"/>
              <a:ext cx="354233" cy="520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solidFill>
                    <a:srgbClr val="FF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?</a:t>
              </a:r>
              <a:endParaRPr lang="ko-KR" altLang="en-US" sz="2000" b="1" dirty="0">
                <a:solidFill>
                  <a:srgbClr val="FF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sp>
        <p:nvSpPr>
          <p:cNvPr id="29" name="TextBox 39"/>
          <p:cNvSpPr txBox="1">
            <a:spLocks noChangeArrowheads="1"/>
          </p:cNvSpPr>
          <p:nvPr/>
        </p:nvSpPr>
        <p:spPr bwMode="auto">
          <a:xfrm>
            <a:off x="866129" y="5160906"/>
            <a:ext cx="234872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3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모바일 웹은 위치만 바뀐 웹</a:t>
            </a:r>
            <a:r>
              <a:rPr lang="en-US" altLang="ko-KR" sz="13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?</a:t>
            </a:r>
            <a:endParaRPr lang="ko-KR" altLang="en-US" sz="13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0" name="모서리가 둥근 직사각형 29"/>
          <p:cNvSpPr>
            <a:spLocks noChangeArrowheads="1"/>
          </p:cNvSpPr>
          <p:nvPr/>
        </p:nvSpPr>
        <p:spPr bwMode="auto">
          <a:xfrm>
            <a:off x="5154612" y="3855989"/>
            <a:ext cx="4479479" cy="815442"/>
          </a:xfrm>
          <a:prstGeom prst="roundRect">
            <a:avLst>
              <a:gd name="adj" fmla="val 0"/>
            </a:avLst>
          </a:prstGeom>
          <a:noFill/>
          <a:ln w="19050" algn="ctr">
            <a:noFill/>
            <a:round/>
            <a:headEnd/>
            <a:tailEnd/>
          </a:ln>
        </p:spPr>
        <p:txBody>
          <a:bodyPr lIns="180000" tIns="0" rIns="72000" bIns="0" anchor="ctr"/>
          <a:lstStyle/>
          <a:p>
            <a:pPr marL="88900" indent="-88900" defTabSz="1043056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공급자의 서비스 정책에 따른 모바일 채널 서비스 정의</a:t>
            </a:r>
            <a:endParaRPr kumimoji="0" lang="en-US" altLang="ko-KR" sz="1100" kern="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/>
              <a:ea typeface="나눔고딕" panose="020D0604000000000000"/>
              <a:cs typeface="Arial" pitchFamily="34" charset="0"/>
              <a:sym typeface="Monotype Sorts" pitchFamily="2" charset="2"/>
            </a:endParaRPr>
          </a:p>
          <a:p>
            <a:pPr marL="88900" indent="-88900" defTabSz="1043056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개별 대응 </a:t>
            </a:r>
            <a:r>
              <a:rPr kumimoji="0" lang="en-US" altLang="ko-KR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: </a:t>
            </a:r>
            <a:r>
              <a:rPr kumimoji="0" lang="en-US" altLang="ko-KR" sz="11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App, </a:t>
            </a: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모바일 웹 구축</a:t>
            </a:r>
            <a:endParaRPr kumimoji="0" lang="en-US" altLang="ko-KR" sz="1100" kern="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/>
              <a:ea typeface="나눔고딕" panose="020D0604000000000000"/>
              <a:cs typeface="Arial" pitchFamily="34" charset="0"/>
              <a:sym typeface="Monotype Sorts" pitchFamily="2" charset="2"/>
            </a:endParaRPr>
          </a:p>
          <a:p>
            <a:pPr marL="88900" indent="-88900" defTabSz="1043056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1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반응형</a:t>
            </a: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 웹 </a:t>
            </a:r>
            <a:r>
              <a:rPr kumimoji="0" lang="en-US" altLang="ko-KR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: </a:t>
            </a:r>
            <a:r>
              <a:rPr kumimoji="0" lang="ko-KR" altLang="en-US" sz="11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반응형</a:t>
            </a: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 웹 구축을 통한 모바일 웹 대응</a:t>
            </a:r>
            <a:endParaRPr kumimoji="0" lang="en-US" altLang="ko-KR" sz="1100" kern="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/>
              <a:ea typeface="나눔고딕" panose="020D0604000000000000"/>
              <a:cs typeface="Arial" pitchFamily="34" charset="0"/>
              <a:sym typeface="Monotype Sorts" pitchFamily="2" charset="2"/>
            </a:endParaRPr>
          </a:p>
          <a:p>
            <a:pPr marL="88900" indent="-88900" defTabSz="1043056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 최근 동일한 고객 경험가치를 주려는 노력으로 </a:t>
            </a:r>
            <a:r>
              <a:rPr kumimoji="0" lang="ko-KR" altLang="en-US" sz="11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반응형</a:t>
            </a:r>
            <a:r>
              <a:rPr kumimoji="0" lang="ko-KR" altLang="en-US" sz="1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/>
                <a:ea typeface="나눔고딕" panose="020D0604000000000000"/>
                <a:cs typeface="Arial" pitchFamily="34" charset="0"/>
                <a:sym typeface="Monotype Sorts" pitchFamily="2" charset="2"/>
              </a:rPr>
              <a:t> 웹 서비스</a:t>
            </a:r>
            <a:endParaRPr kumimoji="0" lang="en-US" altLang="ko-KR" sz="1100" kern="0" dirty="0">
              <a:solidFill>
                <a:schemeClr val="tx1">
                  <a:lumMod val="95000"/>
                  <a:lumOff val="5000"/>
                </a:schemeClr>
              </a:solidFill>
              <a:latin typeface="나눔고딕" panose="020D0604000000000000"/>
              <a:ea typeface="나눔고딕" panose="020D0604000000000000"/>
              <a:cs typeface="Arial" pitchFamily="34" charset="0"/>
              <a:sym typeface="Monotype Sorts" pitchFamily="2" charset="2"/>
            </a:endParaRPr>
          </a:p>
        </p:txBody>
      </p:sp>
      <p:sp>
        <p:nvSpPr>
          <p:cNvPr id="31" name="모서리가 둥근 직사각형 63"/>
          <p:cNvSpPr>
            <a:spLocks noChangeArrowheads="1"/>
          </p:cNvSpPr>
          <p:nvPr/>
        </p:nvSpPr>
        <p:spPr bwMode="auto">
          <a:xfrm>
            <a:off x="5190255" y="4787005"/>
            <a:ext cx="1698062" cy="306096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모바일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App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서비스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6496" y="5687000"/>
            <a:ext cx="54011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atin typeface="-윤고딕330" panose="02030504000101010101" pitchFamily="18" charset="-127"/>
                <a:ea typeface="나눔고딕" panose="020D0604000000000000"/>
              </a:rPr>
              <a:t>* </a:t>
            </a:r>
            <a:r>
              <a:rPr lang="ko-KR" altLang="en-US" sz="900" dirty="0" smtClean="0">
                <a:latin typeface="-윤고딕330" panose="02030504000101010101" pitchFamily="18" charset="-127"/>
                <a:ea typeface="나눔고딕" panose="020D0604000000000000"/>
              </a:rPr>
              <a:t>프로젝트 수행 단계에서 제공되는 서비스 및 시스템 환경에 따라 개발 방향성 변경 가능</a:t>
            </a:r>
          </a:p>
        </p:txBody>
      </p:sp>
      <p:pic>
        <p:nvPicPr>
          <p:cNvPr id="33" name="Picture 3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52654" y="3817179"/>
            <a:ext cx="3368643" cy="43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51" y="2888821"/>
            <a:ext cx="1232994" cy="63258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1" y="2649603"/>
            <a:ext cx="1232994" cy="63258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53" y="4195103"/>
            <a:ext cx="1232994" cy="632580"/>
          </a:xfrm>
          <a:prstGeom prst="rect">
            <a:avLst/>
          </a:prstGeom>
        </p:spPr>
      </p:pic>
      <p:sp>
        <p:nvSpPr>
          <p:cNvPr id="37" name="직사각형 14"/>
          <p:cNvSpPr>
            <a:spLocks noChangeArrowheads="1"/>
          </p:cNvSpPr>
          <p:nvPr/>
        </p:nvSpPr>
        <p:spPr bwMode="auto">
          <a:xfrm>
            <a:off x="989938" y="4204760"/>
            <a:ext cx="761097" cy="460683"/>
          </a:xfrm>
          <a:prstGeom prst="rect">
            <a:avLst/>
          </a:prstGeom>
          <a:solidFill>
            <a:srgbClr val="C0000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A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8" name="직사각형 15"/>
          <p:cNvSpPr>
            <a:spLocks noChangeArrowheads="1"/>
          </p:cNvSpPr>
          <p:nvPr/>
        </p:nvSpPr>
        <p:spPr bwMode="auto">
          <a:xfrm>
            <a:off x="1751035" y="4204760"/>
            <a:ext cx="417130" cy="460683"/>
          </a:xfrm>
          <a:prstGeom prst="rect">
            <a:avLst/>
          </a:prstGeom>
          <a:solidFill>
            <a:srgbClr val="FFC00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B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9" name="직사각형 16"/>
          <p:cNvSpPr>
            <a:spLocks noChangeArrowheads="1"/>
          </p:cNvSpPr>
          <p:nvPr/>
        </p:nvSpPr>
        <p:spPr bwMode="auto">
          <a:xfrm>
            <a:off x="989936" y="4665443"/>
            <a:ext cx="1178228" cy="169399"/>
          </a:xfrm>
          <a:prstGeom prst="rect">
            <a:avLst/>
          </a:prstGeom>
          <a:solidFill>
            <a:srgbClr val="92D05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C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5" y="2662063"/>
            <a:ext cx="392447" cy="632580"/>
          </a:xfrm>
          <a:prstGeom prst="rect">
            <a:avLst/>
          </a:prstGeom>
        </p:spPr>
      </p:pic>
      <p:pic>
        <p:nvPicPr>
          <p:cNvPr id="41" name="Picture 16" descr="C:\Users\jtree\Documents\하이웍스 받은파일\아이폰 5s 블랙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2456" y="4135330"/>
            <a:ext cx="372786" cy="65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95" y="4232489"/>
            <a:ext cx="317369" cy="511563"/>
          </a:xfrm>
          <a:prstGeom prst="rect">
            <a:avLst/>
          </a:prstGeom>
        </p:spPr>
      </p:pic>
      <p:sp>
        <p:nvSpPr>
          <p:cNvPr id="43" name="직사각형 20"/>
          <p:cNvSpPr>
            <a:spLocks noChangeArrowheads="1"/>
          </p:cNvSpPr>
          <p:nvPr/>
        </p:nvSpPr>
        <p:spPr bwMode="auto">
          <a:xfrm>
            <a:off x="3015480" y="4221492"/>
            <a:ext cx="320300" cy="421744"/>
          </a:xfrm>
          <a:prstGeom prst="rect">
            <a:avLst/>
          </a:prstGeom>
          <a:solidFill>
            <a:srgbClr val="C0000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A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4" name="직사각형 21"/>
          <p:cNvSpPr>
            <a:spLocks noChangeArrowheads="1"/>
          </p:cNvSpPr>
          <p:nvPr/>
        </p:nvSpPr>
        <p:spPr bwMode="auto">
          <a:xfrm>
            <a:off x="3015481" y="4643237"/>
            <a:ext cx="320300" cy="333749"/>
          </a:xfrm>
          <a:prstGeom prst="rect">
            <a:avLst/>
          </a:prstGeom>
          <a:solidFill>
            <a:srgbClr val="FFC00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B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3015481" y="4980102"/>
            <a:ext cx="320300" cy="204143"/>
          </a:xfrm>
          <a:prstGeom prst="rect">
            <a:avLst/>
          </a:prstGeom>
          <a:solidFill>
            <a:srgbClr val="92D050">
              <a:alpha val="56862"/>
            </a:srgbClr>
          </a:solidFill>
          <a:ln w="9525" algn="ctr">
            <a:solidFill>
              <a:schemeClr val="bg2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pPr algn="ctr">
              <a:spcBef>
                <a:spcPct val="50000"/>
              </a:spcBef>
            </a:pPr>
            <a:r>
              <a:rPr lang="en-US" altLang="ko-KR" sz="12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C</a:t>
            </a:r>
            <a:endParaRPr lang="ko-KR" altLang="en-US" sz="1200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196065" y="1678282"/>
            <a:ext cx="2842454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모바일</a:t>
            </a: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 서비스 </a:t>
            </a: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대응 방향성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11" y="2966510"/>
            <a:ext cx="364558" cy="5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겉으로는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네이티브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모습을 가지고 배포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실제 주요 콘텐츠는 웹 형태로 서버로부터 정보를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전송하는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하이브리드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구현합니다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" name="Rounded Rectangle 17"/>
          <p:cNvSpPr/>
          <p:nvPr/>
        </p:nvSpPr>
        <p:spPr>
          <a:xfrm>
            <a:off x="992561" y="2745176"/>
            <a:ext cx="2278696" cy="2268000"/>
          </a:xfrm>
          <a:prstGeom prst="roundRect">
            <a:avLst>
              <a:gd name="adj" fmla="val 4392"/>
            </a:avLst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137"/>
                  <a:invGamma/>
                </a:srgbClr>
              </a:gs>
            </a:gsLst>
            <a:lin ang="5400000" scaled="1"/>
          </a:gradFill>
          <a:ln w="12700" algn="ctr">
            <a:solidFill>
              <a:srgbClr val="4571A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12393903" kx="-3284103" algn="br" rotWithShape="0">
                    <a:srgbClr val="4571A1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t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lang="en-US" altLang="ko-KR" sz="1200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Objective-C, C, Java </a:t>
            </a:r>
            <a:r>
              <a:rPr lang="ko-KR" altLang="en-US" sz="1200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등의 언어로 개발된 디바이스 </a:t>
            </a:r>
            <a:r>
              <a:rPr lang="ko-KR" altLang="en-US" sz="120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종속적인 </a:t>
            </a:r>
            <a:r>
              <a:rPr lang="ko-KR" altLang="en-US" sz="1200" smtClean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애플리케이션</a:t>
            </a:r>
            <a:endParaRPr lang="en-US" altLang="ko-KR" sz="1200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 smtClean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b="1" i="1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marL="171450" indent="-171450" fontAlgn="base" latinLnBrk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b="1" i="1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개발</a:t>
            </a:r>
            <a:r>
              <a:rPr lang="en-US" altLang="ko-KR" sz="1000" b="1" i="1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/</a:t>
            </a:r>
            <a:r>
              <a:rPr lang="ko-KR" altLang="en-US" sz="1000" b="1" i="1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배포</a:t>
            </a:r>
            <a:r>
              <a:rPr lang="en-US" altLang="ko-KR" sz="1000" b="1" i="1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/</a:t>
            </a:r>
            <a:r>
              <a:rPr lang="ko-KR" altLang="en-US" sz="1000" b="1" i="1" dirty="0"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유지보수에 큰 단점이 있음</a:t>
            </a:r>
          </a:p>
        </p:txBody>
      </p:sp>
      <p:sp>
        <p:nvSpPr>
          <p:cNvPr id="9" name="Rounded Rectangle 18"/>
          <p:cNvSpPr/>
          <p:nvPr/>
        </p:nvSpPr>
        <p:spPr>
          <a:xfrm>
            <a:off x="997909" y="2241120"/>
            <a:ext cx="2268000" cy="498586"/>
          </a:xfrm>
          <a:prstGeom prst="roundRect">
            <a:avLst>
              <a:gd name="adj" fmla="val 11687"/>
            </a:avLst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Native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" name="Rounded Rectangle 21"/>
          <p:cNvSpPr/>
          <p:nvPr/>
        </p:nvSpPr>
        <p:spPr>
          <a:xfrm>
            <a:off x="3764868" y="2745176"/>
            <a:ext cx="2278696" cy="2268000"/>
          </a:xfrm>
          <a:prstGeom prst="roundRect">
            <a:avLst>
              <a:gd name="adj" fmla="val 4392"/>
            </a:avLst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137"/>
                  <a:invGamma/>
                </a:srgbClr>
              </a:gs>
            </a:gsLst>
            <a:lin ang="5400000" scaled="1"/>
          </a:gradFill>
          <a:ln w="12700" algn="ctr">
            <a:solidFill>
              <a:srgbClr val="4571A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12393903" kx="-3284103" algn="br" rotWithShape="0">
                    <a:srgbClr val="4571A1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t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순수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웹기술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(HTML, CSS, </a:t>
            </a:r>
            <a:r>
              <a:rPr lang="en-US" altLang="ko-KR" sz="12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Javascript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로 만든 브라우저</a:t>
            </a: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기반의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애플리케이션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marL="171450" indent="-171450" fontAlgn="base" latinLnBrk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아직 완벽하지 않으며</a:t>
            </a:r>
            <a:r>
              <a:rPr lang="en-US" altLang="ko-KR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, DAP</a:t>
            </a: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는 진척도가 느림</a:t>
            </a:r>
            <a:endParaRPr lang="en-US" altLang="ko-KR" sz="1000" b="1" i="1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marL="171450" indent="-171450" fontAlgn="base" latinLnBrk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현재는 디바이스 기능을 활용할 수 없음</a:t>
            </a:r>
          </a:p>
        </p:txBody>
      </p:sp>
      <p:sp>
        <p:nvSpPr>
          <p:cNvPr id="11" name="Rounded Rectangle 23"/>
          <p:cNvSpPr/>
          <p:nvPr/>
        </p:nvSpPr>
        <p:spPr>
          <a:xfrm>
            <a:off x="3770216" y="2241120"/>
            <a:ext cx="2268000" cy="498586"/>
          </a:xfrm>
          <a:prstGeom prst="roundRect">
            <a:avLst>
              <a:gd name="adj" fmla="val 0"/>
            </a:avLst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Web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endParaRPr lang="ko-KR" altLang="en-US" sz="14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" name="Rounded Rectangle 25"/>
          <p:cNvSpPr/>
          <p:nvPr/>
        </p:nvSpPr>
        <p:spPr>
          <a:xfrm>
            <a:off x="1252549" y="3537264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iPhone app.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(Apple 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AppStore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)</a:t>
            </a:r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3" name="Rounded Rectangle 26"/>
          <p:cNvSpPr/>
          <p:nvPr/>
        </p:nvSpPr>
        <p:spPr>
          <a:xfrm>
            <a:off x="1252549" y="3904669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Android app.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(Android Market)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" name="Rounded Rectangle 27"/>
          <p:cNvSpPr/>
          <p:nvPr/>
        </p:nvSpPr>
        <p:spPr>
          <a:xfrm>
            <a:off x="1252549" y="4272076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Nokia app.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1000" dirty="0" err="1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Ovi</a:t>
            </a:r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Store)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" name="Rounded Rectangle 28"/>
          <p:cNvSpPr/>
          <p:nvPr/>
        </p:nvSpPr>
        <p:spPr>
          <a:xfrm>
            <a:off x="1252549" y="4639481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...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6" name="Rounded Rectangle 29"/>
          <p:cNvSpPr/>
          <p:nvPr/>
        </p:nvSpPr>
        <p:spPr>
          <a:xfrm>
            <a:off x="4024856" y="3719134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HTML, CSS, JS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7" name="Rounded Rectangle 30"/>
          <p:cNvSpPr/>
          <p:nvPr/>
        </p:nvSpPr>
        <p:spPr>
          <a:xfrm>
            <a:off x="4024856" y="4086541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Device API &amp; Policy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8" name="Rounded Rectangle 31"/>
          <p:cNvSpPr/>
          <p:nvPr/>
        </p:nvSpPr>
        <p:spPr>
          <a:xfrm>
            <a:off x="4024856" y="4453946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...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Rounded Rectangle 22"/>
          <p:cNvSpPr/>
          <p:nvPr/>
        </p:nvSpPr>
        <p:spPr>
          <a:xfrm>
            <a:off x="6537175" y="2745176"/>
            <a:ext cx="2278696" cy="2268000"/>
          </a:xfrm>
          <a:prstGeom prst="roundRect">
            <a:avLst>
              <a:gd name="adj" fmla="val 4392"/>
            </a:avLst>
          </a:prstGeom>
          <a:gradFill rotWithShape="1">
            <a:gsLst>
              <a:gs pos="0">
                <a:srgbClr val="EAEAEA"/>
              </a:gs>
              <a:gs pos="100000">
                <a:srgbClr val="EAEAEA">
                  <a:gamma/>
                  <a:tint val="3137"/>
                  <a:invGamma/>
                </a:srgbClr>
              </a:gs>
            </a:gsLst>
            <a:lin ang="5400000" scaled="1"/>
          </a:gradFill>
          <a:ln w="12700" algn="ctr">
            <a:solidFill>
              <a:srgbClr val="4571A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28398" dir="12393903" kx="-3284103" algn="br" rotWithShape="0">
                    <a:srgbClr val="4571A1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t"/>
          <a:lstStyle/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lang="en-US" altLang="ko-KR" sz="12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PhoneGap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등의 멀티플랫폼 </a:t>
            </a: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웹기반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 애플리케이션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프레임웍을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 사용하여 만든 애플리케이션</a:t>
            </a: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2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algn="ctr" fontAlgn="base" latinLnBrk="0">
              <a:spcBef>
                <a:spcPct val="50000"/>
              </a:spcBef>
              <a:spcAft>
                <a:spcPct val="0"/>
              </a:spcAft>
            </a:pPr>
            <a:endParaRPr lang="en-US" altLang="ko-KR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Arial" panose="020B0604020202020204" pitchFamily="34" charset="0"/>
            </a:endParaRPr>
          </a:p>
          <a:p>
            <a:pPr marL="171450" indent="-171450" fontAlgn="base" latinLnBrk="0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b="1" i="1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네이티브의</a:t>
            </a: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 단점과 웹이 가진</a:t>
            </a:r>
            <a:r>
              <a:rPr lang="en-US" altLang="ko-KR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(</a:t>
            </a: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현재로서의</a:t>
            </a:r>
            <a:r>
              <a:rPr lang="en-US" altLang="ko-KR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) </a:t>
            </a:r>
            <a:r>
              <a:rPr lang="ko-KR" altLang="en-US" sz="1000" b="1" i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Arial" panose="020B0604020202020204" pitchFamily="34" charset="0"/>
              </a:rPr>
              <a:t>한계를 극복하기 위한 대안</a:t>
            </a:r>
          </a:p>
        </p:txBody>
      </p:sp>
      <p:sp>
        <p:nvSpPr>
          <p:cNvPr id="20" name="Rounded Rectangle 24"/>
          <p:cNvSpPr/>
          <p:nvPr/>
        </p:nvSpPr>
        <p:spPr>
          <a:xfrm>
            <a:off x="6542523" y="2241120"/>
            <a:ext cx="2268000" cy="498586"/>
          </a:xfrm>
          <a:prstGeom prst="roundRect">
            <a:avLst>
              <a:gd name="adj" fmla="val 11687"/>
            </a:avLst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Hybrid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endParaRPr lang="ko-KR" altLang="en-US" sz="1400" b="1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1" name="Rounded Rectangle 32"/>
          <p:cNvSpPr/>
          <p:nvPr/>
        </p:nvSpPr>
        <p:spPr>
          <a:xfrm>
            <a:off x="6797163" y="3750502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Bridge-to-OS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2" name="Rounded Rectangle 33"/>
          <p:cNvSpPr/>
          <p:nvPr/>
        </p:nvSpPr>
        <p:spPr>
          <a:xfrm>
            <a:off x="6797163" y="4117909"/>
            <a:ext cx="1758721" cy="307454"/>
          </a:xfrm>
          <a:prstGeom prst="roundRect">
            <a:avLst>
              <a:gd name="adj" fmla="val 11687"/>
            </a:avLst>
          </a:prstGeom>
          <a:noFill/>
          <a:ln w="12700">
            <a:solidFill>
              <a:srgbClr val="0157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Bridge-to-Browser</a:t>
            </a:r>
            <a:endParaRPr lang="ko-KR" altLang="en-US" sz="10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200472" y="1708972"/>
            <a:ext cx="9505056" cy="460866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4" name="대각선 방향의 모서리가 둥근 사각형 23"/>
          <p:cNvSpPr/>
          <p:nvPr/>
        </p:nvSpPr>
        <p:spPr>
          <a:xfrm>
            <a:off x="196065" y="1620934"/>
            <a:ext cx="1804607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Hybrid App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구현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1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겉으로는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네이티브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모습을 가지고 배포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실제 주요 콘텐츠는 웹 형태로 서버로부터 정보를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전송하는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하이브리드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구현합니다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Rounded Rectangle 18"/>
          <p:cNvSpPr/>
          <p:nvPr/>
        </p:nvSpPr>
        <p:spPr>
          <a:xfrm>
            <a:off x="3621104" y="2420888"/>
            <a:ext cx="2268000" cy="360040"/>
          </a:xfrm>
          <a:prstGeom prst="roundRect">
            <a:avLst>
              <a:gd name="adj" fmla="val 11687"/>
            </a:avLst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Native</a:t>
            </a:r>
            <a:endParaRPr lang="ko-KR" altLang="en-US" sz="1400" b="1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9" name="Right Arrow 39"/>
          <p:cNvSpPr/>
          <p:nvPr/>
        </p:nvSpPr>
        <p:spPr>
          <a:xfrm rot="5400000">
            <a:off x="775489" y="3835479"/>
            <a:ext cx="2283385" cy="648072"/>
          </a:xfrm>
          <a:prstGeom prst="rightArrow">
            <a:avLst/>
          </a:prstGeom>
          <a:solidFill>
            <a:srgbClr val="03A9F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" name="Rectangle 49"/>
          <p:cNvSpPr/>
          <p:nvPr/>
        </p:nvSpPr>
        <p:spPr>
          <a:xfrm>
            <a:off x="891182" y="2979172"/>
            <a:ext cx="2052000" cy="338234"/>
          </a:xfrm>
          <a:prstGeom prst="rect">
            <a:avLst/>
          </a:prstGeom>
          <a:gradFill flip="none" rotWithShape="1">
            <a:gsLst>
              <a:gs pos="0">
                <a:srgbClr val="03A9F4"/>
              </a:gs>
              <a:gs pos="45000">
                <a:srgbClr val="0288D1"/>
              </a:gs>
              <a:gs pos="100000">
                <a:srgbClr val="01579B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03A9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kumimoji="0" lang="en-US" altLang="ko-KR" sz="12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Source</a:t>
            </a:r>
            <a:endParaRPr lang="ko-KR" altLang="en-US" sz="12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1" name="Rectangle 50"/>
          <p:cNvSpPr/>
          <p:nvPr/>
        </p:nvSpPr>
        <p:spPr>
          <a:xfrm>
            <a:off x="891182" y="3511265"/>
            <a:ext cx="2052000" cy="342617"/>
          </a:xfrm>
          <a:prstGeom prst="rect">
            <a:avLst/>
          </a:prstGeom>
          <a:gradFill flip="none" rotWithShape="1">
            <a:gsLst>
              <a:gs pos="0">
                <a:srgbClr val="03A9F4"/>
              </a:gs>
              <a:gs pos="45000">
                <a:srgbClr val="0288D1"/>
              </a:gs>
              <a:gs pos="100000">
                <a:srgbClr val="01579B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03A9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kumimoji="0" lang="en-US" altLang="ko-KR" sz="12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QA</a:t>
            </a:r>
            <a:endParaRPr lang="ko-KR" altLang="en-US" sz="12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" name="Rectangle 51"/>
          <p:cNvSpPr/>
          <p:nvPr/>
        </p:nvSpPr>
        <p:spPr>
          <a:xfrm>
            <a:off x="891182" y="4047742"/>
            <a:ext cx="2052000" cy="342618"/>
          </a:xfrm>
          <a:prstGeom prst="rect">
            <a:avLst/>
          </a:prstGeom>
          <a:gradFill flip="none" rotWithShape="1">
            <a:gsLst>
              <a:gs pos="0">
                <a:srgbClr val="03A9F4"/>
              </a:gs>
              <a:gs pos="45000">
                <a:srgbClr val="0288D1"/>
              </a:gs>
              <a:gs pos="100000">
                <a:srgbClr val="01579B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03A9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ctr"/>
            <a:r>
              <a:rPr kumimoji="0" lang="en-US" altLang="ko-KR" sz="12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Packaging</a:t>
            </a:r>
            <a:endParaRPr lang="ko-KR" altLang="en-US" sz="12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3" name="Rectangle 52"/>
          <p:cNvSpPr/>
          <p:nvPr/>
        </p:nvSpPr>
        <p:spPr>
          <a:xfrm>
            <a:off x="891182" y="5301207"/>
            <a:ext cx="2052000" cy="483185"/>
          </a:xfrm>
          <a:prstGeom prst="rect">
            <a:avLst/>
          </a:prstGeom>
          <a:gradFill flip="none" rotWithShape="1">
            <a:gsLst>
              <a:gs pos="0">
                <a:srgbClr val="03A9F4"/>
              </a:gs>
              <a:gs pos="45000">
                <a:srgbClr val="0288D1"/>
              </a:gs>
              <a:gs pos="100000">
                <a:srgbClr val="01579B"/>
              </a:gs>
            </a:gsLst>
            <a:path path="circle">
              <a:fillToRect l="100000" t="100000"/>
            </a:path>
            <a:tileRect r="-100000" b="-100000"/>
          </a:gradFill>
          <a:ln w="38100">
            <a:solidFill>
              <a:srgbClr val="03A9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144000" rIns="72000" bIns="72000" rtlCol="0" anchor="t"/>
          <a:lstStyle/>
          <a:p>
            <a:pPr algn="ctr"/>
            <a:r>
              <a:rPr kumimoji="0" lang="en-US" altLang="ko-KR" sz="12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Platform</a:t>
            </a:r>
            <a:endParaRPr lang="ko-KR" altLang="en-US" sz="12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" name="Right Arrow 53"/>
          <p:cNvSpPr/>
          <p:nvPr/>
        </p:nvSpPr>
        <p:spPr>
          <a:xfrm rot="5400000">
            <a:off x="3173996" y="3814473"/>
            <a:ext cx="1923345" cy="330046"/>
          </a:xfrm>
          <a:prstGeom prst="rightArrow">
            <a:avLst/>
          </a:prstGeom>
          <a:solidFill>
            <a:srgbClr val="03A9F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" name="Right Arrow 54"/>
          <p:cNvSpPr/>
          <p:nvPr/>
        </p:nvSpPr>
        <p:spPr>
          <a:xfrm rot="5400000">
            <a:off x="4433996" y="3814474"/>
            <a:ext cx="1923345" cy="330046"/>
          </a:xfrm>
          <a:prstGeom prst="rightArrow">
            <a:avLst/>
          </a:prstGeom>
          <a:solidFill>
            <a:srgbClr val="03A9F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16" name="Picture 2" descr="http://www.swype.com/content/themes/swype/assets/img/images/icon-os-ios-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16" y="4979819"/>
            <a:ext cx="804573" cy="80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blogs-images.forbes.com/thomasbrewster/files/2014/09/Androi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31" y="4979819"/>
            <a:ext cx="685144" cy="80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0"/>
          <p:cNvSpPr/>
          <p:nvPr/>
        </p:nvSpPr>
        <p:spPr>
          <a:xfrm>
            <a:off x="3621104" y="2979171"/>
            <a:ext cx="1008000" cy="3382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Write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Rectangle 61"/>
          <p:cNvSpPr/>
          <p:nvPr/>
        </p:nvSpPr>
        <p:spPr>
          <a:xfrm>
            <a:off x="3621104" y="3515648"/>
            <a:ext cx="1008000" cy="3382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Test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0" name="Rectangle 62"/>
          <p:cNvSpPr/>
          <p:nvPr/>
        </p:nvSpPr>
        <p:spPr>
          <a:xfrm>
            <a:off x="3621104" y="4052125"/>
            <a:ext cx="1008000" cy="33823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Build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1" name="Rectangle 63"/>
          <p:cNvSpPr/>
          <p:nvPr/>
        </p:nvSpPr>
        <p:spPr>
          <a:xfrm>
            <a:off x="4881104" y="2979171"/>
            <a:ext cx="1008000" cy="33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Write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2" name="Rectangle 64"/>
          <p:cNvSpPr/>
          <p:nvPr/>
        </p:nvSpPr>
        <p:spPr>
          <a:xfrm>
            <a:off x="4881104" y="3515648"/>
            <a:ext cx="1008000" cy="33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Test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3" name="Rectangle 65"/>
          <p:cNvSpPr/>
          <p:nvPr/>
        </p:nvSpPr>
        <p:spPr>
          <a:xfrm>
            <a:off x="4881104" y="4052125"/>
            <a:ext cx="1008000" cy="3382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Build</a:t>
            </a:r>
            <a:endParaRPr lang="ko-KR" altLang="en-US" sz="100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grpSp>
        <p:nvGrpSpPr>
          <p:cNvPr id="24" name="그룹 40"/>
          <p:cNvGrpSpPr/>
          <p:nvPr/>
        </p:nvGrpSpPr>
        <p:grpSpPr>
          <a:xfrm>
            <a:off x="6614531" y="2420888"/>
            <a:ext cx="2268000" cy="3363504"/>
            <a:chOff x="6542523" y="2564905"/>
            <a:chExt cx="2268000" cy="3363504"/>
          </a:xfrm>
        </p:grpSpPr>
        <p:sp>
          <p:nvSpPr>
            <p:cNvPr id="25" name="Rounded Rectangle 24"/>
            <p:cNvSpPr/>
            <p:nvPr/>
          </p:nvSpPr>
          <p:spPr>
            <a:xfrm>
              <a:off x="6542523" y="2564905"/>
              <a:ext cx="2268000" cy="360040"/>
            </a:xfrm>
            <a:prstGeom prst="roundRect">
              <a:avLst>
                <a:gd name="adj" fmla="val 11687"/>
              </a:avLst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rPr>
                <a:t>Hybrid</a:t>
              </a:r>
              <a:endParaRPr lang="ko-KR" altLang="en-US" sz="14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6" name="Right Arrow 55"/>
            <p:cNvSpPr/>
            <p:nvPr/>
          </p:nvSpPr>
          <p:spPr>
            <a:xfrm rot="5400000">
              <a:off x="7264224" y="3442907"/>
              <a:ext cx="836056" cy="273928"/>
            </a:xfrm>
            <a:prstGeom prst="rightArrow">
              <a:avLst/>
            </a:prstGeom>
            <a:solidFill>
              <a:srgbClr val="03A9F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7" name="Right Arrow 56"/>
            <p:cNvSpPr/>
            <p:nvPr/>
          </p:nvSpPr>
          <p:spPr>
            <a:xfrm rot="5400000">
              <a:off x="6682537" y="4575353"/>
              <a:ext cx="750540" cy="330046"/>
            </a:xfrm>
            <a:prstGeom prst="rightArrow">
              <a:avLst/>
            </a:prstGeom>
            <a:solidFill>
              <a:srgbClr val="03A9F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8" name="Right Arrow 57"/>
            <p:cNvSpPr/>
            <p:nvPr/>
          </p:nvSpPr>
          <p:spPr>
            <a:xfrm rot="5400000">
              <a:off x="7941099" y="4575353"/>
              <a:ext cx="750540" cy="330046"/>
            </a:xfrm>
            <a:prstGeom prst="rightArrow">
              <a:avLst/>
            </a:prstGeom>
            <a:solidFill>
              <a:srgbClr val="03A9F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pic>
          <p:nvPicPr>
            <p:cNvPr id="29" name="Picture 2" descr="http://www.swype.com/content/themes/swype/assets/img/images/icon-os-ios-8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4954" y="5123836"/>
              <a:ext cx="804573" cy="804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http://blogs-images.forbes.com/thomasbrewster/files/2014/09/Android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232" y="5123836"/>
              <a:ext cx="685144" cy="804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ight Arrow 66"/>
            <p:cNvSpPr/>
            <p:nvPr/>
          </p:nvSpPr>
          <p:spPr>
            <a:xfrm rot="7200000">
              <a:off x="6859280" y="3983026"/>
              <a:ext cx="681099" cy="315860"/>
            </a:xfrm>
            <a:prstGeom prst="rightArrow">
              <a:avLst/>
            </a:prstGeom>
            <a:solidFill>
              <a:srgbClr val="03A9F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2" name="Right Arrow 77"/>
            <p:cNvSpPr/>
            <p:nvPr/>
          </p:nvSpPr>
          <p:spPr>
            <a:xfrm rot="3600000">
              <a:off x="7833796" y="3983025"/>
              <a:ext cx="681099" cy="315860"/>
            </a:xfrm>
            <a:prstGeom prst="rightArrow">
              <a:avLst/>
            </a:prstGeom>
            <a:solidFill>
              <a:srgbClr val="03A9F4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3" name="Rectangle 78"/>
            <p:cNvSpPr/>
            <p:nvPr/>
          </p:nvSpPr>
          <p:spPr>
            <a:xfrm>
              <a:off x="7172164" y="3140968"/>
              <a:ext cx="1008719" cy="338234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rPr>
                <a:t>Write</a:t>
              </a:r>
              <a:endParaRPr lang="ko-KR" altLang="en-US" sz="100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4" name="Rectangle 79"/>
            <p:cNvSpPr/>
            <p:nvPr/>
          </p:nvSpPr>
          <p:spPr>
            <a:xfrm>
              <a:off x="7172164" y="3677445"/>
              <a:ext cx="1008719" cy="338234"/>
            </a:xfrm>
            <a:prstGeom prst="rect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rPr>
                <a:t>Test</a:t>
              </a:r>
              <a:endParaRPr lang="ko-KR" altLang="en-US" sz="100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5" name="Rectangle 80"/>
            <p:cNvSpPr/>
            <p:nvPr/>
          </p:nvSpPr>
          <p:spPr>
            <a:xfrm>
              <a:off x="6543242" y="4213922"/>
              <a:ext cx="1008000" cy="33823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rPr>
                <a:t>Build</a:t>
              </a:r>
              <a:endParaRPr lang="ko-KR" altLang="en-US" sz="100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6" name="Rectangle 81"/>
            <p:cNvSpPr/>
            <p:nvPr/>
          </p:nvSpPr>
          <p:spPr>
            <a:xfrm>
              <a:off x="7802523" y="4213922"/>
              <a:ext cx="1008000" cy="3382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bg1"/>
                  </a:solidFill>
                  <a:latin typeface="나눔고딕" panose="020D0604000000000000"/>
                  <a:ea typeface="나눔고딕" panose="020D0604000000000000"/>
                </a:rPr>
                <a:t>Build</a:t>
              </a:r>
              <a:endParaRPr lang="ko-KR" altLang="en-US" sz="100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37" name="직사각형 36"/>
          <p:cNvSpPr/>
          <p:nvPr/>
        </p:nvSpPr>
        <p:spPr bwMode="auto">
          <a:xfrm>
            <a:off x="200472" y="1708972"/>
            <a:ext cx="9505056" cy="460866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8" name="대각선 방향의 모서리가 둥근 사각형 37"/>
          <p:cNvSpPr/>
          <p:nvPr/>
        </p:nvSpPr>
        <p:spPr>
          <a:xfrm>
            <a:off x="196065" y="1620934"/>
            <a:ext cx="1804607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Hybrid App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구현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8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안드로이드와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iOS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OS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플랫폼에서 제공하는 기본 인터페이스 디자인 원칙을 반영하여 최적의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UI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기능을 반영하여 기능을 구현 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08972"/>
            <a:ext cx="9505056" cy="460866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12621"/>
            <a:ext cx="245267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단말기 특성을 반영한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UX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반영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aphicFrame>
        <p:nvGraphicFramePr>
          <p:cNvPr id="10" name="Group 3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78171"/>
              </p:ext>
            </p:extLst>
          </p:nvPr>
        </p:nvGraphicFramePr>
        <p:xfrm>
          <a:off x="1209180" y="2060848"/>
          <a:ext cx="7488236" cy="4059096"/>
        </p:xfrm>
        <a:graphic>
          <a:graphicData uri="http://schemas.openxmlformats.org/drawingml/2006/table">
            <a:tbl>
              <a:tblPr/>
              <a:tblGrid>
                <a:gridCol w="706766"/>
                <a:gridCol w="1130245"/>
                <a:gridCol w="2406328"/>
                <a:gridCol w="3244897"/>
              </a:tblGrid>
              <a:tr h="1006767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2213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ko-KR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1</a:t>
                      </a: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개 </a:t>
                      </a:r>
                      <a:endParaRPr lang="en-US" altLang="ko-KR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algn="ctr"/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선택</a:t>
                      </a:r>
                      <a:endParaRPr lang="en-US" altLang="ko-KR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ko-KR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2</a:t>
                      </a:r>
                      <a:r>
                        <a:rPr lang="ko-KR" altLang="en-US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개 중 </a:t>
                      </a:r>
                      <a:r>
                        <a:rPr lang="en-US" altLang="ko-KR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1</a:t>
                      </a:r>
                      <a:r>
                        <a:rPr lang="ko-KR" altLang="en-US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개 선택</a:t>
                      </a:r>
                      <a:endParaRPr lang="en-US" altLang="ko-KR" sz="100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algn="ctr"/>
                      <a:r>
                        <a:rPr lang="en-US" altLang="ko-KR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(Yes or Not)</a:t>
                      </a: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968">
                <a:tc vMerge="1">
                  <a:txBody>
                    <a:bodyPr/>
                    <a:lstStyle/>
                    <a:p>
                      <a:pPr marL="0" marR="0" lvl="0" indent="0" algn="ctr" defTabSz="9239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2800" marR="82800" marT="36000" marB="36000" anchor="ctr" horzOverflow="overflow">
                    <a:lnL cap="flat"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여러 개 중 </a:t>
                      </a:r>
                      <a:r>
                        <a:rPr lang="en-US" altLang="ko-KR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1</a:t>
                      </a:r>
                      <a:r>
                        <a:rPr lang="ko-KR" altLang="en-US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개 선택</a:t>
                      </a:r>
                      <a:endParaRPr lang="en-US" altLang="ko-KR" sz="100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74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여러 개 선택</a:t>
                      </a:r>
                      <a:endParaRPr lang="en-US" altLang="ko-KR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선택</a:t>
                      </a:r>
                      <a:endParaRPr lang="en-US" altLang="ko-KR" sz="1000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5640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기타 </a:t>
                      </a:r>
                      <a:endParaRPr lang="en-US" altLang="ko-KR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23925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입력</a:t>
                      </a:r>
                      <a:r>
                        <a:rPr lang="en-US" altLang="ko-KR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/>
                      </a:r>
                      <a:br>
                        <a:rPr lang="en-US" altLang="ko-KR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</a:b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선택</a:t>
                      </a:r>
                      <a:endParaRPr lang="en-US" altLang="ko-KR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날짜 선택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  <a:cs typeface="Tahoma" pitchFamily="34" charset="0"/>
                      </a:endParaRPr>
                    </a:p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  <a:cs typeface="Tahoma" pitchFamily="34" charset="0"/>
                      </a:endParaRPr>
                    </a:p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  <a:cs typeface="Tahoma" pitchFamily="34" charset="0"/>
                        </a:rPr>
                        <a:t>전화번호선택</a:t>
                      </a: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가는각진제목체"/>
                          <a:cs typeface=""/>
                        </a:defRPr>
                      </a:lvl9pPr>
                    </a:lstStyle>
                    <a:p>
                      <a:pPr marL="0" marR="0" lvl="0" indent="0" algn="ctr" defTabSz="923925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ahoma" pitchFamily="34" charset="0"/>
                      </a:endParaRPr>
                    </a:p>
                  </a:txBody>
                  <a:tcPr marL="82783" marR="82783" marT="36002" marB="36002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50"/>
          <p:cNvSpPr txBox="1">
            <a:spLocks noChangeArrowheads="1"/>
          </p:cNvSpPr>
          <p:nvPr/>
        </p:nvSpPr>
        <p:spPr bwMode="auto">
          <a:xfrm>
            <a:off x="3297898" y="2337472"/>
            <a:ext cx="2761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웹</a:t>
            </a:r>
          </a:p>
        </p:txBody>
      </p:sp>
      <p:sp>
        <p:nvSpPr>
          <p:cNvPr id="12" name="TextBox 51"/>
          <p:cNvSpPr txBox="1">
            <a:spLocks noChangeArrowheads="1"/>
          </p:cNvSpPr>
          <p:nvPr/>
        </p:nvSpPr>
        <p:spPr bwMode="auto">
          <a:xfrm>
            <a:off x="5825772" y="2358109"/>
            <a:ext cx="138407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모바일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 웹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1902" y="2246918"/>
            <a:ext cx="763466" cy="58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6232" y="3240788"/>
            <a:ext cx="100989" cy="10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27612" y="3240788"/>
            <a:ext cx="100989" cy="10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모서리가 둥근 직사각형 62"/>
          <p:cNvSpPr>
            <a:spLocks noChangeArrowheads="1"/>
          </p:cNvSpPr>
          <p:nvPr/>
        </p:nvSpPr>
        <p:spPr bwMode="auto">
          <a:xfrm>
            <a:off x="3574661" y="3628802"/>
            <a:ext cx="1152340" cy="15541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 선택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#1          ▼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7" name="모서리가 둥근 직사각형 16"/>
          <p:cNvSpPr>
            <a:spLocks noChangeArrowheads="1"/>
          </p:cNvSpPr>
          <p:nvPr/>
        </p:nvSpPr>
        <p:spPr bwMode="auto">
          <a:xfrm>
            <a:off x="3574661" y="3771677"/>
            <a:ext cx="1152340" cy="42695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lIns="36000" tIns="0" rIns="3600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 선택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#2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 선택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#3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 선택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rPr>
              <a:t>#4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 cstate="print"/>
          <a:srcRect l="69003" t="47952" r="4866" b="44991"/>
          <a:stretch>
            <a:fillRect/>
          </a:stretch>
        </p:blipFill>
        <p:spPr bwMode="auto">
          <a:xfrm>
            <a:off x="6681646" y="3197173"/>
            <a:ext cx="344283" cy="17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5" cstate="print"/>
          <a:srcRect l="68002" t="55505" r="5869" b="37439"/>
          <a:stretch>
            <a:fillRect/>
          </a:stretch>
        </p:blipFill>
        <p:spPr bwMode="auto">
          <a:xfrm>
            <a:off x="7108764" y="3197173"/>
            <a:ext cx="344283" cy="17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 cstate="print"/>
          <a:srcRect l="3606" t="13208" r="2573" b="79680"/>
          <a:stretch>
            <a:fillRect/>
          </a:stretch>
        </p:blipFill>
        <p:spPr bwMode="auto">
          <a:xfrm>
            <a:off x="5724534" y="3559287"/>
            <a:ext cx="1090438" cy="15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 cstate="print"/>
          <a:srcRect l="3165" t="12872" r="3133" b="63168"/>
          <a:stretch>
            <a:fillRect/>
          </a:stretch>
        </p:blipFill>
        <p:spPr bwMode="auto">
          <a:xfrm>
            <a:off x="5818184" y="3756154"/>
            <a:ext cx="912667" cy="44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8" cstate="print"/>
          <a:srcRect t="54459"/>
          <a:stretch>
            <a:fillRect/>
          </a:stretch>
        </p:blipFill>
        <p:spPr bwMode="auto">
          <a:xfrm>
            <a:off x="7286355" y="3541198"/>
            <a:ext cx="820606" cy="71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9" cstate="print"/>
          <a:srcRect l="3510" b="25073"/>
          <a:stretch>
            <a:fillRect/>
          </a:stretch>
        </p:blipFill>
        <p:spPr bwMode="auto">
          <a:xfrm>
            <a:off x="5749901" y="4382900"/>
            <a:ext cx="1031710" cy="49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36"/>
          <p:cNvSpPr txBox="1">
            <a:spLocks noChangeArrowheads="1"/>
          </p:cNvSpPr>
          <p:nvPr/>
        </p:nvSpPr>
        <p:spPr bwMode="auto">
          <a:xfrm>
            <a:off x="5961006" y="4876614"/>
            <a:ext cx="7713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여러 개 선택</a:t>
            </a:r>
          </a:p>
        </p:txBody>
      </p:sp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10" cstate="print"/>
          <a:srcRect l="4892" t="47862" r="4892" b="28981"/>
          <a:stretch>
            <a:fillRect/>
          </a:stretch>
        </p:blipFill>
        <p:spPr bwMode="auto">
          <a:xfrm>
            <a:off x="7184773" y="4403604"/>
            <a:ext cx="1080914" cy="52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40"/>
          <p:cNvSpPr txBox="1">
            <a:spLocks noChangeArrowheads="1"/>
          </p:cNvSpPr>
          <p:nvPr/>
        </p:nvSpPr>
        <p:spPr bwMode="auto">
          <a:xfrm>
            <a:off x="6968906" y="4923808"/>
            <a:ext cx="172851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각각 </a:t>
            </a:r>
            <a:r>
              <a:rPr lang="en-US" altLang="ko-KR" sz="80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Yes or Not </a:t>
            </a:r>
            <a:r>
              <a:rPr lang="ko-KR" altLang="en-US" sz="80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방식으로 구현</a:t>
            </a:r>
          </a:p>
        </p:txBody>
      </p:sp>
      <p:sp>
        <p:nvSpPr>
          <p:cNvPr id="27" name="모서리가 둥근 직사각형 62"/>
          <p:cNvSpPr>
            <a:spLocks noChangeArrowheads="1"/>
          </p:cNvSpPr>
          <p:nvPr/>
        </p:nvSpPr>
        <p:spPr bwMode="auto">
          <a:xfrm>
            <a:off x="3298448" y="5387075"/>
            <a:ext cx="501570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2015  ▼</a:t>
            </a:r>
            <a:endParaRPr kumimoji="0" lang="ko-KR" altLang="en-US" sz="900" kern="0" dirty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8" name="모서리가 둥근 직사각형 62"/>
          <p:cNvSpPr>
            <a:spLocks noChangeArrowheads="1"/>
          </p:cNvSpPr>
          <p:nvPr/>
        </p:nvSpPr>
        <p:spPr bwMode="auto">
          <a:xfrm>
            <a:off x="3993662" y="5387075"/>
            <a:ext cx="395224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01  ▼</a:t>
            </a:r>
            <a:endParaRPr kumimoji="0" lang="ko-KR" altLang="en-US" sz="900" kern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9" name="모서리가 둥근 직사각형 62"/>
          <p:cNvSpPr>
            <a:spLocks noChangeArrowheads="1"/>
          </p:cNvSpPr>
          <p:nvPr/>
        </p:nvSpPr>
        <p:spPr bwMode="auto">
          <a:xfrm>
            <a:off x="4702604" y="5387075"/>
            <a:ext cx="395224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12  ▼</a:t>
            </a:r>
            <a:endParaRPr kumimoji="0" lang="ko-KR" altLang="en-US" sz="900" kern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0" name="TextBox 51"/>
          <p:cNvSpPr txBox="1">
            <a:spLocks noChangeArrowheads="1"/>
          </p:cNvSpPr>
          <p:nvPr/>
        </p:nvSpPr>
        <p:spPr bwMode="auto">
          <a:xfrm>
            <a:off x="3722242" y="5352084"/>
            <a:ext cx="1612942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kern="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년              </a:t>
            </a:r>
            <a:r>
              <a:rPr lang="ko-KR" altLang="en-US" sz="9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월           </a:t>
            </a:r>
            <a:r>
              <a:rPr lang="ko-KR" altLang="en-US" sz="900" kern="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일</a:t>
            </a:r>
            <a:endParaRPr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1" name="모서리가 둥근 직사각형 62"/>
          <p:cNvSpPr>
            <a:spLocks noChangeArrowheads="1"/>
          </p:cNvSpPr>
          <p:nvPr/>
        </p:nvSpPr>
        <p:spPr bwMode="auto">
          <a:xfrm>
            <a:off x="3350827" y="5777600"/>
            <a:ext cx="488872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010  ▼</a:t>
            </a:r>
            <a:endParaRPr kumimoji="0" lang="ko-KR" altLang="en-US" sz="900" kern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2" name="모서리가 둥근 직사각형 62"/>
          <p:cNvSpPr>
            <a:spLocks noChangeArrowheads="1"/>
          </p:cNvSpPr>
          <p:nvPr/>
        </p:nvSpPr>
        <p:spPr bwMode="auto">
          <a:xfrm>
            <a:off x="3963536" y="5777600"/>
            <a:ext cx="431731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900" kern="0" dirty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3" name="모서리가 둥근 직사각형 62"/>
          <p:cNvSpPr>
            <a:spLocks noChangeArrowheads="1"/>
          </p:cNvSpPr>
          <p:nvPr/>
        </p:nvSpPr>
        <p:spPr bwMode="auto">
          <a:xfrm>
            <a:off x="4544468" y="5777600"/>
            <a:ext cx="431731" cy="1656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0" rIns="36000" bIns="0" anchor="ctr"/>
          <a:lstStyle/>
          <a:p>
            <a:pPr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900" kern="0" dirty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4" name="TextBox 56"/>
          <p:cNvSpPr txBox="1">
            <a:spLocks noChangeArrowheads="1"/>
          </p:cNvSpPr>
          <p:nvPr/>
        </p:nvSpPr>
        <p:spPr bwMode="auto">
          <a:xfrm>
            <a:off x="3788909" y="5742609"/>
            <a:ext cx="23275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-</a:t>
            </a:r>
            <a:endParaRPr lang="ko-KR" altLang="en-US" sz="900" ker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5" name="TextBox 57"/>
          <p:cNvSpPr txBox="1">
            <a:spLocks noChangeArrowheads="1"/>
          </p:cNvSpPr>
          <p:nvPr/>
        </p:nvSpPr>
        <p:spPr bwMode="auto">
          <a:xfrm>
            <a:off x="4353969" y="5742609"/>
            <a:ext cx="23275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9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-</a:t>
            </a:r>
            <a:endParaRPr lang="ko-KR" altLang="en-US" sz="900" ker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11" cstate="print"/>
          <a:srcRect t="63049"/>
          <a:stretch>
            <a:fillRect/>
          </a:stretch>
        </p:blipFill>
        <p:spPr bwMode="auto">
          <a:xfrm>
            <a:off x="5815321" y="5309557"/>
            <a:ext cx="796797" cy="56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/>
          <p:cNvPicPr>
            <a:picLocks noChangeAspect="1" noChangeArrowheads="1"/>
          </p:cNvPicPr>
          <p:nvPr/>
        </p:nvPicPr>
        <p:blipFill>
          <a:blip r:embed="rId12" cstate="print"/>
          <a:srcRect t="40257"/>
          <a:stretch>
            <a:fillRect/>
          </a:stretch>
        </p:blipFill>
        <p:spPr bwMode="auto">
          <a:xfrm>
            <a:off x="6846998" y="5309557"/>
            <a:ext cx="644422" cy="56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 descr="C:\Users\user\Desktop\Dropbox\카메라 업로드\2013-07-11 22.36.29.png"/>
          <p:cNvPicPr>
            <a:picLocks noChangeAspect="1" noChangeArrowheads="1"/>
          </p:cNvPicPr>
          <p:nvPr/>
        </p:nvPicPr>
        <p:blipFill>
          <a:blip r:embed="rId13" cstate="print"/>
          <a:srcRect t="62057"/>
          <a:stretch>
            <a:fillRect/>
          </a:stretch>
        </p:blipFill>
        <p:spPr bwMode="auto">
          <a:xfrm>
            <a:off x="7669225" y="5309557"/>
            <a:ext cx="776163" cy="56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58"/>
          <p:cNvSpPr txBox="1">
            <a:spLocks noChangeArrowheads="1"/>
          </p:cNvSpPr>
          <p:nvPr/>
        </p:nvSpPr>
        <p:spPr bwMode="auto">
          <a:xfrm>
            <a:off x="5872430" y="5833434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날짜 다이얼</a:t>
            </a:r>
            <a:endParaRPr lang="en-US" altLang="ko-KR" sz="800" dirty="0" smtClea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0" name="TextBox 59"/>
          <p:cNvSpPr txBox="1">
            <a:spLocks noChangeArrowheads="1"/>
          </p:cNvSpPr>
          <p:nvPr/>
        </p:nvSpPr>
        <p:spPr bwMode="auto">
          <a:xfrm>
            <a:off x="6837505" y="5835022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80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숫자 다이얼</a:t>
            </a:r>
            <a:endParaRPr lang="en-US" altLang="ko-KR" sz="800" dirty="0" smtClea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1" name="TextBox 60"/>
          <p:cNvSpPr txBox="1">
            <a:spLocks noChangeArrowheads="1"/>
          </p:cNvSpPr>
          <p:nvPr/>
        </p:nvSpPr>
        <p:spPr bwMode="auto">
          <a:xfrm>
            <a:off x="7710490" y="5835022"/>
            <a:ext cx="73449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숫자 </a:t>
            </a:r>
            <a:r>
              <a:rPr lang="ko-KR" altLang="en-US" sz="800" dirty="0" err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키패드</a:t>
            </a:r>
            <a:endParaRPr lang="en-US" altLang="ko-KR" sz="800" dirty="0" smtClea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0359" y="2142050"/>
            <a:ext cx="1794609" cy="881244"/>
            <a:chOff x="1253661" y="2078644"/>
            <a:chExt cx="1794609" cy="881244"/>
          </a:xfrm>
        </p:grpSpPr>
        <p:pic>
          <p:nvPicPr>
            <p:cNvPr id="42" name="Picture 6" descr="Thinking Boy Coloring Sheet 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253661" y="2078644"/>
              <a:ext cx="675003" cy="881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>
            <a:blip r:embed="rId15" cstate="print"/>
            <a:srcRect l="3714" t="22400" r="7030" b="30600"/>
            <a:stretch>
              <a:fillRect/>
            </a:stretch>
          </p:blipFill>
          <p:spPr bwMode="auto">
            <a:xfrm>
              <a:off x="1797372" y="2489872"/>
              <a:ext cx="1198370" cy="411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92"/>
            <p:cNvSpPr txBox="1">
              <a:spLocks noChangeArrowheads="1"/>
            </p:cNvSpPr>
            <p:nvPr/>
          </p:nvSpPr>
          <p:spPr bwMode="auto">
            <a:xfrm>
              <a:off x="1776768" y="2167608"/>
              <a:ext cx="1271502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단말기 특성 고려</a:t>
              </a:r>
            </a:p>
          </p:txBody>
        </p:sp>
      </p:grpSp>
      <p:grpSp>
        <p:nvGrpSpPr>
          <p:cNvPr id="45" name="그룹 42"/>
          <p:cNvGrpSpPr/>
          <p:nvPr/>
        </p:nvGrpSpPr>
        <p:grpSpPr>
          <a:xfrm>
            <a:off x="3679000" y="2194085"/>
            <a:ext cx="900100" cy="712544"/>
            <a:chOff x="2072707" y="2380443"/>
            <a:chExt cx="2290522" cy="1685477"/>
          </a:xfrm>
        </p:grpSpPr>
        <p:pic>
          <p:nvPicPr>
            <p:cNvPr id="46" name="그림 24"/>
            <p:cNvPicPr>
              <a:picLocks noChangeAspect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2072707" y="2380443"/>
              <a:ext cx="2290522" cy="1685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7" cstate="print"/>
            <a:srcRect b="34172"/>
            <a:stretch>
              <a:fillRect/>
            </a:stretch>
          </p:blipFill>
          <p:spPr bwMode="auto">
            <a:xfrm>
              <a:off x="2432720" y="2553329"/>
              <a:ext cx="1634958" cy="1008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" name="그룹 45"/>
          <p:cNvGrpSpPr/>
          <p:nvPr/>
        </p:nvGrpSpPr>
        <p:grpSpPr>
          <a:xfrm>
            <a:off x="3908884" y="4566600"/>
            <a:ext cx="396044" cy="276999"/>
            <a:chOff x="1088997" y="4446129"/>
            <a:chExt cx="396044" cy="276999"/>
          </a:xfrm>
        </p:grpSpPr>
        <p:sp>
          <p:nvSpPr>
            <p:cNvPr id="49" name="직사각형 48"/>
            <p:cNvSpPr/>
            <p:nvPr/>
          </p:nvSpPr>
          <p:spPr bwMode="auto">
            <a:xfrm>
              <a:off x="1136576" y="4509120"/>
              <a:ext cx="180020" cy="180020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25400" dir="10800000" algn="ctr" rotWithShape="0">
                      <a:srgbClr val="DDDDDD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88997" y="4446129"/>
              <a:ext cx="396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-윤고딕330" panose="02030504000101010101" pitchFamily="18" charset="-127"/>
                  <a:ea typeface="나눔고딕" panose="020D0604000000000000"/>
                </a:rPr>
                <a:t>V</a:t>
              </a:r>
              <a:endParaRPr lang="ko-KR" altLang="en-US" sz="1200" dirty="0"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pSp>
        <p:nvGrpSpPr>
          <p:cNvPr id="51" name="그룹 48"/>
          <p:cNvGrpSpPr/>
          <p:nvPr/>
        </p:nvGrpSpPr>
        <p:grpSpPr>
          <a:xfrm>
            <a:off x="7113836" y="2276872"/>
            <a:ext cx="319957" cy="559062"/>
            <a:chOff x="776536" y="3789040"/>
            <a:chExt cx="222850" cy="403446"/>
          </a:xfrm>
        </p:grpSpPr>
        <p:pic>
          <p:nvPicPr>
            <p:cNvPr id="52" name="Picture 1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536" y="3789040"/>
              <a:ext cx="222850" cy="403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" descr="C:\Users\sar\Documents\_.우리은행\제안서관련\0. 제안서작성\%5B우리종금%5D 스마트뱅킹 시스템 구축사업 제안서_20160112 (1)\우리종금시안0113\우리종금Main_Ctype01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795338" y="3855715"/>
              <a:ext cx="183356" cy="268609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550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해상도가 다른 디바이스에 대하여 표준화된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UI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로 구성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적용함으로써 일관성 있는 사용자 경험을 제공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UI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디자인을 위한 기준 해상도를 정의하고 이에 따른 기준 디바이스를 정의한 후 화면확장 및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나인패치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등의 기법을 활용하여 다양한 해상도에 대응합니다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08972"/>
            <a:ext cx="9505056" cy="460866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0934"/>
            <a:ext cx="3107832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디바이스 해상도 대응 및 적용 기법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5249223" y="3009377"/>
            <a:ext cx="3999358" cy="1161421"/>
          </a:xfrm>
          <a:prstGeom prst="roundRect">
            <a:avLst>
              <a:gd name="adj" fmla="val 0"/>
            </a:avLst>
          </a:prstGeom>
          <a:ln w="317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noAutofit/>
          </a:bodyPr>
          <a:lstStyle/>
          <a:p>
            <a:pPr marL="88900" indent="-88900" algn="ctr" eaLnBrk="0" hangingPunct="0">
              <a:lnSpc>
                <a:spcPts val="1200"/>
              </a:lnSpc>
              <a:buClr>
                <a:srgbClr val="FF0000"/>
              </a:buClr>
            </a:pPr>
            <a:endParaRPr kumimoji="1" lang="ko-KR" altLang="en-US" sz="105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721" y="5733256"/>
            <a:ext cx="4511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iOS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와 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Android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디바이스의 대표적인 기기에 대한 기준해상도를 정의한 </a:t>
            </a:r>
            <a:r>
              <a:rPr lang="ko-KR" altLang="en-US" sz="100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후 </a:t>
            </a:r>
            <a:endParaRPr lang="en-US" altLang="ko-KR" sz="1000" dirty="0" smtClean="0">
              <a:solidFill>
                <a:prstClr val="black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00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가변적인 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UI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에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대응합니다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ko-KR" altLang="en-US" sz="10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6496" y="2492896"/>
            <a:ext cx="2525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100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기준해상도 정의 후 해상도별 적용</a:t>
            </a: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904" y="3044069"/>
            <a:ext cx="1217798" cy="1070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825" y="3150261"/>
            <a:ext cx="1434134" cy="83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169024" y="4365104"/>
            <a:ext cx="451160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가변영역 및 화면확장 기법 사용</a:t>
            </a:r>
          </a:p>
          <a:p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표준이 되는 화면크기를 중심으로 보다 큰 화면에서는 지정된 배율로 크기를 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9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늘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려주고 작은 화면에서는 지정된 비율로 크기를 줄여준다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891625" y="3257139"/>
            <a:ext cx="288032" cy="587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41" y="4941168"/>
            <a:ext cx="2664296" cy="904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161854"/>
              </p:ext>
            </p:extLst>
          </p:nvPr>
        </p:nvGraphicFramePr>
        <p:xfrm>
          <a:off x="8046982" y="4947551"/>
          <a:ext cx="1489631" cy="1003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896"/>
                <a:gridCol w="603735"/>
              </a:tblGrid>
              <a:tr h="200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LDPI(120dpi)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0.75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</a:tr>
              <a:tr h="200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MDPI(160dpi)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기본비율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</a:tr>
              <a:tr h="200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HDPI(240dpi)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1.5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</a:tr>
              <a:tr h="200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XDPI(320dpi)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2.0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</a:tr>
              <a:tr h="200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XXDPI(480dpi)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3.0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238" marR="75238" marT="37619" marB="37619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2" descr="\\10.189.2.152\uiux project\02.설계(DS)\04.Publish\images\lib\device_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03" y="2852936"/>
            <a:ext cx="3888432" cy="28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169024" y="2420888"/>
            <a:ext cx="451160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1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나인패치</a:t>
            </a:r>
            <a:r>
              <a:rPr lang="en-US" altLang="ko-KR" sz="11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(Nine-Patch)</a:t>
            </a:r>
            <a:r>
              <a:rPr lang="ko-KR" altLang="en-US" sz="11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기법 사용</a:t>
            </a:r>
          </a:p>
          <a:p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반복되는 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영역과 </a:t>
            </a:r>
            <a:r>
              <a:rPr lang="ko-KR" altLang="en-US" sz="900" dirty="0" err="1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패딩</a:t>
            </a:r>
            <a:r>
              <a:rPr lang="ko-KR" altLang="en-US" sz="900" dirty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나눔고딕" panose="020D0604000000000000"/>
                <a:ea typeface="나눔고딕" panose="020D0604000000000000"/>
              </a:rPr>
              <a:t>영역을 만들어 비어있는 공간을 맞춰주는 </a:t>
            </a:r>
            <a:endParaRPr lang="en-US" altLang="ko-KR" sz="900" dirty="0" smtClean="0">
              <a:solidFill>
                <a:prstClr val="black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9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나인패치기법을 사용하여</a:t>
            </a:r>
            <a:r>
              <a:rPr lang="en-US" altLang="ko-KR" sz="9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9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이미지</a:t>
            </a:r>
            <a:r>
              <a:rPr lang="en-US" altLang="ko-KR" sz="9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</a:t>
            </a:r>
            <a:r>
              <a:rPr lang="ko-KR" altLang="en-US" sz="9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아이콘의 멀티해상도 지원</a:t>
            </a:r>
          </a:p>
        </p:txBody>
      </p:sp>
      <p:grpSp>
        <p:nvGrpSpPr>
          <p:cNvPr id="21" name="그룹 27"/>
          <p:cNvGrpSpPr/>
          <p:nvPr/>
        </p:nvGrpSpPr>
        <p:grpSpPr>
          <a:xfrm>
            <a:off x="473191" y="2093504"/>
            <a:ext cx="3744416" cy="276999"/>
            <a:chOff x="510696" y="2144108"/>
            <a:chExt cx="3744416" cy="276999"/>
          </a:xfrm>
        </p:grpSpPr>
        <p:sp>
          <p:nvSpPr>
            <p:cNvPr id="22" name="Rectangle 2" descr="어두운 상향 대각선"/>
            <p:cNvSpPr>
              <a:spLocks noChangeArrowheads="1"/>
            </p:cNvSpPr>
            <p:nvPr/>
          </p:nvSpPr>
          <p:spPr bwMode="auto">
            <a:xfrm>
              <a:off x="644682" y="2144108"/>
              <a:ext cx="3610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95250">
                <a:spcBef>
                  <a:spcPct val="0"/>
                </a:spcBef>
              </a:pPr>
              <a:r>
                <a:rPr lang="en-US" altLang="ko-KR" sz="1200" b="1" dirty="0">
                  <a:latin typeface="나눔고딕" panose="020D0604000000000000"/>
                  <a:ea typeface="나눔고딕" panose="020D0604000000000000"/>
                </a:rPr>
                <a:t>iOS / Android </a:t>
              </a:r>
              <a:r>
                <a:rPr lang="ko-KR" altLang="en-US" sz="1200" b="1" dirty="0">
                  <a:latin typeface="나눔고딕" panose="020D0604000000000000"/>
                  <a:ea typeface="나눔고딕" panose="020D0604000000000000"/>
                </a:rPr>
                <a:t>해상도 대응</a:t>
              </a:r>
            </a:p>
          </p:txBody>
        </p:sp>
        <p:grpSp>
          <p:nvGrpSpPr>
            <p:cNvPr id="23" name="그룹 67"/>
            <p:cNvGrpSpPr/>
            <p:nvPr/>
          </p:nvGrpSpPr>
          <p:grpSpPr>
            <a:xfrm>
              <a:off x="510696" y="2204270"/>
              <a:ext cx="180000" cy="144000"/>
              <a:chOff x="-1755576" y="7257256"/>
              <a:chExt cx="187449" cy="216024"/>
            </a:xfrm>
          </p:grpSpPr>
          <p:sp>
            <p:nvSpPr>
              <p:cNvPr id="24" name="갈매기형 수장 23"/>
              <p:cNvSpPr/>
              <p:nvPr/>
            </p:nvSpPr>
            <p:spPr>
              <a:xfrm>
                <a:off x="-1755576" y="7257256"/>
                <a:ext cx="108012" cy="216024"/>
              </a:xfrm>
              <a:prstGeom prst="chevron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-윤고딕330" panose="02030504000101010101" pitchFamily="18" charset="-127"/>
                  <a:ea typeface="나눔고딕" panose="020D0604000000000000"/>
                </a:endParaRPr>
              </a:p>
            </p:txBody>
          </p:sp>
          <p:sp>
            <p:nvSpPr>
              <p:cNvPr id="25" name="갈매기형 수장 24"/>
              <p:cNvSpPr/>
              <p:nvPr/>
            </p:nvSpPr>
            <p:spPr>
              <a:xfrm>
                <a:off x="-1676139" y="7257256"/>
                <a:ext cx="108012" cy="216024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-윤고딕330" panose="02030504000101010101" pitchFamily="18" charset="-127"/>
                  <a:ea typeface="나눔고딕" panose="020D0604000000000000"/>
                </a:endParaRPr>
              </a:p>
            </p:txBody>
          </p:sp>
        </p:grpSp>
      </p:grpSp>
      <p:grpSp>
        <p:nvGrpSpPr>
          <p:cNvPr id="26" name="그룹 27"/>
          <p:cNvGrpSpPr/>
          <p:nvPr/>
        </p:nvGrpSpPr>
        <p:grpSpPr>
          <a:xfrm>
            <a:off x="5241032" y="2093504"/>
            <a:ext cx="3744416" cy="276999"/>
            <a:chOff x="510696" y="2144108"/>
            <a:chExt cx="3744416" cy="276999"/>
          </a:xfrm>
        </p:grpSpPr>
        <p:sp>
          <p:nvSpPr>
            <p:cNvPr id="27" name="Rectangle 2" descr="어두운 상향 대각선"/>
            <p:cNvSpPr>
              <a:spLocks noChangeArrowheads="1"/>
            </p:cNvSpPr>
            <p:nvPr/>
          </p:nvSpPr>
          <p:spPr bwMode="auto">
            <a:xfrm>
              <a:off x="644682" y="2144108"/>
              <a:ext cx="3610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95250">
                <a:spcBef>
                  <a:spcPct val="0"/>
                </a:spcBef>
              </a:pPr>
              <a:r>
                <a:rPr lang="ko-KR" altLang="en-US" sz="1200" b="1" dirty="0">
                  <a:latin typeface="-윤고딕330" panose="02030504000101010101" pitchFamily="18" charset="-127"/>
                  <a:ea typeface="나눔고딕" panose="020D0604000000000000"/>
                </a:rPr>
                <a:t>화면확장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나눔고딕" panose="020D0604000000000000"/>
                </a:rPr>
                <a:t> </a:t>
              </a:r>
              <a:r>
                <a:rPr lang="ko-KR" altLang="en-US" sz="1200" b="1" dirty="0">
                  <a:latin typeface="-윤고딕330" panose="02030504000101010101" pitchFamily="18" charset="-127"/>
                  <a:ea typeface="나눔고딕" panose="020D0604000000000000"/>
                </a:rPr>
                <a:t>및 나인패치 기법 적용</a:t>
              </a:r>
            </a:p>
          </p:txBody>
        </p:sp>
        <p:grpSp>
          <p:nvGrpSpPr>
            <p:cNvPr id="28" name="그룹 67"/>
            <p:cNvGrpSpPr/>
            <p:nvPr/>
          </p:nvGrpSpPr>
          <p:grpSpPr>
            <a:xfrm>
              <a:off x="510696" y="2204270"/>
              <a:ext cx="180000" cy="144000"/>
              <a:chOff x="-1755576" y="7257256"/>
              <a:chExt cx="187449" cy="216024"/>
            </a:xfrm>
          </p:grpSpPr>
          <p:sp>
            <p:nvSpPr>
              <p:cNvPr id="29" name="갈매기형 수장 28"/>
              <p:cNvSpPr/>
              <p:nvPr/>
            </p:nvSpPr>
            <p:spPr>
              <a:xfrm>
                <a:off x="-1755576" y="7257256"/>
                <a:ext cx="108012" cy="216024"/>
              </a:xfrm>
              <a:prstGeom prst="chevron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-윤고딕330" panose="02030504000101010101" pitchFamily="18" charset="-127"/>
                  <a:ea typeface="나눔고딕" panose="020D0604000000000000"/>
                </a:endParaRPr>
              </a:p>
            </p:txBody>
          </p:sp>
          <p:sp>
            <p:nvSpPr>
              <p:cNvPr id="30" name="갈매기형 수장 29"/>
              <p:cNvSpPr/>
              <p:nvPr/>
            </p:nvSpPr>
            <p:spPr>
              <a:xfrm>
                <a:off x="-1676139" y="7257256"/>
                <a:ext cx="108012" cy="216024"/>
              </a:xfrm>
              <a:prstGeom prst="chevron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-윤고딕330" panose="02030504000101010101" pitchFamily="18" charset="-127"/>
                  <a:ea typeface="나눔고딕" panose="020D060400000000000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76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마우스액션인 클릭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(Click)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과 달리 손으로 터치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(Touch)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해야 하는 모바일 환경에서는 보다 사용자에게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친숙하고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스마트 디바이스에서 사용성이 뛰어난 모바일 인터페이스를 고려해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UI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설계를 진행합니다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08972"/>
            <a:ext cx="9505056" cy="460866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0934"/>
            <a:ext cx="3107832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스크린 사이즈 제한 극복을 위한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UI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설계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10" name="직선 연결선 121"/>
          <p:cNvCxnSpPr>
            <a:cxnSpLocks noChangeShapeType="1"/>
            <a:stCxn id="84" idx="2"/>
            <a:endCxn id="82" idx="0"/>
          </p:cNvCxnSpPr>
          <p:nvPr/>
        </p:nvCxnSpPr>
        <p:spPr bwMode="auto">
          <a:xfrm>
            <a:off x="5056188" y="3992836"/>
            <a:ext cx="0" cy="989012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</p:spPr>
      </p:cxnSp>
      <p:cxnSp>
        <p:nvCxnSpPr>
          <p:cNvPr id="11" name="직선 연결선 122"/>
          <p:cNvCxnSpPr>
            <a:cxnSpLocks noChangeShapeType="1"/>
            <a:stCxn id="76" idx="3"/>
            <a:endCxn id="75" idx="1"/>
          </p:cNvCxnSpPr>
          <p:nvPr/>
        </p:nvCxnSpPr>
        <p:spPr bwMode="auto">
          <a:xfrm>
            <a:off x="4225479" y="2918098"/>
            <a:ext cx="1308546" cy="0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</p:spPr>
      </p:cxnSp>
      <p:cxnSp>
        <p:nvCxnSpPr>
          <p:cNvPr id="12" name="직선 연결선 123"/>
          <p:cNvCxnSpPr>
            <a:cxnSpLocks noChangeShapeType="1"/>
          </p:cNvCxnSpPr>
          <p:nvPr/>
        </p:nvCxnSpPr>
        <p:spPr bwMode="auto">
          <a:xfrm>
            <a:off x="710754" y="3572148"/>
            <a:ext cx="1262062" cy="0"/>
          </a:xfrm>
          <a:prstGeom prst="line">
            <a:avLst/>
          </a:prstGeom>
          <a:noFill/>
          <a:ln w="9525" algn="ctr">
            <a:solidFill>
              <a:srgbClr val="A6A6A6"/>
            </a:solidFill>
            <a:round/>
            <a:headEnd/>
            <a:tailEnd/>
          </a:ln>
        </p:spPr>
      </p:cxnSp>
      <p:sp>
        <p:nvSpPr>
          <p:cNvPr id="13" name="직사각형 12"/>
          <p:cNvSpPr/>
          <p:nvPr/>
        </p:nvSpPr>
        <p:spPr>
          <a:xfrm>
            <a:off x="710754" y="2433911"/>
            <a:ext cx="1262062" cy="1335087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2504" y="3472136"/>
            <a:ext cx="254000" cy="1984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A</a:t>
            </a: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0004" y="3472136"/>
            <a:ext cx="254000" cy="1984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B</a:t>
            </a: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75916" y="3472136"/>
            <a:ext cx="254000" cy="1984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C</a:t>
            </a: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91829" y="3472136"/>
            <a:ext cx="254000" cy="1984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D</a:t>
            </a: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79016" y="2629173"/>
            <a:ext cx="1127125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9016" y="2733948"/>
            <a:ext cx="1127125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9016" y="2838723"/>
            <a:ext cx="703263" cy="33338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9016" y="2943498"/>
            <a:ext cx="703263" cy="33338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9016" y="3046686"/>
            <a:ext cx="70326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79016" y="3151461"/>
            <a:ext cx="1127125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9016" y="3256236"/>
            <a:ext cx="1127125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9016" y="3361011"/>
            <a:ext cx="1127125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26" name="그룹 137"/>
          <p:cNvGrpSpPr>
            <a:grpSpLocks/>
          </p:cNvGrpSpPr>
          <p:nvPr/>
        </p:nvGrpSpPr>
        <p:grpSpPr bwMode="auto">
          <a:xfrm>
            <a:off x="693291" y="4035698"/>
            <a:ext cx="1263650" cy="1133475"/>
            <a:chOff x="471425" y="4472707"/>
            <a:chExt cx="1439863" cy="1528762"/>
          </a:xfrm>
        </p:grpSpPr>
        <p:cxnSp>
          <p:nvCxnSpPr>
            <p:cNvPr id="27" name="직선 연결선 138"/>
            <p:cNvCxnSpPr>
              <a:cxnSpLocks noChangeShapeType="1"/>
            </p:cNvCxnSpPr>
            <p:nvPr/>
          </p:nvCxnSpPr>
          <p:spPr bwMode="auto">
            <a:xfrm>
              <a:off x="471425" y="4771157"/>
              <a:ext cx="1439863" cy="0"/>
            </a:xfrm>
            <a:prstGeom prst="line">
              <a:avLst/>
            </a:prstGeom>
            <a:noFill/>
            <a:ln w="9525" algn="ctr">
              <a:solidFill>
                <a:srgbClr val="A6A6A6"/>
              </a:solidFill>
              <a:round/>
              <a:headEnd/>
              <a:tailEnd/>
            </a:ln>
          </p:spPr>
        </p:cxnSp>
        <p:sp>
          <p:nvSpPr>
            <p:cNvPr id="28" name="직사각형 27"/>
            <p:cNvSpPr/>
            <p:nvPr/>
          </p:nvSpPr>
          <p:spPr>
            <a:xfrm>
              <a:off x="471425" y="4472707"/>
              <a:ext cx="1439863" cy="1528762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7602" y="4635432"/>
              <a:ext cx="291229" cy="26978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A</a:t>
              </a: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69377" y="4635432"/>
              <a:ext cx="291229" cy="26978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B</a:t>
              </a: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231152" y="4635432"/>
              <a:ext cx="287611" cy="26978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C</a:t>
              </a: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591118" y="4635432"/>
              <a:ext cx="287610" cy="26978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D</a:t>
              </a: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56443" y="5048670"/>
              <a:ext cx="803140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56443" y="5189984"/>
              <a:ext cx="803140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56443" y="5331298"/>
              <a:ext cx="803140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56443" y="5472612"/>
              <a:ext cx="1284300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56443" y="5613926"/>
              <a:ext cx="1284300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56443" y="5755241"/>
              <a:ext cx="1284300" cy="44963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58251" y="5868719"/>
              <a:ext cx="1286109" cy="47105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395091" y="2433911"/>
            <a:ext cx="1262063" cy="1335087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461766" y="2525986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61766" y="2630761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461766" y="2735536"/>
            <a:ext cx="704850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461766" y="2840311"/>
            <a:ext cx="704850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461766" y="2945086"/>
            <a:ext cx="704850" cy="33337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461766" y="3049861"/>
            <a:ext cx="1128713" cy="33337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461766" y="3153048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61766" y="3257823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461766" y="3375298"/>
            <a:ext cx="1128713" cy="33338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61766" y="3478486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461766" y="3583261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52" name="그룹 16"/>
          <p:cNvGrpSpPr>
            <a:grpSpLocks/>
          </p:cNvGrpSpPr>
          <p:nvPr/>
        </p:nvGrpSpPr>
        <p:grpSpPr bwMode="auto">
          <a:xfrm>
            <a:off x="3004691" y="2743473"/>
            <a:ext cx="273050" cy="442913"/>
            <a:chOff x="4880992" y="3615942"/>
            <a:chExt cx="310648" cy="597476"/>
          </a:xfrm>
        </p:grpSpPr>
        <p:sp>
          <p:nvSpPr>
            <p:cNvPr id="53" name="아래쪽 화살표 52"/>
            <p:cNvSpPr/>
            <p:nvPr/>
          </p:nvSpPr>
          <p:spPr bwMode="auto">
            <a:xfrm>
              <a:off x="4880992" y="3615942"/>
              <a:ext cx="133651" cy="597476"/>
            </a:xfrm>
            <a:prstGeom prst="down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ct val="5000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pic>
          <p:nvPicPr>
            <p:cNvPr id="5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-900000">
              <a:off x="4979593" y="3615942"/>
              <a:ext cx="212047" cy="3057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5" name="그룹 12"/>
          <p:cNvGrpSpPr>
            <a:grpSpLocks/>
          </p:cNvGrpSpPr>
          <p:nvPr/>
        </p:nvGrpSpPr>
        <p:grpSpPr bwMode="auto">
          <a:xfrm>
            <a:off x="1602929" y="2629173"/>
            <a:ext cx="185737" cy="736600"/>
            <a:chOff x="2216697" y="4581128"/>
            <a:chExt cx="212525" cy="992262"/>
          </a:xfrm>
        </p:grpSpPr>
        <p:sp>
          <p:nvSpPr>
            <p:cNvPr id="56" name="아래쪽 화살표 55"/>
            <p:cNvSpPr/>
            <p:nvPr/>
          </p:nvSpPr>
          <p:spPr bwMode="auto">
            <a:xfrm rot="10800000">
              <a:off x="2216697" y="4581128"/>
              <a:ext cx="147133" cy="896030"/>
            </a:xfrm>
            <a:prstGeom prst="downArrow">
              <a:avLst/>
            </a:prstGeom>
            <a:gradFill>
              <a:gsLst>
                <a:gs pos="0">
                  <a:srgbClr val="FFFFFF"/>
                </a:gs>
                <a:gs pos="5000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5400000" scaled="0"/>
            </a:gra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ct val="5000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46859" y="5309865"/>
              <a:ext cx="182363" cy="263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직사각형 57"/>
          <p:cNvSpPr/>
          <p:nvPr/>
        </p:nvSpPr>
        <p:spPr>
          <a:xfrm>
            <a:off x="2395091" y="4035698"/>
            <a:ext cx="1262063" cy="113347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461766" y="4443686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461766" y="4548461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461766" y="4653236"/>
            <a:ext cx="704850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61766" y="4758011"/>
            <a:ext cx="704850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461766" y="4861198"/>
            <a:ext cx="704850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461766" y="4965973"/>
            <a:ext cx="1128713" cy="34925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95091" y="4037286"/>
            <a:ext cx="1262063" cy="319087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dash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66" name="그룹 177"/>
          <p:cNvGrpSpPr>
            <a:grpSpLocks/>
          </p:cNvGrpSpPr>
          <p:nvPr/>
        </p:nvGrpSpPr>
        <p:grpSpPr bwMode="auto">
          <a:xfrm>
            <a:off x="758379" y="3826148"/>
            <a:ext cx="1176337" cy="174625"/>
            <a:chOff x="544450" y="4190132"/>
            <a:chExt cx="1341438" cy="234949"/>
          </a:xfrm>
        </p:grpSpPr>
        <p:sp>
          <p:nvSpPr>
            <p:cNvPr id="67" name="AutoShape 196"/>
            <p:cNvSpPr>
              <a:spLocks noChangeArrowheads="1"/>
            </p:cNvSpPr>
            <p:nvPr/>
          </p:nvSpPr>
          <p:spPr bwMode="auto">
            <a:xfrm rot="5400000">
              <a:off x="1101966" y="3641159"/>
              <a:ext cx="226405" cy="1341438"/>
            </a:xfrm>
            <a:prstGeom prst="homePlate">
              <a:avLst>
                <a:gd name="adj" fmla="val 100000"/>
              </a:avLst>
            </a:prstGeom>
            <a:solidFill>
              <a:srgbClr val="FFFFFF">
                <a:lumMod val="85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68" name="AutoShape 197"/>
            <p:cNvSpPr>
              <a:spLocks noChangeArrowheads="1"/>
            </p:cNvSpPr>
            <p:nvPr/>
          </p:nvSpPr>
          <p:spPr bwMode="auto">
            <a:xfrm rot="5400000">
              <a:off x="1142549" y="3592033"/>
              <a:ext cx="145241" cy="1341438"/>
            </a:xfrm>
            <a:prstGeom prst="homePlate">
              <a:avLst>
                <a:gd name="adj" fmla="val 100000"/>
              </a:avLst>
            </a:prstGeom>
            <a:solidFill>
              <a:srgbClr val="808080">
                <a:lumMod val="20000"/>
                <a:lumOff val="80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sp>
        <p:nvSpPr>
          <p:cNvPr id="69" name="TextBox 15"/>
          <p:cNvSpPr txBox="1">
            <a:spLocks noChangeArrowheads="1"/>
          </p:cNvSpPr>
          <p:nvPr/>
        </p:nvSpPr>
        <p:spPr bwMode="auto">
          <a:xfrm>
            <a:off x="651405" y="2087836"/>
            <a:ext cx="1505371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하단 메뉴의 상단 고정</a:t>
            </a:r>
          </a:p>
        </p:txBody>
      </p:sp>
      <p:sp>
        <p:nvSpPr>
          <p:cNvPr id="70" name="TextBox 165"/>
          <p:cNvSpPr txBox="1">
            <a:spLocks noChangeArrowheads="1"/>
          </p:cNvSpPr>
          <p:nvPr/>
        </p:nvSpPr>
        <p:spPr bwMode="auto">
          <a:xfrm>
            <a:off x="2360141" y="2087836"/>
            <a:ext cx="1549226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숨김 </a:t>
            </a:r>
            <a:r>
              <a:rPr kumimoji="0" lang="ko-KR" altLang="en-US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메뉴</a:t>
            </a:r>
            <a:r>
              <a:rPr kumimoji="0" lang="en-US" altLang="ko-KR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기능의 </a:t>
            </a: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활용</a:t>
            </a:r>
          </a:p>
        </p:txBody>
      </p: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2141" y="4103961"/>
            <a:ext cx="2127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직사각형 71"/>
          <p:cNvSpPr/>
          <p:nvPr/>
        </p:nvSpPr>
        <p:spPr>
          <a:xfrm>
            <a:off x="4425950" y="2433911"/>
            <a:ext cx="1263650" cy="1001712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649788" y="2756173"/>
            <a:ext cx="379412" cy="32385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091113" y="2756173"/>
            <a:ext cx="379412" cy="32385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534025" y="2756173"/>
            <a:ext cx="379413" cy="32385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847654" y="2756173"/>
            <a:ext cx="377825" cy="32385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7" name="TextBox 181"/>
          <p:cNvSpPr txBox="1">
            <a:spLocks noChangeArrowheads="1"/>
          </p:cNvSpPr>
          <p:nvPr/>
        </p:nvSpPr>
        <p:spPr bwMode="auto">
          <a:xfrm>
            <a:off x="4425950" y="2087836"/>
            <a:ext cx="1263650" cy="230832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특정 영역 가로 확장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411663" y="3834086"/>
            <a:ext cx="1262062" cy="1335087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9" name="TextBox 189"/>
          <p:cNvSpPr txBox="1">
            <a:spLocks noChangeArrowheads="1"/>
          </p:cNvSpPr>
          <p:nvPr/>
        </p:nvSpPr>
        <p:spPr bwMode="auto">
          <a:xfrm>
            <a:off x="4304928" y="3588023"/>
            <a:ext cx="1549449" cy="2308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다이얼식</a:t>
            </a:r>
            <a:r>
              <a:rPr kumimoji="0" lang="ko-KR" altLang="en-US" kern="0" dirty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kumimoji="0" lang="en-US" altLang="ko-KR" kern="0" dirty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Spotlight UI</a:t>
            </a:r>
            <a:endParaRPr kumimoji="0" lang="ko-KR" altLang="en-US" kern="0" dirty="0">
              <a:solidFill>
                <a:sysClr val="windowText" lastClr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4479925" y="4219848"/>
            <a:ext cx="1136650" cy="5254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562475" y="4815161"/>
            <a:ext cx="989013" cy="109537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62475" y="4981848"/>
            <a:ext cx="989013" cy="10953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562475" y="4049986"/>
            <a:ext cx="989013" cy="109537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562475" y="3883298"/>
            <a:ext cx="989013" cy="10953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565650" y="4280173"/>
            <a:ext cx="989013" cy="398463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highlight</a:t>
            </a: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771705" y="2400573"/>
            <a:ext cx="1262062" cy="114617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7" name="TextBox 203"/>
          <p:cNvSpPr txBox="1">
            <a:spLocks noChangeArrowheads="1"/>
          </p:cNvSpPr>
          <p:nvPr/>
        </p:nvSpPr>
        <p:spPr bwMode="auto">
          <a:xfrm>
            <a:off x="7690072" y="2073548"/>
            <a:ext cx="1502543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누르고 있으면 </a:t>
            </a:r>
            <a:r>
              <a:rPr kumimoji="0" lang="en-US" altLang="ko-KR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(touch &amp; hold) </a:t>
            </a: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특정 기능 작동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173341" y="2433911"/>
            <a:ext cx="1262063" cy="1112837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9" name="TextBox 212"/>
          <p:cNvSpPr txBox="1">
            <a:spLocks noChangeArrowheads="1"/>
          </p:cNvSpPr>
          <p:nvPr/>
        </p:nvSpPr>
        <p:spPr bwMode="auto">
          <a:xfrm>
            <a:off x="5946205" y="2060848"/>
            <a:ext cx="15270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36000" rIns="36000">
            <a:spAutoFit/>
          </a:bodyPr>
          <a:lstStyle>
            <a:defPPr>
              <a:defRPr lang="ko-KR"/>
            </a:defPPr>
            <a:lvl1pPr marL="134938" indent="-134938" eaLnBrk="1" hangingPunct="1">
              <a:buFont typeface="Wingdings" pitchFamily="2" charset="2"/>
              <a:buChar char="ü"/>
              <a:defRPr sz="900" b="1">
                <a:latin typeface="+mj-ea"/>
                <a:ea typeface="+mj-ea"/>
              </a:defRPr>
            </a:lvl1pPr>
            <a:lvl2pPr marL="742950" indent="-285750" eaLnBrk="0" hangingPunct="0">
              <a:defRPr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굴림" pitchFamily="50" charset="-127"/>
                <a:ea typeface="굴림" pitchFamily="50" charset="-127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Pinch or double tap</a:t>
            </a:r>
            <a:r>
              <a: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시 </a:t>
            </a:r>
            <a:r>
              <a:rPr kumimoji="0" lang="ko-KR" altLang="en-US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다른 화면으로 이동</a:t>
            </a:r>
            <a:endParaRPr kumimoji="0" lang="ko-KR" altLang="en-US" kern="0" dirty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162229" y="3991248"/>
            <a:ext cx="1262062" cy="117792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91" name="Picture 4" descr="http://www.soziotech.org/wp-content/blogs.dir/108/files/multitouch-gesten/one_finger_double_tap_gesturework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2929" y="3143523"/>
            <a:ext cx="39528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6" descr="http://www.blinkux.com/metro/images/Gestures_pinch.png"/>
          <p:cNvPicPr>
            <a:picLocks noChangeAspect="1" noChangeArrowheads="1"/>
          </p:cNvPicPr>
          <p:nvPr/>
        </p:nvPicPr>
        <p:blipFill>
          <a:blip r:embed="rId6" cstate="print"/>
          <a:srcRect l="28046" r="27390" b="11768"/>
          <a:stretch>
            <a:fillRect/>
          </a:stretch>
        </p:blipFill>
        <p:spPr bwMode="auto">
          <a:xfrm>
            <a:off x="6648004" y="2559323"/>
            <a:ext cx="3587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직사각형 92"/>
          <p:cNvSpPr/>
          <p:nvPr/>
        </p:nvSpPr>
        <p:spPr>
          <a:xfrm>
            <a:off x="7771705" y="3991248"/>
            <a:ext cx="1262062" cy="1177925"/>
          </a:xfrm>
          <a:prstGeom prst="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94" name="그룹 237"/>
          <p:cNvGrpSpPr>
            <a:grpSpLocks/>
          </p:cNvGrpSpPr>
          <p:nvPr/>
        </p:nvGrpSpPr>
        <p:grpSpPr bwMode="auto">
          <a:xfrm>
            <a:off x="8726029" y="4014792"/>
            <a:ext cx="261610" cy="230832"/>
            <a:chOff x="8516334" y="4758537"/>
            <a:chExt cx="300393" cy="310781"/>
          </a:xfrm>
        </p:grpSpPr>
        <p:sp>
          <p:nvSpPr>
            <p:cNvPr id="95" name="타원 94"/>
            <p:cNvSpPr/>
            <p:nvPr/>
          </p:nvSpPr>
          <p:spPr>
            <a:xfrm>
              <a:off x="8554343" y="4820883"/>
              <a:ext cx="205981" cy="211597"/>
            </a:xfrm>
            <a:prstGeom prst="ellipse">
              <a:avLst/>
            </a:prstGeom>
            <a:noFill/>
            <a:ln w="952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0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96" name="TextBox 239"/>
            <p:cNvSpPr txBox="1">
              <a:spLocks noChangeArrowheads="1"/>
            </p:cNvSpPr>
            <p:nvPr/>
          </p:nvSpPr>
          <p:spPr bwMode="auto">
            <a:xfrm>
              <a:off x="8516334" y="4758537"/>
              <a:ext cx="300393" cy="31078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fontAlgn="auto" latinLnBrk="0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9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X</a:t>
              </a:r>
              <a:endParaRPr lang="ko-KR" altLang="en-US" sz="9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pSp>
        <p:nvGrpSpPr>
          <p:cNvPr id="97" name="그룹 2"/>
          <p:cNvGrpSpPr/>
          <p:nvPr/>
        </p:nvGrpSpPr>
        <p:grpSpPr>
          <a:xfrm>
            <a:off x="7847905" y="4328246"/>
            <a:ext cx="1128712" cy="743298"/>
            <a:chOff x="7848476" y="4666630"/>
            <a:chExt cx="1128712" cy="585788"/>
          </a:xfrm>
        </p:grpSpPr>
        <p:sp>
          <p:nvSpPr>
            <p:cNvPr id="98" name="타원 97"/>
            <p:cNvSpPr/>
            <p:nvPr/>
          </p:nvSpPr>
          <p:spPr>
            <a:xfrm>
              <a:off x="7856413" y="4666630"/>
              <a:ext cx="315913" cy="238125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1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>
              <a:off x="8259638" y="4666630"/>
              <a:ext cx="315913" cy="238125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2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00" name="타원 99"/>
            <p:cNvSpPr/>
            <p:nvPr/>
          </p:nvSpPr>
          <p:spPr>
            <a:xfrm>
              <a:off x="8661276" y="4666630"/>
              <a:ext cx="315912" cy="238125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3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01" name="타원 100"/>
            <p:cNvSpPr/>
            <p:nvPr/>
          </p:nvSpPr>
          <p:spPr>
            <a:xfrm>
              <a:off x="7848476" y="5012705"/>
              <a:ext cx="315912" cy="239713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4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02" name="타원 101"/>
            <p:cNvSpPr/>
            <p:nvPr/>
          </p:nvSpPr>
          <p:spPr>
            <a:xfrm>
              <a:off x="8250113" y="5012705"/>
              <a:ext cx="315913" cy="239713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5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03" name="타원 102"/>
            <p:cNvSpPr/>
            <p:nvPr/>
          </p:nvSpPr>
          <p:spPr>
            <a:xfrm>
              <a:off x="8653338" y="5012705"/>
              <a:ext cx="314325" cy="239713"/>
            </a:xfrm>
            <a:prstGeom prst="ellipse">
              <a:avLst/>
            </a:prstGeom>
            <a:noFill/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기능</a:t>
              </a:r>
              <a:r>
                <a:rPr kumimoji="0" lang="en-US" altLang="ko-KR" sz="800" kern="0" dirty="0">
                  <a:solidFill>
                    <a:srgbClr val="000000"/>
                  </a:solidFill>
                  <a:latin typeface="-윤고딕330" panose="02030504000101010101" pitchFamily="18" charset="-127"/>
                  <a:ea typeface="나눔고딕" panose="020D0604000000000000"/>
                </a:rPr>
                <a:t>6</a:t>
              </a:r>
              <a:endParaRPr kumimoji="0" lang="ko-KR" altLang="en-US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sp>
        <p:nvSpPr>
          <p:cNvPr id="104" name="모서리가 둥근 직사각형 103"/>
          <p:cNvSpPr/>
          <p:nvPr/>
        </p:nvSpPr>
        <p:spPr>
          <a:xfrm>
            <a:off x="6297166" y="4049986"/>
            <a:ext cx="441325" cy="498475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Screen #1</a:t>
            </a:r>
            <a:endParaRPr kumimoji="0" lang="ko-KR" altLang="en-US" sz="8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6857554" y="4049986"/>
            <a:ext cx="441325" cy="498475"/>
          </a:xfrm>
          <a:prstGeom prst="round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Screen #2</a:t>
            </a:r>
            <a:endParaRPr kumimoji="0" lang="ko-KR" altLang="en-US" sz="8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6297166" y="4613548"/>
            <a:ext cx="441325" cy="498475"/>
          </a:xfrm>
          <a:prstGeom prst="round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Screen #3</a:t>
            </a:r>
            <a:endParaRPr kumimoji="0" lang="ko-KR" altLang="en-US" sz="8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6857554" y="4613548"/>
            <a:ext cx="441325" cy="498475"/>
          </a:xfrm>
          <a:prstGeom prst="roundRect">
            <a:avLst/>
          </a:prstGeom>
          <a:noFill/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Screen #4</a:t>
            </a:r>
            <a:endParaRPr kumimoji="0" lang="ko-KR" altLang="en-US" sz="8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8" name="TextBox 15369"/>
          <p:cNvSpPr txBox="1">
            <a:spLocks noChangeArrowheads="1"/>
          </p:cNvSpPr>
          <p:nvPr/>
        </p:nvSpPr>
        <p:spPr bwMode="auto">
          <a:xfrm>
            <a:off x="6489254" y="2937148"/>
            <a:ext cx="7745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Screen #1</a:t>
            </a:r>
            <a:endParaRPr lang="ko-KR" altLang="en-US" sz="100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109" name="Picture 8" descr="http://res2.windows.microsoft.com/resbox/en/6.2/main/8660a0a1-9b0c-4c9a-a70d-f2384497e0e8_7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90805" y="2819673"/>
            <a:ext cx="384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직사각형 109"/>
          <p:cNvSpPr/>
          <p:nvPr/>
        </p:nvSpPr>
        <p:spPr>
          <a:xfrm>
            <a:off x="2461766" y="5078686"/>
            <a:ext cx="1128713" cy="33337"/>
          </a:xfrm>
          <a:prstGeom prst="rect">
            <a:avLst/>
          </a:prstGeom>
          <a:solidFill>
            <a:srgbClr val="FFFFFF">
              <a:lumMod val="6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grpSp>
        <p:nvGrpSpPr>
          <p:cNvPr id="111" name="그룹 221"/>
          <p:cNvGrpSpPr>
            <a:grpSpLocks/>
          </p:cNvGrpSpPr>
          <p:nvPr/>
        </p:nvGrpSpPr>
        <p:grpSpPr bwMode="auto">
          <a:xfrm>
            <a:off x="2437954" y="3826148"/>
            <a:ext cx="1176337" cy="174625"/>
            <a:chOff x="544450" y="4190132"/>
            <a:chExt cx="1341438" cy="234949"/>
          </a:xfrm>
        </p:grpSpPr>
        <p:sp>
          <p:nvSpPr>
            <p:cNvPr id="112" name="AutoShape 196"/>
            <p:cNvSpPr>
              <a:spLocks noChangeArrowheads="1"/>
            </p:cNvSpPr>
            <p:nvPr/>
          </p:nvSpPr>
          <p:spPr bwMode="auto">
            <a:xfrm rot="5400000">
              <a:off x="1101966" y="3641159"/>
              <a:ext cx="226405" cy="1341438"/>
            </a:xfrm>
            <a:prstGeom prst="homePlate">
              <a:avLst>
                <a:gd name="adj" fmla="val 100000"/>
              </a:avLst>
            </a:prstGeom>
            <a:solidFill>
              <a:srgbClr val="FFFFFF">
                <a:lumMod val="85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13" name="AutoShape 197"/>
            <p:cNvSpPr>
              <a:spLocks noChangeArrowheads="1"/>
            </p:cNvSpPr>
            <p:nvPr/>
          </p:nvSpPr>
          <p:spPr bwMode="auto">
            <a:xfrm rot="5400000">
              <a:off x="1142549" y="3592033"/>
              <a:ext cx="145241" cy="1341438"/>
            </a:xfrm>
            <a:prstGeom prst="homePlate">
              <a:avLst>
                <a:gd name="adj" fmla="val 100000"/>
              </a:avLst>
            </a:prstGeom>
            <a:solidFill>
              <a:srgbClr val="808080">
                <a:lumMod val="20000"/>
                <a:lumOff val="80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pSp>
        <p:nvGrpSpPr>
          <p:cNvPr id="114" name="그룹 224"/>
          <p:cNvGrpSpPr>
            <a:grpSpLocks/>
          </p:cNvGrpSpPr>
          <p:nvPr/>
        </p:nvGrpSpPr>
        <p:grpSpPr bwMode="auto">
          <a:xfrm>
            <a:off x="6216204" y="3684861"/>
            <a:ext cx="1176337" cy="174625"/>
            <a:chOff x="544450" y="4190132"/>
            <a:chExt cx="1341438" cy="234949"/>
          </a:xfrm>
        </p:grpSpPr>
        <p:sp>
          <p:nvSpPr>
            <p:cNvPr id="115" name="AutoShape 196"/>
            <p:cNvSpPr>
              <a:spLocks noChangeArrowheads="1"/>
            </p:cNvSpPr>
            <p:nvPr/>
          </p:nvSpPr>
          <p:spPr bwMode="auto">
            <a:xfrm rot="5400000">
              <a:off x="1101966" y="3641159"/>
              <a:ext cx="226405" cy="1341438"/>
            </a:xfrm>
            <a:prstGeom prst="homePlate">
              <a:avLst>
                <a:gd name="adj" fmla="val 100000"/>
              </a:avLst>
            </a:prstGeom>
            <a:solidFill>
              <a:srgbClr val="FFFFFF">
                <a:lumMod val="85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16" name="AutoShape 197"/>
            <p:cNvSpPr>
              <a:spLocks noChangeArrowheads="1"/>
            </p:cNvSpPr>
            <p:nvPr/>
          </p:nvSpPr>
          <p:spPr bwMode="auto">
            <a:xfrm rot="5400000">
              <a:off x="1142549" y="3592033"/>
              <a:ext cx="145241" cy="1341438"/>
            </a:xfrm>
            <a:prstGeom prst="homePlate">
              <a:avLst>
                <a:gd name="adj" fmla="val 100000"/>
              </a:avLst>
            </a:prstGeom>
            <a:solidFill>
              <a:srgbClr val="808080">
                <a:lumMod val="20000"/>
                <a:lumOff val="80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pSp>
        <p:nvGrpSpPr>
          <p:cNvPr id="117" name="그룹 227"/>
          <p:cNvGrpSpPr>
            <a:grpSpLocks/>
          </p:cNvGrpSpPr>
          <p:nvPr/>
        </p:nvGrpSpPr>
        <p:grpSpPr bwMode="auto">
          <a:xfrm>
            <a:off x="7844730" y="3681686"/>
            <a:ext cx="1176337" cy="174625"/>
            <a:chOff x="544450" y="4190132"/>
            <a:chExt cx="1341438" cy="234949"/>
          </a:xfrm>
        </p:grpSpPr>
        <p:sp>
          <p:nvSpPr>
            <p:cNvPr id="118" name="AutoShape 196"/>
            <p:cNvSpPr>
              <a:spLocks noChangeArrowheads="1"/>
            </p:cNvSpPr>
            <p:nvPr/>
          </p:nvSpPr>
          <p:spPr bwMode="auto">
            <a:xfrm rot="5400000">
              <a:off x="1101966" y="3641159"/>
              <a:ext cx="226405" cy="1341438"/>
            </a:xfrm>
            <a:prstGeom prst="homePlate">
              <a:avLst>
                <a:gd name="adj" fmla="val 100000"/>
              </a:avLst>
            </a:prstGeom>
            <a:solidFill>
              <a:srgbClr val="FFFFFF">
                <a:lumMod val="85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119" name="AutoShape 197"/>
            <p:cNvSpPr>
              <a:spLocks noChangeArrowheads="1"/>
            </p:cNvSpPr>
            <p:nvPr/>
          </p:nvSpPr>
          <p:spPr bwMode="auto">
            <a:xfrm rot="5400000">
              <a:off x="1142549" y="3592033"/>
              <a:ext cx="145241" cy="1341438"/>
            </a:xfrm>
            <a:prstGeom prst="homePlate">
              <a:avLst>
                <a:gd name="adj" fmla="val 100000"/>
              </a:avLst>
            </a:prstGeom>
            <a:solidFill>
              <a:srgbClr val="808080">
                <a:lumMod val="20000"/>
                <a:lumOff val="80000"/>
              </a:srgbClr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sp>
        <p:nvSpPr>
          <p:cNvPr id="120" name="TextBox 230"/>
          <p:cNvSpPr txBox="1">
            <a:spLocks noChangeArrowheads="1"/>
          </p:cNvSpPr>
          <p:nvPr/>
        </p:nvSpPr>
        <p:spPr bwMode="auto">
          <a:xfrm>
            <a:off x="488504" y="5245373"/>
            <a:ext cx="1671637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2075" indent="-92075">
              <a:buFont typeface="Wingdings" pitchFamily="2" charset="2"/>
              <a:buChar char="ü"/>
            </a:pPr>
            <a:r>
              <a:rPr lang="ko-KR" altLang="en-US" sz="9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초기에 메뉴가 하단에 위치해 있으나 위로 </a:t>
            </a:r>
            <a:r>
              <a:rPr lang="ko-KR" altLang="en-US" sz="900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스와이프하면</a:t>
            </a:r>
            <a:r>
              <a:rPr lang="ko-KR" altLang="en-US" sz="9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상단으로 올라가며 고정되고</a:t>
            </a:r>
            <a:r>
              <a:rPr lang="en-US" altLang="ko-KR" sz="9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하단 내용은 계속 스크롤됨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161729" y="5245373"/>
            <a:ext cx="1671637" cy="6463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92075" indent="-92075" algn="l">
              <a:buFont typeface="Wingdings" pitchFamily="2" charset="2"/>
              <a:buChar char="ü"/>
              <a:defRPr sz="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아래로 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스와이프하면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 상단에 숨겨진 메뉴가 나타남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. 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주로 메뉴가 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검색창이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 나타남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192588" y="5239685"/>
            <a:ext cx="1673225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92075" indent="-92075" algn="l">
              <a:buFont typeface="Wingdings" pitchFamily="2" charset="2"/>
              <a:buChar char="ü"/>
              <a:defRPr sz="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좌우 또는 상하로 </a:t>
            </a:r>
            <a:r>
              <a:rPr kumimoji="0" lang="ko-KR" altLang="en-US" sz="900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콘텐츠</a:t>
            </a:r>
            <a:r>
              <a:rPr kumimoji="0" lang="en-US" altLang="ko-KR" sz="900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(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광고나 상품정보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)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를 배치하고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이를 다이얼을 돌리는 방식의 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스와이프하여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 특정 영역을 확장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962204" y="5245373"/>
            <a:ext cx="1673225" cy="646331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92075" indent="-92075" algn="l">
              <a:buFont typeface="Wingdings" pitchFamily="2" charset="2"/>
              <a:buChar char="ü"/>
              <a:defRPr sz="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Pinch(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두손가락을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 오므리는 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제스쳐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) 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또는 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double tap (</a:t>
            </a:r>
            <a:r>
              <a:rPr kumimoji="0" lang="ko-KR" altLang="en-US" sz="900" kern="0" dirty="0" err="1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두번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 두드리는 제스처</a:t>
            </a:r>
            <a:r>
              <a:rPr kumimoji="0" lang="en-US" altLang="ko-KR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)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를 통해 다른 </a:t>
            </a:r>
            <a:r>
              <a:rPr kumimoji="0" lang="ko-KR" altLang="en-US" sz="900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화면으로 이동</a:t>
            </a:r>
            <a:endParaRPr kumimoji="0" lang="ko-KR" altLang="en-US" sz="900" kern="0" dirty="0">
              <a:solidFill>
                <a:sysClr val="windowText" lastClr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601842" y="5245373"/>
            <a:ext cx="1671638" cy="5080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marL="92075" indent="-92075" algn="l">
              <a:buFont typeface="Wingdings" pitchFamily="2" charset="2"/>
              <a:buChar char="ü"/>
              <a:defRPr sz="800">
                <a:latin typeface="맑은 고딕" pitchFamily="50" charset="-127"/>
                <a:ea typeface="맑은 고딕" pitchFamily="50" charset="-127"/>
              </a:defRPr>
            </a:lvl1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화면에 손가락을 </a:t>
            </a:r>
            <a:r>
              <a:rPr kumimoji="0" lang="ko-KR" altLang="en-US" sz="900" kern="0" dirty="0" smtClean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누른 채 </a:t>
            </a:r>
            <a:r>
              <a:rPr kumimoji="0" lang="ko-KR" altLang="en-US" sz="900" kern="0" dirty="0">
                <a:solidFill>
                  <a:sysClr val="windowText" lastClr="000000"/>
                </a:solidFill>
                <a:latin typeface="-윤고딕330" panose="02030504000101010101" pitchFamily="18" charset="-127"/>
                <a:ea typeface="나눔고딕" panose="020D0604000000000000"/>
              </a:rPr>
              <a:t>가만히 있을 경우 해당 화면과 관련된 기능이 작동</a:t>
            </a:r>
          </a:p>
        </p:txBody>
      </p:sp>
    </p:spTree>
    <p:extLst>
      <p:ext uri="{BB962C8B-B14F-4D97-AF65-F5344CB8AC3E}">
        <p14:creationId xmlns:p14="http://schemas.microsoft.com/office/powerpoint/2010/main" val="47100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의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</a:rPr>
              <a:t>OS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</a:rPr>
              <a:t>지원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범위는 안드로이드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4.2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이상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, 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</a:rPr>
              <a:t>iOS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</a:rPr>
              <a:t>9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이상을 지원합니다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698844" y="4805069"/>
            <a:ext cx="34499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i="1" dirty="0">
                <a:latin typeface="-윤고딕330" panose="02030504000101010101" pitchFamily="18" charset="-127"/>
                <a:ea typeface="나눔고딕" panose="020D0604000000000000"/>
              </a:rPr>
              <a:t>출처 </a:t>
            </a:r>
            <a:r>
              <a:rPr lang="en-US" altLang="ko-KR" sz="800" i="1" dirty="0">
                <a:latin typeface="-윤고딕330" panose="02030504000101010101" pitchFamily="18" charset="-127"/>
                <a:ea typeface="나눔고딕" panose="020D0604000000000000"/>
              </a:rPr>
              <a:t>: </a:t>
            </a:r>
            <a:r>
              <a:rPr lang="ko-KR" altLang="en-US" sz="800" i="1">
                <a:latin typeface="-윤고딕330" panose="02030504000101010101" pitchFamily="18" charset="-127"/>
                <a:ea typeface="나눔고딕" panose="020D0604000000000000"/>
              </a:rPr>
              <a:t>https</a:t>
            </a:r>
            <a:r>
              <a:rPr lang="ko-KR" altLang="en-US" sz="800" i="1" dirty="0">
                <a:latin typeface="-윤고딕330" panose="02030504000101010101" pitchFamily="18" charset="-127"/>
                <a:ea typeface="나눔고딕" panose="020D0604000000000000"/>
              </a:rPr>
              <a:t>://</a:t>
            </a:r>
            <a:r>
              <a:rPr lang="ko-KR" altLang="en-US" sz="800" i="1">
                <a:latin typeface="-윤고딕330" panose="02030504000101010101" pitchFamily="18" charset="-127"/>
                <a:ea typeface="나눔고딕" panose="020D0604000000000000"/>
              </a:rPr>
              <a:t>developer.apple.com/support/app-store/ </a:t>
            </a:r>
            <a:r>
              <a:rPr lang="en-US" altLang="ko-KR" sz="800" i="1" dirty="0">
                <a:latin typeface="-윤고딕330" panose="02030504000101010101" pitchFamily="18" charset="-127"/>
                <a:ea typeface="나눔고딕" panose="020D0604000000000000"/>
              </a:rPr>
              <a:t>(2016</a:t>
            </a:r>
            <a:r>
              <a:rPr lang="ko-KR" altLang="en-US" sz="800" i="1">
                <a:latin typeface="-윤고딕330" panose="02030504000101010101" pitchFamily="18" charset="-127"/>
                <a:ea typeface="나눔고딕" panose="020D0604000000000000"/>
              </a:rPr>
              <a:t>년 </a:t>
            </a:r>
            <a:r>
              <a:rPr lang="en-US" altLang="ko-KR" sz="800" i="1" dirty="0">
                <a:latin typeface="-윤고딕330" panose="02030504000101010101" pitchFamily="18" charset="-127"/>
                <a:ea typeface="나눔고딕" panose="020D0604000000000000"/>
              </a:rPr>
              <a:t>10</a:t>
            </a:r>
            <a:r>
              <a:rPr lang="ko-KR" altLang="en-US" sz="800" i="1">
                <a:latin typeface="-윤고딕330" panose="02030504000101010101" pitchFamily="18" charset="-127"/>
                <a:ea typeface="나눔고딕" panose="020D0604000000000000"/>
              </a:rPr>
              <a:t>월</a:t>
            </a:r>
            <a:r>
              <a:rPr lang="en-US" altLang="ko-KR" sz="800" i="1" dirty="0">
                <a:latin typeface="-윤고딕330" panose="02030504000101010101" pitchFamily="18" charset="-127"/>
                <a:ea typeface="나눔고딕" panose="020D0604000000000000"/>
              </a:rPr>
              <a:t>)</a:t>
            </a:r>
            <a:endParaRPr lang="ko-KR" altLang="en-US" sz="800" i="1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9530" y="4801756"/>
            <a:ext cx="40254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i="1" dirty="0" smtClean="0">
                <a:latin typeface="-윤고딕330" panose="02030504000101010101" pitchFamily="18" charset="-127"/>
                <a:ea typeface="나눔고딕" panose="020D0604000000000000"/>
              </a:rPr>
              <a:t>출처 </a:t>
            </a:r>
            <a:r>
              <a:rPr lang="en-US" altLang="ko-KR" sz="800" i="1" dirty="0" smtClean="0">
                <a:latin typeface="-윤고딕330" panose="02030504000101010101" pitchFamily="18" charset="-127"/>
                <a:ea typeface="나눔고딕" panose="020D0604000000000000"/>
              </a:rPr>
              <a:t>: </a:t>
            </a:r>
            <a:r>
              <a:rPr lang="ko-KR" altLang="en-US" sz="800" i="1" smtClean="0">
                <a:latin typeface="-윤고딕330" panose="02030504000101010101" pitchFamily="18" charset="-127"/>
                <a:ea typeface="나눔고딕" panose="020D0604000000000000"/>
              </a:rPr>
              <a:t>https</a:t>
            </a:r>
            <a:r>
              <a:rPr lang="ko-KR" altLang="en-US" sz="800" i="1">
                <a:latin typeface="-윤고딕330" panose="02030504000101010101" pitchFamily="18" charset="-127"/>
                <a:ea typeface="나눔고딕" panose="020D0604000000000000"/>
              </a:rPr>
              <a:t>://</a:t>
            </a:r>
            <a:r>
              <a:rPr lang="ko-KR" altLang="en-US" sz="800" i="1" smtClean="0">
                <a:latin typeface="-윤고딕330" panose="02030504000101010101" pitchFamily="18" charset="-127"/>
                <a:ea typeface="나눔고딕" panose="020D0604000000000000"/>
              </a:rPr>
              <a:t>developer.android.com/about/dashboards/index.html </a:t>
            </a:r>
            <a:r>
              <a:rPr lang="en-US" altLang="ko-KR" sz="800" i="1" dirty="0" smtClean="0">
                <a:latin typeface="-윤고딕330" panose="02030504000101010101" pitchFamily="18" charset="-127"/>
                <a:ea typeface="나눔고딕" panose="020D0604000000000000"/>
              </a:rPr>
              <a:t>(2016</a:t>
            </a:r>
            <a:r>
              <a:rPr lang="ko-KR" altLang="en-US" sz="800" i="1" smtClean="0">
                <a:latin typeface="-윤고딕330" panose="02030504000101010101" pitchFamily="18" charset="-127"/>
                <a:ea typeface="나눔고딕" panose="020D0604000000000000"/>
              </a:rPr>
              <a:t>년 </a:t>
            </a:r>
            <a:r>
              <a:rPr lang="en-US" altLang="ko-KR" sz="800" i="1" dirty="0" smtClean="0">
                <a:latin typeface="-윤고딕330" panose="02030504000101010101" pitchFamily="18" charset="-127"/>
                <a:ea typeface="나눔고딕" panose="020D0604000000000000"/>
              </a:rPr>
              <a:t>8</a:t>
            </a:r>
            <a:r>
              <a:rPr lang="ko-KR" altLang="en-US" sz="800" i="1" smtClean="0">
                <a:latin typeface="-윤고딕330" panose="02030504000101010101" pitchFamily="18" charset="-127"/>
                <a:ea typeface="나눔고딕" panose="020D0604000000000000"/>
              </a:rPr>
              <a:t>월</a:t>
            </a:r>
            <a:r>
              <a:rPr lang="en-US" altLang="ko-KR" sz="800" i="1" dirty="0" smtClean="0">
                <a:latin typeface="-윤고딕330" panose="02030504000101010101" pitchFamily="18" charset="-127"/>
                <a:ea typeface="나눔고딕" panose="020D0604000000000000"/>
              </a:rPr>
              <a:t>)</a:t>
            </a:r>
            <a:endParaRPr lang="ko-KR" altLang="en-US" sz="800" i="1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0472" y="1700808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196065" y="1484784"/>
            <a:ext cx="254917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모바일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Application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지원 범위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00" y="2564904"/>
            <a:ext cx="2114835" cy="191478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04528" y="5199446"/>
            <a:ext cx="38446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나눔고딕" panose="020D0604000000000000"/>
                <a:ea typeface="나눔고딕" panose="020D0604000000000000"/>
              </a:rPr>
              <a:t>안드로이드</a:t>
            </a:r>
            <a:r>
              <a:rPr lang="ko-KR" altLang="en-US" sz="1400" dirty="0" smtClean="0"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Jelly Bean (4.2.x)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 이상</a:t>
            </a:r>
            <a:endParaRPr lang="en-US" altLang="ko-KR" sz="1400" dirty="0" smtClean="0">
              <a:latin typeface="나눔고딕" panose="020D0604000000000000"/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고딕" panose="020D0604000000000000"/>
                <a:ea typeface="나눔고딕" panose="020D0604000000000000"/>
              </a:rPr>
              <a:t>API </a:t>
            </a:r>
            <a:r>
              <a:rPr lang="ko-KR" altLang="en-US" sz="1400" dirty="0">
                <a:latin typeface="나눔고딕" panose="020D0604000000000000"/>
                <a:ea typeface="나눔고딕" panose="020D0604000000000000"/>
              </a:rPr>
              <a:t>Level 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17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이상</a:t>
            </a:r>
            <a:endParaRPr lang="en-US" altLang="ko-KR" sz="1400" dirty="0" smtClean="0">
              <a:latin typeface="나눔고딕" panose="020D0604000000000000"/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고딕" panose="020D0604000000000000"/>
                <a:ea typeface="나눔고딕" panose="020D0604000000000000"/>
              </a:rPr>
              <a:t>점유율 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90% 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이상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수용</a:t>
            </a:r>
            <a:endParaRPr lang="en-US" altLang="ko-KR" sz="14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3186" y="2357446"/>
            <a:ext cx="4320000" cy="3580664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 bwMode="auto">
          <a:xfrm>
            <a:off x="503186" y="2039254"/>
            <a:ext cx="4320000" cy="332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kern="1200" dirty="0" err="1" smtClean="0">
                <a:solidFill>
                  <a:srgbClr val="FFFFFF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안드로이드</a:t>
            </a:r>
            <a:endParaRPr lang="en-US" altLang="ko-KR" sz="1400" b="1" kern="1200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05329" y="2356910"/>
            <a:ext cx="4302000" cy="35812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20850" y="5259781"/>
            <a:ext cx="38446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latin typeface="나눔고딕" panose="020D0604000000000000"/>
                <a:ea typeface="나눔고딕" panose="020D0604000000000000"/>
              </a:rPr>
              <a:t>iOS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 9 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이상</a:t>
            </a:r>
            <a:endParaRPr lang="en-US" altLang="ko-KR" sz="1400" dirty="0" smtClean="0">
              <a:latin typeface="나눔고딕" panose="020D0604000000000000"/>
              <a:ea typeface="나눔고딕" panose="020D0604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나눔고딕" panose="020D0604000000000000"/>
                <a:ea typeface="나눔고딕" panose="020D0604000000000000"/>
              </a:rPr>
              <a:t>점유율 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90% 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이상</a:t>
            </a:r>
            <a:r>
              <a:rPr lang="en-US" altLang="ko-KR" sz="1400" dirty="0" smtClean="0"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400" smtClean="0">
                <a:latin typeface="나눔고딕" panose="020D0604000000000000"/>
                <a:ea typeface="나눔고딕" panose="020D0604000000000000"/>
              </a:rPr>
              <a:t>수용</a:t>
            </a:r>
            <a:endParaRPr lang="en-US" altLang="ko-KR" sz="14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35913" y="6065113"/>
            <a:ext cx="3546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u="sng" dirty="0" smtClean="0">
                <a:latin typeface="-윤고딕330" panose="02030504000101010101" pitchFamily="18" charset="-127"/>
                <a:ea typeface="나눔고딕" panose="020D0604000000000000"/>
              </a:rPr>
              <a:t>* </a:t>
            </a:r>
            <a:r>
              <a:rPr lang="ko-KR" altLang="en-US" sz="1200" b="1" i="1" u="sng" smtClean="0">
                <a:latin typeface="-윤고딕330" panose="02030504000101010101" pitchFamily="18" charset="-127"/>
                <a:ea typeface="나눔고딕" panose="020D0604000000000000"/>
              </a:rPr>
              <a:t>주요 대상 단말은 대한축구협회와 협의 후 확정</a:t>
            </a:r>
            <a:endParaRPr lang="ko-KR" altLang="en-US" sz="1200" b="1" i="1" u="sng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33642"/>
            <a:ext cx="2039769" cy="23681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66" y="2901851"/>
            <a:ext cx="2196718" cy="146657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 bwMode="auto">
          <a:xfrm>
            <a:off x="5105329" y="2035909"/>
            <a:ext cx="4320000" cy="3325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 err="1" smtClean="0">
                <a:solidFill>
                  <a:srgbClr val="FFFFFF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iOS</a:t>
            </a:r>
            <a:endParaRPr lang="en-US" altLang="ko-KR" sz="1400" b="1" kern="1200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1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7031"/>
              </p:ext>
            </p:extLst>
          </p:nvPr>
        </p:nvGraphicFramePr>
        <p:xfrm>
          <a:off x="0" y="1052735"/>
          <a:ext cx="9906000" cy="5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/>
              </a:tblGrid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420433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 서비스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87" y="1420433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78" name="그룹 77"/>
          <p:cNvGrpSpPr/>
          <p:nvPr/>
        </p:nvGrpSpPr>
        <p:grpSpPr>
          <a:xfrm>
            <a:off x="6825265" y="1403250"/>
            <a:ext cx="810000" cy="1422000"/>
            <a:chOff x="6825265" y="1403250"/>
            <a:chExt cx="810000" cy="14220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859" y="141496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6825265" y="1403250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게시판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87" y="5276482"/>
            <a:ext cx="789751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08" y="5276482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15" y="5276482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22" y="5276482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730" y="5276482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2" name="꺾인 연결선 21"/>
          <p:cNvCxnSpPr>
            <a:stCxn id="6" idx="2"/>
            <a:endCxn id="17" idx="1"/>
          </p:cNvCxnSpPr>
          <p:nvPr/>
        </p:nvCxnSpPr>
        <p:spPr>
          <a:xfrm rot="16200000" flipH="1">
            <a:off x="446391" y="3837485"/>
            <a:ext cx="3154049" cy="1127944"/>
          </a:xfrm>
          <a:prstGeom prst="bentConnector2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3"/>
            <a:endCxn id="8" idx="1"/>
          </p:cNvCxnSpPr>
          <p:nvPr/>
        </p:nvCxnSpPr>
        <p:spPr>
          <a:xfrm>
            <a:off x="1854318" y="2122433"/>
            <a:ext cx="733069" cy="0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8" idx="2"/>
            <a:endCxn id="17" idx="0"/>
          </p:cNvCxnSpPr>
          <p:nvPr/>
        </p:nvCxnSpPr>
        <p:spPr>
          <a:xfrm>
            <a:off x="2982262" y="2824433"/>
            <a:ext cx="1" cy="2452049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13" idx="1"/>
          </p:cNvCxnSpPr>
          <p:nvPr/>
        </p:nvCxnSpPr>
        <p:spPr>
          <a:xfrm>
            <a:off x="3368824" y="2122433"/>
            <a:ext cx="2088232" cy="0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8" idx="2"/>
          </p:cNvCxnSpPr>
          <p:nvPr/>
        </p:nvCxnSpPr>
        <p:spPr>
          <a:xfrm rot="16200000" flipH="1">
            <a:off x="2698487" y="3108208"/>
            <a:ext cx="1242144" cy="674594"/>
          </a:xfrm>
          <a:prstGeom prst="bentConnector2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41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349549" y="116655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dirty="0" smtClean="0">
                <a:solidFill>
                  <a:schemeClr val="accent1"/>
                </a:solidFill>
                <a:latin typeface="+mn-ea"/>
                <a:ea typeface="+mn-ea"/>
              </a:rPr>
              <a:t>설정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게시판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2560" y="1166555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Home 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메뉴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50486" y="309498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리그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931017" y="3097535"/>
            <a:ext cx="11448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지도자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심판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471761" y="5022899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팀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&amp;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선수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5466581" y="1403378"/>
            <a:ext cx="810000" cy="1422000"/>
            <a:chOff x="5466581" y="1403378"/>
            <a:chExt cx="810000" cy="1422000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175" y="1415089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4" name="직사각형 73"/>
            <p:cNvSpPr/>
            <p:nvPr/>
          </p:nvSpPr>
          <p:spPr>
            <a:xfrm>
              <a:off x="5466581" y="140337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앱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 설정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265368" y="3359784"/>
            <a:ext cx="810000" cy="1422000"/>
            <a:chOff x="6825265" y="1403250"/>
            <a:chExt cx="810000" cy="1422000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859" y="141496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1" name="직사각형 80"/>
            <p:cNvSpPr/>
            <p:nvPr/>
          </p:nvSpPr>
          <p:spPr>
            <a:xfrm>
              <a:off x="6825265" y="1403250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심판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7017548" y="3359912"/>
            <a:ext cx="810000" cy="1422000"/>
            <a:chOff x="5466581" y="1403378"/>
            <a:chExt cx="810000" cy="1422000"/>
          </a:xfrm>
        </p:grpSpPr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175" y="1415089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4" name="직사각형 83"/>
            <p:cNvSpPr/>
            <p:nvPr/>
          </p:nvSpPr>
          <p:spPr>
            <a:xfrm>
              <a:off x="5466581" y="140337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지도자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4880992" y="3356992"/>
            <a:ext cx="810000" cy="1422000"/>
            <a:chOff x="6825265" y="1403250"/>
            <a:chExt cx="810000" cy="1422000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859" y="141496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7" name="직사각형 86"/>
            <p:cNvSpPr/>
            <p:nvPr/>
          </p:nvSpPr>
          <p:spPr>
            <a:xfrm>
              <a:off x="6825265" y="1403250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리그 상세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3656856" y="3357120"/>
            <a:ext cx="810000" cy="1422000"/>
            <a:chOff x="5466581" y="1403378"/>
            <a:chExt cx="810000" cy="1422000"/>
          </a:xfrm>
        </p:grpSpPr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175" y="1415089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0" name="직사각형 89"/>
            <p:cNvSpPr/>
            <p:nvPr/>
          </p:nvSpPr>
          <p:spPr>
            <a:xfrm>
              <a:off x="5466581" y="140337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리그목록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71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메뉴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구성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은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아래와 같습니다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 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859250"/>
              </p:ext>
            </p:extLst>
          </p:nvPr>
        </p:nvGraphicFramePr>
        <p:xfrm>
          <a:off x="608180" y="2902312"/>
          <a:ext cx="1295992" cy="3528000"/>
        </p:xfrm>
        <a:graphic>
          <a:graphicData uri="http://schemas.openxmlformats.org/drawingml/2006/table">
            <a:tbl>
              <a:tblPr firstRow="1" bandRow="1"/>
              <a:tblGrid>
                <a:gridCol w="1295992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 안내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 안내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학교스포츠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유소년클럽리그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초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고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 리그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K 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 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내셔널 리그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K </a:t>
                      </a:r>
                      <a:r>
                        <a:rPr lang="en-US" altLang="ko-KR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800" baseline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</a:t>
                      </a:r>
                      <a:r>
                        <a:rPr lang="en-US" altLang="ko-KR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 WK </a:t>
                      </a:r>
                      <a:r>
                        <a:rPr lang="ko-KR" altLang="en-US" sz="800" baseline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풋살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리그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참가신청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 안내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초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고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 대회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여자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/</a:t>
                      </a:r>
                      <a:r>
                        <a:rPr lang="en-US" altLang="ko-KR" sz="8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 </a:t>
                      </a:r>
                      <a:r>
                        <a:rPr lang="ko-KR" altLang="en-US" sz="800" kern="1200" baseline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클럽</a:t>
                      </a:r>
                      <a:r>
                        <a:rPr lang="en-US" altLang="ko-KR" sz="800" kern="1200" baseline="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/ FA</a:t>
                      </a:r>
                      <a:r>
                        <a:rPr lang="ko-KR" altLang="en-US" sz="800" kern="1200" baseline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컵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국가대표경기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참가 신청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90353"/>
              </p:ext>
            </p:extLst>
          </p:nvPr>
        </p:nvGraphicFramePr>
        <p:xfrm>
          <a:off x="3942714" y="2902312"/>
          <a:ext cx="1375447" cy="2016000"/>
        </p:xfrm>
        <a:graphic>
          <a:graphicData uri="http://schemas.openxmlformats.org/drawingml/2006/table">
            <a:tbl>
              <a:tblPr firstRow="1" bandRow="1"/>
              <a:tblGrid>
                <a:gridCol w="1375447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및 팀 등록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팀 등록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등록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팀 상세정보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이적신청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등록비 입금 내역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증명서 신청 및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452145"/>
              </p:ext>
            </p:extLst>
          </p:nvPr>
        </p:nvGraphicFramePr>
        <p:xfrm>
          <a:off x="5526856" y="2902312"/>
          <a:ext cx="1303507" cy="1764000"/>
        </p:xfrm>
        <a:graphic>
          <a:graphicData uri="http://schemas.openxmlformats.org/drawingml/2006/table">
            <a:tbl>
              <a:tblPr firstRow="1" bandRow="1"/>
              <a:tblGrid>
                <a:gridCol w="1303507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경력조회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기록조회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강습회 신청 및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보수교육 신청 및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증명서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058399"/>
              </p:ext>
            </p:extLst>
          </p:nvPr>
        </p:nvGraphicFramePr>
        <p:xfrm>
          <a:off x="7039058" y="2902312"/>
          <a:ext cx="1226310" cy="1764000"/>
        </p:xfrm>
        <a:graphic>
          <a:graphicData uri="http://schemas.openxmlformats.org/drawingml/2006/table">
            <a:tbl>
              <a:tblPr firstRow="1" bandRow="1"/>
              <a:tblGrid>
                <a:gridCol w="1226310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심판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배정수락 및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수당지급내역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체력테스트 기록조회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보수교육 신청 및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수심함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증명서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41591"/>
              </p:ext>
            </p:extLst>
          </p:nvPr>
        </p:nvGraphicFramePr>
        <p:xfrm>
          <a:off x="2131832" y="2902312"/>
          <a:ext cx="1333350" cy="2268000"/>
        </p:xfrm>
        <a:graphic>
          <a:graphicData uri="http://schemas.openxmlformats.org/drawingml/2006/table">
            <a:tbl>
              <a:tblPr firstRow="1" bandRow="1"/>
              <a:tblGrid>
                <a:gridCol w="1333350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기록실 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 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커뮤니티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기록실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팀 및 선수 정보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지도자 정보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심판 정보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국가대표 정보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커뮤니티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C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공지사항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FAQ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1904639" y="2046133"/>
            <a:ext cx="4879004" cy="1906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17" name="꺾인 연결선 16"/>
          <p:cNvCxnSpPr>
            <a:stCxn id="32" idx="2"/>
            <a:endCxn id="12" idx="0"/>
          </p:cNvCxnSpPr>
          <p:nvPr/>
        </p:nvCxnSpPr>
        <p:spPr>
          <a:xfrm rot="5400000">
            <a:off x="5675533" y="1166175"/>
            <a:ext cx="691041" cy="278123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18" name="꺾인 연결선 17"/>
          <p:cNvCxnSpPr>
            <a:stCxn id="32" idx="2"/>
            <a:endCxn id="14" idx="0"/>
          </p:cNvCxnSpPr>
          <p:nvPr/>
        </p:nvCxnSpPr>
        <p:spPr>
          <a:xfrm rot="16200000" flipH="1">
            <a:off x="7186421" y="2436519"/>
            <a:ext cx="691041" cy="24054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20" name="직선 화살표 연결선 19"/>
          <p:cNvCxnSpPr>
            <a:stCxn id="31" idx="2"/>
            <a:endCxn id="11" idx="0"/>
          </p:cNvCxnSpPr>
          <p:nvPr/>
        </p:nvCxnSpPr>
        <p:spPr>
          <a:xfrm flipH="1">
            <a:off x="1256176" y="2211271"/>
            <a:ext cx="3811" cy="691041"/>
          </a:xfrm>
          <a:prstGeom prst="straightConnector1">
            <a:avLst/>
          </a:prstGeom>
          <a:noFill/>
          <a:ln w="12700" cap="flat" cmpd="sng" algn="ctr">
            <a:solidFill>
              <a:srgbClr val="7030A0"/>
            </a:solidFill>
            <a:prstDash val="lgDash"/>
            <a:miter lim="800000"/>
            <a:tailEnd type="triangle"/>
          </a:ln>
          <a:effectLst/>
        </p:spPr>
      </p:cxnSp>
      <p:cxnSp>
        <p:nvCxnSpPr>
          <p:cNvPr id="21" name="꺾인 연결선 20"/>
          <p:cNvCxnSpPr>
            <a:stCxn id="31" idx="2"/>
            <a:endCxn id="15" idx="0"/>
          </p:cNvCxnSpPr>
          <p:nvPr/>
        </p:nvCxnSpPr>
        <p:spPr>
          <a:xfrm rot="16200000" flipH="1">
            <a:off x="1683727" y="1787531"/>
            <a:ext cx="691041" cy="153852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7030A0"/>
            </a:solidFill>
            <a:prstDash val="lgDash"/>
            <a:miter lim="800000"/>
            <a:tailEnd type="triangle"/>
          </a:ln>
          <a:effectLst/>
        </p:spPr>
      </p:cxnSp>
      <p:grpSp>
        <p:nvGrpSpPr>
          <p:cNvPr id="22" name="그룹 21"/>
          <p:cNvGrpSpPr/>
          <p:nvPr/>
        </p:nvGrpSpPr>
        <p:grpSpPr>
          <a:xfrm>
            <a:off x="6679256" y="5786289"/>
            <a:ext cx="2234184" cy="553998"/>
            <a:chOff x="1613756" y="5386388"/>
            <a:chExt cx="2234184" cy="553998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3127762" y="5504886"/>
              <a:ext cx="72017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4" name="직선 화살표 연결선 23"/>
            <p:cNvCxnSpPr/>
            <p:nvPr/>
          </p:nvCxnSpPr>
          <p:spPr>
            <a:xfrm>
              <a:off x="3127762" y="5776264"/>
              <a:ext cx="720177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7030A0"/>
              </a:solidFill>
              <a:prstDash val="lgDash"/>
              <a:miter lim="800000"/>
              <a:tailEnd type="triangle"/>
            </a:ln>
            <a:effectLst/>
          </p:spPr>
        </p:cxnSp>
        <p:sp>
          <p:nvSpPr>
            <p:cNvPr id="25" name="직사각형 24"/>
            <p:cNvSpPr/>
            <p:nvPr/>
          </p:nvSpPr>
          <p:spPr>
            <a:xfrm>
              <a:off x="1613756" y="5386388"/>
              <a:ext cx="147989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로그인 전용 메뉴 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Flow</a:t>
              </a:r>
            </a:p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비로그인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 메뉴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</a:rPr>
                <a:t> Flow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8657"/>
              </p:ext>
            </p:extLst>
          </p:nvPr>
        </p:nvGraphicFramePr>
        <p:xfrm>
          <a:off x="8481392" y="2902311"/>
          <a:ext cx="1030720" cy="504000"/>
        </p:xfrm>
        <a:graphic>
          <a:graphicData uri="http://schemas.openxmlformats.org/drawingml/2006/table">
            <a:tbl>
              <a:tblPr firstRow="1" bandRow="1"/>
              <a:tblGrid>
                <a:gridCol w="1030720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설정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앱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설정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 bwMode="auto">
          <a:xfrm>
            <a:off x="200472" y="1556792"/>
            <a:ext cx="9505056" cy="4976864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9" name="대각선 방향의 모서리가 둥근 사각형 28"/>
          <p:cNvSpPr/>
          <p:nvPr/>
        </p:nvSpPr>
        <p:spPr>
          <a:xfrm>
            <a:off x="196065" y="1462207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경기운영정보 메뉴 구성안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631961" y="1882901"/>
            <a:ext cx="1256052" cy="328370"/>
          </a:xfrm>
          <a:prstGeom prst="rect">
            <a:avLst/>
          </a:prstGeom>
          <a:solidFill>
            <a:srgbClr val="00468B"/>
          </a:solidFill>
          <a:ln w="9525" algn="ctr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100" b="1" dirty="0" smtClean="0">
                <a:solidFill>
                  <a:srgbClr val="FFFFFF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Intro / Home</a:t>
            </a:r>
            <a:endParaRPr lang="ko-KR" altLang="en-US" sz="11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6783643" y="1882901"/>
            <a:ext cx="1256052" cy="328370"/>
          </a:xfrm>
          <a:prstGeom prst="rect">
            <a:avLst/>
          </a:prstGeom>
          <a:solidFill>
            <a:srgbClr val="00468B"/>
          </a:solidFill>
          <a:ln w="9525" algn="ctr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100" b="1" dirty="0" smtClean="0">
                <a:solidFill>
                  <a:srgbClr val="FFFFFF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Login</a:t>
            </a:r>
            <a:endParaRPr lang="ko-KR" altLang="en-US" sz="11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35" name="꺾인 연결선 34"/>
          <p:cNvCxnSpPr>
            <a:stCxn id="32" idx="2"/>
            <a:endCxn id="26" idx="0"/>
          </p:cNvCxnSpPr>
          <p:nvPr/>
        </p:nvCxnSpPr>
        <p:spPr>
          <a:xfrm rot="16200000" flipH="1">
            <a:off x="7858690" y="1764249"/>
            <a:ext cx="691040" cy="1585083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8" name="꺾인 연결선 37"/>
          <p:cNvCxnSpPr>
            <a:stCxn id="32" idx="2"/>
            <a:endCxn id="13" idx="0"/>
          </p:cNvCxnSpPr>
          <p:nvPr/>
        </p:nvCxnSpPr>
        <p:spPr>
          <a:xfrm rot="5400000">
            <a:off x="6449619" y="1940261"/>
            <a:ext cx="691041" cy="123306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352623"/>
              </p:ext>
            </p:extLst>
          </p:nvPr>
        </p:nvGraphicFramePr>
        <p:xfrm>
          <a:off x="2128062" y="5353495"/>
          <a:ext cx="1313848" cy="504000"/>
        </p:xfrm>
        <a:graphic>
          <a:graphicData uri="http://schemas.openxmlformats.org/drawingml/2006/table">
            <a:tbl>
              <a:tblPr firstRow="1" bandRow="1"/>
              <a:tblGrid>
                <a:gridCol w="1313848"/>
              </a:tblGrid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이용 가이드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</a:tr>
              <a:tr h="252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이용 가이드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cxnSp>
        <p:nvCxnSpPr>
          <p:cNvPr id="42" name="꺾인 연결선 41"/>
          <p:cNvCxnSpPr>
            <a:stCxn id="31" idx="2"/>
            <a:endCxn id="41" idx="3"/>
          </p:cNvCxnSpPr>
          <p:nvPr/>
        </p:nvCxnSpPr>
        <p:spPr>
          <a:xfrm rot="16200000" flipH="1">
            <a:off x="664186" y="2813694"/>
            <a:ext cx="3387600" cy="2196000"/>
          </a:xfrm>
          <a:prstGeom prst="bentConnector4">
            <a:avLst>
              <a:gd name="adj1" fmla="val 10042"/>
              <a:gd name="adj2" fmla="val 110477"/>
            </a:avLst>
          </a:prstGeom>
          <a:noFill/>
          <a:ln w="12700" cap="flat" cmpd="sng" algn="ctr">
            <a:solidFill>
              <a:srgbClr val="7030A0"/>
            </a:solidFill>
            <a:prstDash val="lgDash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509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경기운영정보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Application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홈 화면과 메뉴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팀현황 팀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리스트 </a:t>
            </a:r>
            <a:r>
              <a:rPr lang="ko-KR" altLang="en-US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를 확인할 </a:t>
            </a:r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87752" y="1772266"/>
            <a:ext cx="3325088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Application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주요 화면 구성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02077" y="2548278"/>
            <a:ext cx="1698617" cy="3340265"/>
            <a:chOff x="602077" y="2564936"/>
            <a:chExt cx="1698617" cy="3340265"/>
          </a:xfrm>
        </p:grpSpPr>
        <p:sp>
          <p:nvSpPr>
            <p:cNvPr id="23" name="AutoShape 20"/>
            <p:cNvSpPr>
              <a:spLocks noChangeArrowheads="1"/>
            </p:cNvSpPr>
            <p:nvPr/>
          </p:nvSpPr>
          <p:spPr bwMode="auto">
            <a:xfrm>
              <a:off x="615894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홈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77" y="2910001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9" name="그룹 8"/>
          <p:cNvGrpSpPr/>
          <p:nvPr/>
        </p:nvGrpSpPr>
        <p:grpSpPr>
          <a:xfrm>
            <a:off x="2937385" y="2548278"/>
            <a:ext cx="1689436" cy="3340297"/>
            <a:chOff x="2920150" y="2564904"/>
            <a:chExt cx="1689436" cy="3340297"/>
          </a:xfrm>
        </p:grpSpPr>
        <p:sp>
          <p:nvSpPr>
            <p:cNvPr id="24" name="AutoShape 20"/>
            <p:cNvSpPr>
              <a:spLocks noChangeArrowheads="1"/>
            </p:cNvSpPr>
            <p:nvPr/>
          </p:nvSpPr>
          <p:spPr bwMode="auto">
            <a:xfrm>
              <a:off x="2924786" y="2564904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메뉴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0150" y="2910001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5263512" y="2548278"/>
            <a:ext cx="1684800" cy="3341516"/>
            <a:chOff x="5383198" y="2548278"/>
            <a:chExt cx="1684800" cy="3341516"/>
          </a:xfrm>
        </p:grpSpPr>
        <p:sp>
          <p:nvSpPr>
            <p:cNvPr id="16" name="AutoShape 20"/>
            <p:cNvSpPr>
              <a:spLocks noChangeArrowheads="1"/>
            </p:cNvSpPr>
            <p:nvPr/>
          </p:nvSpPr>
          <p:spPr bwMode="auto">
            <a:xfrm>
              <a:off x="5383198" y="2548278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지역별 팀 현황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198" y="2894594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7585003" y="2548278"/>
            <a:ext cx="1688477" cy="3341516"/>
            <a:chOff x="7585003" y="2548278"/>
            <a:chExt cx="1688477" cy="3341516"/>
          </a:xfrm>
        </p:grpSpPr>
        <p:sp>
          <p:nvSpPr>
            <p:cNvPr id="18" name="AutoShape 20"/>
            <p:cNvSpPr>
              <a:spLocks noChangeArrowheads="1"/>
            </p:cNvSpPr>
            <p:nvPr/>
          </p:nvSpPr>
          <p:spPr bwMode="auto">
            <a:xfrm>
              <a:off x="7585003" y="2548278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지역별 팀 리스트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680" y="2894594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223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4968" y="1772816"/>
            <a:ext cx="3949218" cy="365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2000" b="1" spc="3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2000" b="1" spc="3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기관 소개</a:t>
            </a:r>
            <a:endParaRPr lang="en-US" altLang="ko-KR" sz="2000" b="1" spc="3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 내용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200000"/>
              </a:lnSpc>
              <a:buClr>
                <a:prstClr val="white">
                  <a:lumMod val="50000"/>
                </a:prstClr>
              </a:buClr>
              <a:buSzPct val="100000"/>
            </a:pPr>
            <a:r>
              <a:rPr lang="en-US" altLang="ko-KR" sz="1400" spc="300" dirty="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lang="ko-KR" altLang="en-US" sz="1400" spc="300">
                <a:solidFill>
                  <a:prstClr val="white">
                    <a:lumMod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부문</a:t>
            </a:r>
            <a:endParaRPr lang="en-US" altLang="ko-KR" sz="1400" spc="3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0" y="2753638"/>
            <a:ext cx="1665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기관 현황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기관 연혁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관련분야 수행 실적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48944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3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경기운영정보 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Application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의 팀 상세정보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선수 리스트와 </a:t>
            </a:r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선수 </a:t>
            </a:r>
            <a:r>
              <a:rPr lang="ko-KR" altLang="en-US" sz="1600" b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정보를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확인할 </a:t>
            </a:r>
            <a:r>
              <a:rPr lang="ko-KR" altLang="en-US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8" name="대각선 방향의 모서리가 둥근 사각형 17"/>
          <p:cNvSpPr/>
          <p:nvPr/>
        </p:nvSpPr>
        <p:spPr>
          <a:xfrm>
            <a:off x="187752" y="1772266"/>
            <a:ext cx="3325088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Application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주요 화면 구성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208584" y="2548278"/>
            <a:ext cx="1693113" cy="3341516"/>
            <a:chOff x="1208584" y="2548278"/>
            <a:chExt cx="1693113" cy="3341516"/>
          </a:xfrm>
        </p:grpSpPr>
        <p:sp>
          <p:nvSpPr>
            <p:cNvPr id="29" name="AutoShape 20"/>
            <p:cNvSpPr>
              <a:spLocks noChangeArrowheads="1"/>
            </p:cNvSpPr>
            <p:nvPr/>
          </p:nvSpPr>
          <p:spPr bwMode="auto">
            <a:xfrm>
              <a:off x="1208584" y="2548278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팀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 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상세 정보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897" y="2894594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4113287" y="2548278"/>
            <a:ext cx="1684800" cy="3341516"/>
            <a:chOff x="4113287" y="2548278"/>
            <a:chExt cx="1684800" cy="3341516"/>
          </a:xfrm>
        </p:grpSpPr>
        <p:sp>
          <p:nvSpPr>
            <p:cNvPr id="30" name="AutoShape 20"/>
            <p:cNvSpPr>
              <a:spLocks noChangeArrowheads="1"/>
            </p:cNvSpPr>
            <p:nvPr/>
          </p:nvSpPr>
          <p:spPr bwMode="auto">
            <a:xfrm>
              <a:off x="4113287" y="2548278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선수 리스트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287" y="2894594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7065615" y="2548278"/>
            <a:ext cx="1685771" cy="3341516"/>
            <a:chOff x="7065615" y="2548278"/>
            <a:chExt cx="1685771" cy="3341516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auto">
            <a:xfrm>
              <a:off x="7066586" y="2548278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선수 상세정보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615" y="2894594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530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제공을 위한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주요 기능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628800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0" name="대각선 방향의 모서리가 둥근 사각형 39"/>
          <p:cNvSpPr/>
          <p:nvPr/>
        </p:nvSpPr>
        <p:spPr>
          <a:xfrm>
            <a:off x="196065" y="1396150"/>
            <a:ext cx="3302489" cy="349200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Application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의 주요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기능 목록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9" name="Text Box 256"/>
          <p:cNvSpPr txBox="1">
            <a:spLocks noChangeArrowheads="1"/>
          </p:cNvSpPr>
          <p:nvPr/>
        </p:nvSpPr>
        <p:spPr bwMode="auto">
          <a:xfrm>
            <a:off x="6701990" y="2492297"/>
            <a:ext cx="2780854" cy="74282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지도자 리스트 및 상세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경력 </a:t>
            </a:r>
            <a: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/ </a:t>
            </a: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기록 정보 조회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강습회 및 보수교육 신청 및 조회 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1" name="모서리가 둥근 직사각형 50"/>
          <p:cNvSpPr>
            <a:spLocks noChangeArrowheads="1"/>
          </p:cNvSpPr>
          <p:nvPr/>
        </p:nvSpPr>
        <p:spPr bwMode="auto">
          <a:xfrm>
            <a:off x="530932" y="2251968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b="1" dirty="0" smtClean="0">
                <a:latin typeface="-윤고딕330" panose="02030504000101010101" pitchFamily="18" charset="-127"/>
                <a:ea typeface="나눔고딕" panose="020D0604000000000000"/>
              </a:rPr>
              <a:t>리그 정보</a:t>
            </a:r>
            <a:endParaRPr lang="ko-KR" altLang="en-US" sz="1100" b="1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2" name="Text Box 256"/>
          <p:cNvSpPr txBox="1">
            <a:spLocks noChangeArrowheads="1"/>
          </p:cNvSpPr>
          <p:nvPr/>
        </p:nvSpPr>
        <p:spPr bwMode="auto">
          <a:xfrm>
            <a:off x="530932" y="2514197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각 </a:t>
            </a:r>
            <a:r>
              <a:rPr kumimoji="0" lang="ko-KR" altLang="en-US" sz="1100" dirty="0" err="1" smtClean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리그별</a:t>
            </a: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 목록 정보 확인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  <a:sym typeface="Wingdings 2" pitchFamily="18" charset="2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리그 경기 일정 및 경기 결과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4" name="Text Box 256"/>
          <p:cNvSpPr txBox="1">
            <a:spLocks noChangeArrowheads="1"/>
          </p:cNvSpPr>
          <p:nvPr/>
        </p:nvSpPr>
        <p:spPr bwMode="auto">
          <a:xfrm>
            <a:off x="516345" y="5344817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증명서 조회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eaLnBrk="1" hangingPunct="1">
              <a:lnSpc>
                <a:spcPct val="120000"/>
              </a:lnSpc>
            </a:pP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6" name="Text Box 256"/>
          <p:cNvSpPr txBox="1">
            <a:spLocks noChangeArrowheads="1"/>
          </p:cNvSpPr>
          <p:nvPr/>
        </p:nvSpPr>
        <p:spPr bwMode="auto">
          <a:xfrm>
            <a:off x="3639179" y="2497647"/>
            <a:ext cx="2814227" cy="190175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팀의 상세정보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,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지도자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,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소속 선수 등록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등록 신청서 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/ KFA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신청서 제공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프로공시 정보 열람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팀의 임원 정보 등록 및 열람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소속 선수 이적 신청 및 정보 열람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팀 훈련 일지 정보 관리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대회 및 리그 참가 신청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대회 및 리그 참가 내역 열람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수상 내역 열람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1" name="Text Box 256"/>
          <p:cNvSpPr txBox="1">
            <a:spLocks noChangeArrowheads="1"/>
          </p:cNvSpPr>
          <p:nvPr/>
        </p:nvSpPr>
        <p:spPr bwMode="auto">
          <a:xfrm>
            <a:off x="530138" y="3563173"/>
            <a:ext cx="2774330" cy="72008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각 </a:t>
            </a:r>
            <a:r>
              <a:rPr kumimoji="0" lang="ko-KR" altLang="en-US" sz="1100" dirty="0" err="1" smtClean="0">
                <a:latin typeface="-윤고딕330" panose="02030504000101010101" pitchFamily="18" charset="-127"/>
                <a:ea typeface="나눔고딕" panose="020D0604000000000000"/>
              </a:rPr>
              <a:t>대회별</a:t>
            </a: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 목록 정보 확인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대회 일정 및 경기 결과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5" name="Text Box 256"/>
          <p:cNvSpPr txBox="1">
            <a:spLocks noChangeArrowheads="1"/>
          </p:cNvSpPr>
          <p:nvPr/>
        </p:nvSpPr>
        <p:spPr bwMode="auto">
          <a:xfrm>
            <a:off x="6686661" y="3562878"/>
            <a:ext cx="2663825" cy="3714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배정 수락 및 상세 정보 조회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체력테스트 및 수당지급내역 조회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보수교육 신청 및 조회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일정관리</a:t>
            </a:r>
            <a:endParaRPr kumimoji="0" lang="en-US" altLang="ko-KR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7" name="Text Box 256"/>
          <p:cNvSpPr txBox="1">
            <a:spLocks noChangeArrowheads="1"/>
          </p:cNvSpPr>
          <p:nvPr/>
        </p:nvSpPr>
        <p:spPr bwMode="auto">
          <a:xfrm>
            <a:off x="3639369" y="5345339"/>
            <a:ext cx="2663825" cy="40929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카테고리 별 공지사항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문서 양식 및 대진표 등의 자료 정보 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err="1" smtClean="0">
                <a:latin typeface="-윤고딕330" panose="02030504000101010101" pitchFamily="18" charset="-127"/>
                <a:ea typeface="나눔고딕" panose="020D0604000000000000"/>
              </a:rPr>
              <a:t>분류별</a:t>
            </a: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 자주 묻는 질문 정보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1" name="Text Box 256"/>
          <p:cNvSpPr txBox="1">
            <a:spLocks noChangeArrowheads="1"/>
          </p:cNvSpPr>
          <p:nvPr/>
        </p:nvSpPr>
        <p:spPr bwMode="auto">
          <a:xfrm>
            <a:off x="6686661" y="5345338"/>
            <a:ext cx="2733448" cy="72020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팀 및 선수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지도자 및 심판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국가대표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등록 규정 및 경기 규칙 정보 열람</a:t>
            </a: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7" name="직사각형 56"/>
          <p:cNvSpPr>
            <a:spLocks noChangeArrowheads="1"/>
          </p:cNvSpPr>
          <p:nvPr/>
        </p:nvSpPr>
        <p:spPr bwMode="auto">
          <a:xfrm>
            <a:off x="423155" y="4819396"/>
            <a:ext cx="2881313" cy="1453858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59" name="직사각형 58"/>
          <p:cNvSpPr>
            <a:spLocks noChangeArrowheads="1"/>
          </p:cNvSpPr>
          <p:nvPr/>
        </p:nvSpPr>
        <p:spPr bwMode="auto">
          <a:xfrm>
            <a:off x="3526841" y="1990509"/>
            <a:ext cx="2881313" cy="2554553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62" name="직사각형 61"/>
          <p:cNvSpPr>
            <a:spLocks noChangeArrowheads="1"/>
          </p:cNvSpPr>
          <p:nvPr/>
        </p:nvSpPr>
        <p:spPr bwMode="auto">
          <a:xfrm>
            <a:off x="6581102" y="1980549"/>
            <a:ext cx="2881313" cy="2565109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68" name="직사각형 67"/>
          <p:cNvSpPr>
            <a:spLocks noChangeArrowheads="1"/>
          </p:cNvSpPr>
          <p:nvPr/>
        </p:nvSpPr>
        <p:spPr bwMode="auto">
          <a:xfrm>
            <a:off x="3498554" y="4819395"/>
            <a:ext cx="2881313" cy="1453858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72" name="직사각형 71"/>
          <p:cNvSpPr>
            <a:spLocks noChangeArrowheads="1"/>
          </p:cNvSpPr>
          <p:nvPr/>
        </p:nvSpPr>
        <p:spPr bwMode="auto">
          <a:xfrm>
            <a:off x="6580745" y="4821316"/>
            <a:ext cx="2881313" cy="1451937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50" name="직사각형 49"/>
          <p:cNvSpPr>
            <a:spLocks noChangeArrowheads="1"/>
          </p:cNvSpPr>
          <p:nvPr/>
        </p:nvSpPr>
        <p:spPr bwMode="auto">
          <a:xfrm>
            <a:off x="430919" y="1980549"/>
            <a:ext cx="2881313" cy="2565106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74" name="직사각형 73"/>
          <p:cNvSpPr>
            <a:spLocks noChangeArrowheads="1"/>
          </p:cNvSpPr>
          <p:nvPr/>
        </p:nvSpPr>
        <p:spPr bwMode="auto">
          <a:xfrm>
            <a:off x="1064569" y="1851603"/>
            <a:ext cx="1501340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리그 및 대회 </a:t>
            </a: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6" name="직사각형 75"/>
          <p:cNvSpPr>
            <a:spLocks noChangeArrowheads="1"/>
          </p:cNvSpPr>
          <p:nvPr/>
        </p:nvSpPr>
        <p:spPr bwMode="auto">
          <a:xfrm>
            <a:off x="4263982" y="1846978"/>
            <a:ext cx="1352084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선수 및 팀 </a:t>
            </a: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7" name="직사각형 76"/>
          <p:cNvSpPr>
            <a:spLocks noChangeArrowheads="1"/>
          </p:cNvSpPr>
          <p:nvPr/>
        </p:nvSpPr>
        <p:spPr bwMode="auto">
          <a:xfrm>
            <a:off x="7145295" y="1844824"/>
            <a:ext cx="1540474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심판 및 지도자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8" name="직사각형 57"/>
          <p:cNvSpPr>
            <a:spLocks noChangeArrowheads="1"/>
          </p:cNvSpPr>
          <p:nvPr/>
        </p:nvSpPr>
        <p:spPr bwMode="auto">
          <a:xfrm>
            <a:off x="1359954" y="4699297"/>
            <a:ext cx="928750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증명서 </a:t>
            </a: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9" name="직사각형 68"/>
          <p:cNvSpPr>
            <a:spLocks noChangeArrowheads="1"/>
          </p:cNvSpPr>
          <p:nvPr/>
        </p:nvSpPr>
        <p:spPr bwMode="auto">
          <a:xfrm>
            <a:off x="4463950" y="4689077"/>
            <a:ext cx="966806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커뮤니티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3" name="직사각형 72"/>
          <p:cNvSpPr>
            <a:spLocks noChangeArrowheads="1"/>
          </p:cNvSpPr>
          <p:nvPr/>
        </p:nvSpPr>
        <p:spPr bwMode="auto">
          <a:xfrm>
            <a:off x="7515518" y="4690998"/>
            <a:ext cx="893866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기록실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3" name="모서리가 둥근 직사각형 52"/>
          <p:cNvSpPr>
            <a:spLocks noChangeArrowheads="1"/>
          </p:cNvSpPr>
          <p:nvPr/>
        </p:nvSpPr>
        <p:spPr bwMode="auto">
          <a:xfrm>
            <a:off x="516345" y="5079038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증명서 조회</a:t>
            </a:r>
          </a:p>
        </p:txBody>
      </p:sp>
      <p:sp>
        <p:nvSpPr>
          <p:cNvPr id="55" name="모서리가 둥근 직사각형 54"/>
          <p:cNvSpPr>
            <a:spLocks noChangeArrowheads="1"/>
          </p:cNvSpPr>
          <p:nvPr/>
        </p:nvSpPr>
        <p:spPr bwMode="auto">
          <a:xfrm>
            <a:off x="3648606" y="2229155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선수 및 팀 정보</a:t>
            </a:r>
          </a:p>
        </p:txBody>
      </p:sp>
      <p:sp>
        <p:nvSpPr>
          <p:cNvPr id="60" name="모서리가 둥근 직사각형 59"/>
          <p:cNvSpPr>
            <a:spLocks noChangeArrowheads="1"/>
          </p:cNvSpPr>
          <p:nvPr/>
        </p:nvSpPr>
        <p:spPr bwMode="auto">
          <a:xfrm>
            <a:off x="530138" y="3297393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대회 정보</a:t>
            </a:r>
          </a:p>
        </p:txBody>
      </p:sp>
      <p:sp>
        <p:nvSpPr>
          <p:cNvPr id="63" name="모서리가 둥근 직사각형 62"/>
          <p:cNvSpPr>
            <a:spLocks noChangeArrowheads="1"/>
          </p:cNvSpPr>
          <p:nvPr/>
        </p:nvSpPr>
        <p:spPr bwMode="auto">
          <a:xfrm>
            <a:off x="6701990" y="2229155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지도자</a:t>
            </a:r>
          </a:p>
        </p:txBody>
      </p:sp>
      <p:sp>
        <p:nvSpPr>
          <p:cNvPr id="64" name="모서리가 둥근 직사각형 63"/>
          <p:cNvSpPr>
            <a:spLocks noChangeArrowheads="1"/>
          </p:cNvSpPr>
          <p:nvPr/>
        </p:nvSpPr>
        <p:spPr bwMode="auto">
          <a:xfrm>
            <a:off x="6686661" y="3302976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심판</a:t>
            </a:r>
          </a:p>
        </p:txBody>
      </p:sp>
      <p:sp>
        <p:nvSpPr>
          <p:cNvPr id="66" name="모서리가 둥근 직사각형 65"/>
          <p:cNvSpPr>
            <a:spLocks noChangeArrowheads="1"/>
          </p:cNvSpPr>
          <p:nvPr/>
        </p:nvSpPr>
        <p:spPr bwMode="auto">
          <a:xfrm>
            <a:off x="3639369" y="5079559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커뮤니티</a:t>
            </a:r>
          </a:p>
        </p:txBody>
      </p:sp>
      <p:sp>
        <p:nvSpPr>
          <p:cNvPr id="70" name="모서리가 둥근 직사각형 69"/>
          <p:cNvSpPr>
            <a:spLocks noChangeArrowheads="1"/>
          </p:cNvSpPr>
          <p:nvPr/>
        </p:nvSpPr>
        <p:spPr bwMode="auto">
          <a:xfrm>
            <a:off x="6686661" y="5079559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기록 정보</a:t>
            </a:r>
          </a:p>
        </p:txBody>
      </p:sp>
      <p:sp>
        <p:nvSpPr>
          <p:cNvPr id="75" name="모서리가 둥근 직사각형 74"/>
          <p:cNvSpPr>
            <a:spLocks noChangeArrowheads="1"/>
          </p:cNvSpPr>
          <p:nvPr/>
        </p:nvSpPr>
        <p:spPr bwMode="auto">
          <a:xfrm>
            <a:off x="530932" y="2229155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리그 정보</a:t>
            </a:r>
          </a:p>
        </p:txBody>
      </p:sp>
    </p:spTree>
    <p:extLst>
      <p:ext uri="{BB962C8B-B14F-4D97-AF65-F5344CB8AC3E}">
        <p14:creationId xmlns:p14="http://schemas.microsoft.com/office/powerpoint/2010/main" val="31636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통해서 언제 어디에서든지 누구나 선수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팀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리그 에 대한 정보 조회가 가능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39526"/>
            <a:ext cx="245267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정보 조회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1178320" y="2338960"/>
            <a:ext cx="1036416" cy="1226076"/>
            <a:chOff x="920553" y="2403089"/>
            <a:chExt cx="1584249" cy="16992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553" y="2420888"/>
              <a:ext cx="648072" cy="7086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4589" y="3231764"/>
              <a:ext cx="852657" cy="87054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1352" y="2403089"/>
              <a:ext cx="933450" cy="828675"/>
            </a:xfrm>
            <a:prstGeom prst="rect">
              <a:avLst/>
            </a:prstGeom>
          </p:spPr>
        </p:pic>
      </p:grpSp>
      <p:grpSp>
        <p:nvGrpSpPr>
          <p:cNvPr id="48" name="그룹 47"/>
          <p:cNvGrpSpPr/>
          <p:nvPr/>
        </p:nvGrpSpPr>
        <p:grpSpPr>
          <a:xfrm>
            <a:off x="1109579" y="4293096"/>
            <a:ext cx="1133120" cy="1123541"/>
            <a:chOff x="867553" y="4537707"/>
            <a:chExt cx="1222536" cy="1169822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7553" y="4537707"/>
              <a:ext cx="455230" cy="49757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158" y="4548599"/>
              <a:ext cx="385167" cy="475795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7553" y="5134668"/>
              <a:ext cx="509846" cy="572861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0158" y="5134668"/>
              <a:ext cx="599931" cy="477110"/>
            </a:xfrm>
            <a:prstGeom prst="rect">
              <a:avLst/>
            </a:prstGeom>
          </p:spPr>
        </p:pic>
      </p:grpSp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2" y="4331537"/>
            <a:ext cx="911250" cy="162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31" y="2199662"/>
            <a:ext cx="911250" cy="162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5" name="Oval 8"/>
          <p:cNvSpPr>
            <a:spLocks noChangeArrowheads="1"/>
          </p:cNvSpPr>
          <p:nvPr/>
        </p:nvSpPr>
        <p:spPr bwMode="auto">
          <a:xfrm>
            <a:off x="681085" y="2141165"/>
            <a:ext cx="1937808" cy="1489732"/>
          </a:xfrm>
          <a:prstGeom prst="ellipse">
            <a:avLst/>
          </a:prstGeom>
          <a:solidFill>
            <a:srgbClr val="AABBD7">
              <a:lumMod val="60000"/>
              <a:lumOff val="40000"/>
              <a:alpha val="24000"/>
            </a:srgbClr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56" name="Oval 8"/>
          <p:cNvSpPr>
            <a:spLocks noChangeArrowheads="1"/>
          </p:cNvSpPr>
          <p:nvPr/>
        </p:nvSpPr>
        <p:spPr bwMode="auto">
          <a:xfrm>
            <a:off x="681085" y="4062394"/>
            <a:ext cx="1937808" cy="1526846"/>
          </a:xfrm>
          <a:prstGeom prst="ellipse">
            <a:avLst/>
          </a:prstGeom>
          <a:solidFill>
            <a:srgbClr val="AABBD7">
              <a:lumMod val="60000"/>
              <a:lumOff val="40000"/>
              <a:alpha val="24000"/>
            </a:srgbClr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13651" y="3621419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경기장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 등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8504" y="5581026"/>
            <a:ext cx="2247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지도자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심판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학부모 등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394024" y="2637176"/>
            <a:ext cx="1198936" cy="2376000"/>
            <a:chOff x="3116128" y="2544451"/>
            <a:chExt cx="1198936" cy="237600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16128" y="2544451"/>
              <a:ext cx="1198936" cy="237600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8214" y="2834220"/>
              <a:ext cx="1032368" cy="180000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sp>
        <p:nvSpPr>
          <p:cNvPr id="62" name="TextBox 61"/>
          <p:cNvSpPr txBox="1"/>
          <p:nvPr/>
        </p:nvSpPr>
        <p:spPr>
          <a:xfrm>
            <a:off x="3253706" y="5003038"/>
            <a:ext cx="1651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경기운영정보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 bwMode="auto">
          <a:xfrm flipH="1">
            <a:off x="2626570" y="3954499"/>
            <a:ext cx="684689" cy="53909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5" name="직선 화살표 연결선 64"/>
          <p:cNvCxnSpPr/>
          <p:nvPr/>
        </p:nvCxnSpPr>
        <p:spPr bwMode="auto">
          <a:xfrm flipH="1" flipV="1">
            <a:off x="2657331" y="3021448"/>
            <a:ext cx="622320" cy="5049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7" name="원호 76"/>
          <p:cNvSpPr/>
          <p:nvPr/>
        </p:nvSpPr>
        <p:spPr>
          <a:xfrm rot="7739684">
            <a:off x="3973265" y="-121238"/>
            <a:ext cx="3775558" cy="4297164"/>
          </a:xfrm>
          <a:prstGeom prst="arc">
            <a:avLst>
              <a:gd name="adj1" fmla="val 16171959"/>
              <a:gd name="adj2" fmla="val 0"/>
            </a:avLst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원호 73"/>
          <p:cNvSpPr/>
          <p:nvPr/>
        </p:nvSpPr>
        <p:spPr>
          <a:xfrm rot="17500194">
            <a:off x="4582039" y="2536822"/>
            <a:ext cx="1603992" cy="1521619"/>
          </a:xfrm>
          <a:prstGeom prst="arc">
            <a:avLst>
              <a:gd name="adj1" fmla="val 16200000"/>
              <a:gd name="adj2" fmla="val 844769"/>
            </a:avLst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원호 78"/>
          <p:cNvSpPr/>
          <p:nvPr/>
        </p:nvSpPr>
        <p:spPr>
          <a:xfrm rot="18365630">
            <a:off x="4157529" y="3671478"/>
            <a:ext cx="5803782" cy="7037387"/>
          </a:xfrm>
          <a:prstGeom prst="arc">
            <a:avLst>
              <a:gd name="adj1" fmla="val 16822774"/>
              <a:gd name="adj2" fmla="val 20862154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07" y="2199662"/>
            <a:ext cx="911250" cy="162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81" y="4331537"/>
            <a:ext cx="911250" cy="162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0" name="원호 79"/>
          <p:cNvSpPr/>
          <p:nvPr/>
        </p:nvSpPr>
        <p:spPr>
          <a:xfrm rot="7999915">
            <a:off x="4407358" y="2795439"/>
            <a:ext cx="2269946" cy="2606238"/>
          </a:xfrm>
          <a:prstGeom prst="arc">
            <a:avLst>
              <a:gd name="adj1" fmla="val 15707685"/>
              <a:gd name="adj2" fmla="val 451931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892029" y="224447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선수리스트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83087" y="355547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선수정보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363960" y="5357037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리스트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248513" y="4268252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정보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1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통해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팀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&amp;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선수 정보를 조회 하는 예시 입니다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6" name="대각선 방향의 모서리가 둥근 사각형 55"/>
          <p:cNvSpPr/>
          <p:nvPr/>
        </p:nvSpPr>
        <p:spPr>
          <a:xfrm>
            <a:off x="196065" y="1639526"/>
            <a:ext cx="245267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팀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&amp;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선수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정보 조회 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4" y="3090416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88" y="2215287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94" y="3789288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19" y="2215287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44" y="3789288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50" y="2223671"/>
            <a:ext cx="1255500" cy="223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3" name="직사각형 62"/>
          <p:cNvSpPr/>
          <p:nvPr/>
        </p:nvSpPr>
        <p:spPr bwMode="auto">
          <a:xfrm>
            <a:off x="1022697" y="4068873"/>
            <a:ext cx="395193" cy="34031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3" name="꺾인 연결선 2"/>
          <p:cNvCxnSpPr/>
          <p:nvPr/>
        </p:nvCxnSpPr>
        <p:spPr>
          <a:xfrm flipV="1">
            <a:off x="1417890" y="2348880"/>
            <a:ext cx="720000" cy="1872000"/>
          </a:xfrm>
          <a:prstGeom prst="bentConnector3">
            <a:avLst>
              <a:gd name="adj1" fmla="val 65875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 w="lg" len="med"/>
          </a:ln>
        </p:spPr>
      </p:cxnSp>
      <p:sp>
        <p:nvSpPr>
          <p:cNvPr id="65" name="TextBox 64"/>
          <p:cNvSpPr txBox="1"/>
          <p:nvPr/>
        </p:nvSpPr>
        <p:spPr>
          <a:xfrm>
            <a:off x="302923" y="5328843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기록실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-&gt;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선수정보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2274416" y="2934470"/>
            <a:ext cx="513581" cy="21602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67" name="꺾인 연결선 66"/>
          <p:cNvCxnSpPr>
            <a:stCxn id="66" idx="3"/>
            <a:endCxn id="59" idx="1"/>
          </p:cNvCxnSpPr>
          <p:nvPr/>
        </p:nvCxnSpPr>
        <p:spPr>
          <a:xfrm>
            <a:off x="2787997" y="3042482"/>
            <a:ext cx="881697" cy="900000"/>
          </a:xfrm>
          <a:prstGeom prst="bentConnector3">
            <a:avLst>
              <a:gd name="adj1" fmla="val 83489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 w="lg" len="med"/>
          </a:ln>
        </p:spPr>
      </p:cxnSp>
      <p:sp>
        <p:nvSpPr>
          <p:cNvPr id="72" name="직사각형 71"/>
          <p:cNvSpPr/>
          <p:nvPr/>
        </p:nvSpPr>
        <p:spPr bwMode="auto">
          <a:xfrm>
            <a:off x="4319091" y="4326437"/>
            <a:ext cx="451791" cy="21602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73" name="꺾인 연결선 72"/>
          <p:cNvCxnSpPr/>
          <p:nvPr/>
        </p:nvCxnSpPr>
        <p:spPr>
          <a:xfrm flipV="1">
            <a:off x="4770882" y="2469854"/>
            <a:ext cx="415037" cy="1944000"/>
          </a:xfrm>
          <a:prstGeom prst="bentConnector3">
            <a:avLst>
              <a:gd name="adj1" fmla="val 61475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 w="lg" len="med"/>
          </a:ln>
        </p:spPr>
      </p:cxnSp>
      <p:cxnSp>
        <p:nvCxnSpPr>
          <p:cNvPr id="78" name="꺾인 연결선 77"/>
          <p:cNvCxnSpPr>
            <a:stCxn id="60" idx="3"/>
            <a:endCxn id="61" idx="1"/>
          </p:cNvCxnSpPr>
          <p:nvPr/>
        </p:nvCxnSpPr>
        <p:spPr>
          <a:xfrm>
            <a:off x="6441419" y="3331287"/>
            <a:ext cx="260725" cy="1574001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 w="lg" len="med"/>
          </a:ln>
        </p:spPr>
      </p:cxnSp>
      <p:sp>
        <p:nvSpPr>
          <p:cNvPr id="82" name="직사각형 81"/>
          <p:cNvSpPr/>
          <p:nvPr/>
        </p:nvSpPr>
        <p:spPr bwMode="auto">
          <a:xfrm>
            <a:off x="6878103" y="4402713"/>
            <a:ext cx="451791" cy="14401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3" name="꺾인 연결선 82"/>
          <p:cNvCxnSpPr/>
          <p:nvPr/>
        </p:nvCxnSpPr>
        <p:spPr>
          <a:xfrm flipV="1">
            <a:off x="7329894" y="2641290"/>
            <a:ext cx="897256" cy="1836000"/>
          </a:xfrm>
          <a:prstGeom prst="bentConnector3">
            <a:avLst>
              <a:gd name="adj1" fmla="val 82555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 w="lg" len="med"/>
          </a:ln>
        </p:spPr>
      </p:cxnSp>
      <p:sp>
        <p:nvSpPr>
          <p:cNvPr id="90" name="TextBox 89"/>
          <p:cNvSpPr txBox="1"/>
          <p:nvPr/>
        </p:nvSpPr>
        <p:spPr>
          <a:xfrm>
            <a:off x="2330269" y="4459242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82407" y="3531290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팀명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58260" y="4457426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리스트 보기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706728" y="3525947"/>
            <a:ext cx="1295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자세히 보기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285397" y="4462297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상세 정보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52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0" y="1052735"/>
          <a:ext cx="9906000" cy="5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/>
              </a:tblGrid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경기운영관리 서비스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맵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</a:endParaRPr>
          </a:p>
        </p:txBody>
      </p:sp>
      <p:cxnSp>
        <p:nvCxnSpPr>
          <p:cNvPr id="22" name="꺾인 연결선 21"/>
          <p:cNvCxnSpPr/>
          <p:nvPr/>
        </p:nvCxnSpPr>
        <p:spPr>
          <a:xfrm rot="16200000" flipH="1">
            <a:off x="446391" y="3837485"/>
            <a:ext cx="3154049" cy="1127944"/>
          </a:xfrm>
          <a:prstGeom prst="bentConnector2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854318" y="2122433"/>
            <a:ext cx="733069" cy="0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982262" y="2824433"/>
            <a:ext cx="1" cy="2452049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3367179" y="2122433"/>
            <a:ext cx="2088232" cy="0"/>
          </a:xfrm>
          <a:prstGeom prst="straightConnector1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16200000" flipH="1">
            <a:off x="2463641" y="3341025"/>
            <a:ext cx="1249184" cy="216000"/>
          </a:xfrm>
          <a:prstGeom prst="bentConnector2">
            <a:avLst/>
          </a:prstGeom>
          <a:ln w="95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41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349549" y="116655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dirty="0" smtClean="0">
                <a:solidFill>
                  <a:schemeClr val="accent1"/>
                </a:solidFill>
                <a:latin typeface="+mn-ea"/>
                <a:ea typeface="+mn-ea"/>
              </a:rPr>
              <a:t>설정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게시판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2560" y="1166555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Home 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메뉴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152800" y="3094980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dirty="0" smtClean="0">
                <a:solidFill>
                  <a:schemeClr val="accent1"/>
                </a:solidFill>
                <a:latin typeface="+mn-ea"/>
                <a:ea typeface="+mn-ea"/>
              </a:rPr>
              <a:t>리그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경기 결과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77408" y="3097535"/>
            <a:ext cx="18485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dirty="0" smtClean="0">
                <a:solidFill>
                  <a:schemeClr val="accent1"/>
                </a:solidFill>
                <a:latin typeface="+mn-ea"/>
                <a:ea typeface="+mn-ea"/>
              </a:rPr>
              <a:t>지도자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심판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/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승인 징계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471761" y="5022899"/>
            <a:ext cx="9428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팀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  <a:ea typeface="+mn-ea"/>
              </a:rPr>
              <a:t>&amp; </a:t>
            </a:r>
            <a:r>
              <a:rPr lang="ko-KR" altLang="en-US" sz="1000" b="1" smtClean="0">
                <a:solidFill>
                  <a:schemeClr val="accent1"/>
                </a:solidFill>
                <a:latin typeface="+mn-ea"/>
                <a:ea typeface="+mn-ea"/>
              </a:rPr>
              <a:t>선수</a:t>
            </a:r>
            <a:endParaRPr lang="ko-KR" altLang="en-US" sz="10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1422301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8" y="1422301"/>
            <a:ext cx="789751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5448529" y="1409158"/>
            <a:ext cx="810000" cy="1422000"/>
            <a:chOff x="5448529" y="1409158"/>
            <a:chExt cx="810000" cy="1422000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94" y="142230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6" name="직사각형 55"/>
            <p:cNvSpPr/>
            <p:nvPr/>
          </p:nvSpPr>
          <p:spPr>
            <a:xfrm>
              <a:off x="5448529" y="140915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앱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 설정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023320" y="1412776"/>
            <a:ext cx="810000" cy="1422000"/>
            <a:chOff x="5448529" y="1409158"/>
            <a:chExt cx="810000" cy="142200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94" y="142230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9" name="직사각형 58"/>
            <p:cNvSpPr/>
            <p:nvPr/>
          </p:nvSpPr>
          <p:spPr>
            <a:xfrm>
              <a:off x="5448529" y="140915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게시판</a:t>
              </a: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938550" y="3356992"/>
            <a:ext cx="810000" cy="1422000"/>
            <a:chOff x="5448529" y="1409158"/>
            <a:chExt cx="810000" cy="1422000"/>
          </a:xfrm>
        </p:grpSpPr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94" y="142230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3" name="직사각형 62"/>
            <p:cNvSpPr/>
            <p:nvPr/>
          </p:nvSpPr>
          <p:spPr>
            <a:xfrm>
              <a:off x="5448529" y="140915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지도자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8769424" y="3362669"/>
            <a:ext cx="810000" cy="1422000"/>
            <a:chOff x="5448529" y="1409158"/>
            <a:chExt cx="810000" cy="1422000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94" y="142230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6" name="직사각형 65"/>
            <p:cNvSpPr/>
            <p:nvPr/>
          </p:nvSpPr>
          <p:spPr>
            <a:xfrm>
              <a:off x="5448529" y="140915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승인 징계</a:t>
              </a: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7853987" y="3358526"/>
            <a:ext cx="810000" cy="1422000"/>
            <a:chOff x="5448529" y="1409158"/>
            <a:chExt cx="810000" cy="1422000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394" y="1422301"/>
              <a:ext cx="789750" cy="1404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3" name="직사각형 72"/>
            <p:cNvSpPr/>
            <p:nvPr/>
          </p:nvSpPr>
          <p:spPr>
            <a:xfrm>
              <a:off x="5448529" y="1409158"/>
              <a:ext cx="810000" cy="1422000"/>
            </a:xfrm>
            <a:prstGeom prst="rect">
              <a:avLst/>
            </a:prstGeom>
            <a:solidFill>
              <a:srgbClr val="5B9BD5">
                <a:alpha val="8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심판</a:t>
              </a:r>
            </a:p>
          </p:txBody>
        </p:sp>
      </p:grpSp>
      <p:pic>
        <p:nvPicPr>
          <p:cNvPr id="80" name="그림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283" y="3371617"/>
            <a:ext cx="789751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57" y="337161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30" y="337161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48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08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98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441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968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84" y="5288477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903" y="3357982"/>
            <a:ext cx="789750" cy="1404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540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경기운영관리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Application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메뉴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아래와 같습니다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084066"/>
              </p:ext>
            </p:extLst>
          </p:nvPr>
        </p:nvGraphicFramePr>
        <p:xfrm>
          <a:off x="447684" y="2853328"/>
          <a:ext cx="962343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343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팀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팀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현황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938398"/>
              </p:ext>
            </p:extLst>
          </p:nvPr>
        </p:nvGraphicFramePr>
        <p:xfrm>
          <a:off x="2051428" y="5013176"/>
          <a:ext cx="1033780" cy="12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참가신청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자료실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로그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537573"/>
              </p:ext>
            </p:extLst>
          </p:nvPr>
        </p:nvGraphicFramePr>
        <p:xfrm>
          <a:off x="3585639" y="2853328"/>
          <a:ext cx="1260000" cy="2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00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징계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승인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증명서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징계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승인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이적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탈퇴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등록비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사회복무요원</a:t>
                      </a:r>
                      <a:r>
                        <a:rPr lang="ko-KR" altLang="en-US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온라인 발급 신청 조회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12399"/>
              </p:ext>
            </p:extLst>
          </p:nvPr>
        </p:nvGraphicFramePr>
        <p:xfrm>
          <a:off x="8602979" y="2853328"/>
          <a:ext cx="936000" cy="12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00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자료실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기록지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등록부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프로그램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(</a:t>
                      </a:r>
                      <a:r>
                        <a:rPr lang="ko-KR" altLang="en-US" sz="800" kern="120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책자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인명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63194"/>
              </p:ext>
            </p:extLst>
          </p:nvPr>
        </p:nvGraphicFramePr>
        <p:xfrm>
          <a:off x="335818" y="4087621"/>
          <a:ext cx="1190518" cy="209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518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리그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순위관리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훈련일지 관리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리그 정착 연구비 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관리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대회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(</a:t>
                      </a:r>
                      <a:r>
                        <a:rPr lang="ko-KR" altLang="en-US" sz="800" kern="120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경고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, </a:t>
                      </a:r>
                      <a:r>
                        <a:rPr lang="ko-KR" altLang="en-US" sz="800" kern="120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퇴장</a:t>
                      </a:r>
                      <a:r>
                        <a:rPr lang="en-US" altLang="ko-KR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) </a:t>
                      </a:r>
                      <a:r>
                        <a:rPr lang="ko-KR" altLang="en-US" sz="800" kern="120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조회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지도자 퇴장 조회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smtClean="0">
                          <a:solidFill>
                            <a:schemeClr val="dk1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cs typeface="+mn-cs"/>
                        </a:rPr>
                        <a:t>팀 소개 자료 조회</a:t>
                      </a:r>
                      <a:endParaRPr lang="en-US" altLang="ko-KR" sz="800" kern="1200" dirty="0" smtClean="0">
                        <a:solidFill>
                          <a:schemeClr val="dk1"/>
                        </a:solidFill>
                        <a:latin typeface="-윤고딕330" panose="02030504000101010101" pitchFamily="18" charset="-127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15" name="꺾인 연결선 14"/>
          <p:cNvCxnSpPr>
            <a:endCxn id="26" idx="0"/>
          </p:cNvCxnSpPr>
          <p:nvPr/>
        </p:nvCxnSpPr>
        <p:spPr>
          <a:xfrm rot="16200000" flipH="1">
            <a:off x="5108622" y="1992433"/>
            <a:ext cx="711270" cy="101052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16" name="꺾인 연결선 15"/>
          <p:cNvCxnSpPr>
            <a:endCxn id="13" idx="0"/>
          </p:cNvCxnSpPr>
          <p:nvPr/>
        </p:nvCxnSpPr>
        <p:spPr>
          <a:xfrm rot="16200000" flipH="1">
            <a:off x="6659353" y="441702"/>
            <a:ext cx="711270" cy="411198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17" name="직선 화살표 연결선 16"/>
          <p:cNvCxnSpPr>
            <a:endCxn id="38" idx="1"/>
          </p:cNvCxnSpPr>
          <p:nvPr/>
        </p:nvCxnSpPr>
        <p:spPr>
          <a:xfrm flipV="1">
            <a:off x="3816162" y="1968671"/>
            <a:ext cx="520545" cy="5113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18" name="꺾인 연결선 17"/>
          <p:cNvCxnSpPr>
            <a:endCxn id="23" idx="0"/>
          </p:cNvCxnSpPr>
          <p:nvPr/>
        </p:nvCxnSpPr>
        <p:spPr>
          <a:xfrm rot="5400000">
            <a:off x="3372780" y="1267111"/>
            <a:ext cx="711270" cy="246116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91700"/>
              </p:ext>
            </p:extLst>
          </p:nvPr>
        </p:nvGraphicFramePr>
        <p:xfrm>
          <a:off x="6465168" y="1717426"/>
          <a:ext cx="1030720" cy="5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72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설정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앱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설정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0" name="꺾인 연결선 19"/>
          <p:cNvCxnSpPr>
            <a:stCxn id="38" idx="3"/>
            <a:endCxn id="19" idx="1"/>
          </p:cNvCxnSpPr>
          <p:nvPr/>
        </p:nvCxnSpPr>
        <p:spPr>
          <a:xfrm>
            <a:off x="5592759" y="1968671"/>
            <a:ext cx="872409" cy="755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21" name="꺾인 연결선 20"/>
          <p:cNvCxnSpPr>
            <a:endCxn id="10" idx="0"/>
          </p:cNvCxnSpPr>
          <p:nvPr/>
        </p:nvCxnSpPr>
        <p:spPr>
          <a:xfrm rot="5400000">
            <a:off x="2588291" y="482622"/>
            <a:ext cx="711270" cy="403014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22" name="꺾인 연결선 21"/>
          <p:cNvCxnSpPr>
            <a:endCxn id="12" idx="0"/>
          </p:cNvCxnSpPr>
          <p:nvPr/>
        </p:nvCxnSpPr>
        <p:spPr>
          <a:xfrm rot="5400000">
            <a:off x="4231683" y="2126014"/>
            <a:ext cx="711270" cy="74335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400610"/>
              </p:ext>
            </p:extLst>
          </p:nvPr>
        </p:nvGraphicFramePr>
        <p:xfrm>
          <a:off x="1885833" y="2853328"/>
          <a:ext cx="1224000" cy="7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00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학교 스포츠 리그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25269"/>
              </p:ext>
            </p:extLst>
          </p:nvPr>
        </p:nvGraphicFramePr>
        <p:xfrm>
          <a:off x="1832164" y="3897136"/>
          <a:ext cx="1332000" cy="7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00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유소년클럽 리그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717486"/>
              </p:ext>
            </p:extLst>
          </p:nvPr>
        </p:nvGraphicFramePr>
        <p:xfrm>
          <a:off x="8512580" y="4458877"/>
          <a:ext cx="1116000" cy="15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0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사이트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게시판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문의사항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등록오픈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폐쇄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오픈팀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아이디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관리자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648043"/>
              </p:ext>
            </p:extLst>
          </p:nvPr>
        </p:nvGraphicFramePr>
        <p:xfrm>
          <a:off x="5321445" y="2853328"/>
          <a:ext cx="1296144" cy="35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심판관리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배정현황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수당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평점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체력 테스트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상벌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나눔고딕" pitchFamily="50" charset="-127"/>
                          <a:ea typeface="나눔고딕" pitchFamily="50" charset="-127"/>
                        </a:rPr>
                        <a:t>SMS</a:t>
                      </a:r>
                      <a:r>
                        <a:rPr lang="en-US" altLang="ko-KR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심판</a:t>
                      </a:r>
                      <a:r>
                        <a:rPr lang="ko-KR" altLang="en-US" sz="800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배정 이력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대회별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배정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경기별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세부 배정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번외경기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배정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신입심판 교육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보수 교육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508492"/>
              </p:ext>
            </p:extLst>
          </p:nvPr>
        </p:nvGraphicFramePr>
        <p:xfrm>
          <a:off x="7066538" y="4962877"/>
          <a:ext cx="1084580" cy="100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58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국가대표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소집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선수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대회</a:t>
                      </a:r>
                      <a:r>
                        <a:rPr lang="en-US" altLang="ko-KR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lang="ko-KR" altLang="en-US" sz="80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경기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코칭스탭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416848"/>
              </p:ext>
            </p:extLst>
          </p:nvPr>
        </p:nvGraphicFramePr>
        <p:xfrm>
          <a:off x="7093395" y="2853328"/>
          <a:ext cx="1033780" cy="17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780"/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강습회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보수 </a:t>
                      </a:r>
                      <a:r>
                        <a:rPr lang="ko-KR" altLang="en-US" sz="800" dirty="0" err="1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굥육</a:t>
                      </a:r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 신청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지도자 탈퇴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상비군 관리</a:t>
                      </a:r>
                      <a:endParaRPr lang="ko-KR" altLang="en-US" sz="800" dirty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29" name="꺾인 연결선 28"/>
          <p:cNvCxnSpPr>
            <a:endCxn id="28" idx="0"/>
          </p:cNvCxnSpPr>
          <p:nvPr/>
        </p:nvCxnSpPr>
        <p:spPr>
          <a:xfrm rot="16200000" flipH="1">
            <a:off x="5929006" y="1172049"/>
            <a:ext cx="711270" cy="265128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0" name="직선 화살표 연결선 29"/>
          <p:cNvCxnSpPr>
            <a:stCxn id="10" idx="2"/>
            <a:endCxn id="14" idx="0"/>
          </p:cNvCxnSpPr>
          <p:nvPr/>
        </p:nvCxnSpPr>
        <p:spPr>
          <a:xfrm>
            <a:off x="928855" y="3861328"/>
            <a:ext cx="2222" cy="226293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1" name="직선 화살표 연결선 30"/>
          <p:cNvCxnSpPr>
            <a:stCxn id="23" idx="2"/>
            <a:endCxn id="24" idx="0"/>
          </p:cNvCxnSpPr>
          <p:nvPr/>
        </p:nvCxnSpPr>
        <p:spPr>
          <a:xfrm>
            <a:off x="2497833" y="3609328"/>
            <a:ext cx="331" cy="287808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2" name="직선 화살표 연결선 31"/>
          <p:cNvCxnSpPr>
            <a:stCxn id="28" idx="2"/>
            <a:endCxn id="27" idx="0"/>
          </p:cNvCxnSpPr>
          <p:nvPr/>
        </p:nvCxnSpPr>
        <p:spPr>
          <a:xfrm flipH="1">
            <a:off x="7608828" y="4617328"/>
            <a:ext cx="1457" cy="345549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3" name="직선 화살표 연결선 32"/>
          <p:cNvCxnSpPr>
            <a:stCxn id="13" idx="2"/>
            <a:endCxn id="25" idx="0"/>
          </p:cNvCxnSpPr>
          <p:nvPr/>
        </p:nvCxnSpPr>
        <p:spPr>
          <a:xfrm flipH="1">
            <a:off x="9070580" y="4113328"/>
            <a:ext cx="399" cy="345549"/>
          </a:xfrm>
          <a:prstGeom prst="straightConnector1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cxnSp>
        <p:nvCxnSpPr>
          <p:cNvPr id="34" name="꺾인 연결선 33"/>
          <p:cNvCxnSpPr>
            <a:stCxn id="14" idx="2"/>
            <a:endCxn id="11" idx="0"/>
          </p:cNvCxnSpPr>
          <p:nvPr/>
        </p:nvCxnSpPr>
        <p:spPr bwMode="auto">
          <a:xfrm rot="5400000" flipH="1" flipV="1">
            <a:off x="1162834" y="4781418"/>
            <a:ext cx="1173725" cy="1637241"/>
          </a:xfrm>
          <a:prstGeom prst="bentConnector5">
            <a:avLst>
              <a:gd name="adj1" fmla="val -13854"/>
              <a:gd name="adj2" fmla="val 52393"/>
              <a:gd name="adj3" fmla="val 114657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w="lg" len="lg"/>
            <a:tailEnd type="triangle"/>
          </a:ln>
          <a:effectLst/>
        </p:spPr>
      </p:cxnSp>
      <p:sp>
        <p:nvSpPr>
          <p:cNvPr id="35" name="직사각형 34"/>
          <p:cNvSpPr/>
          <p:nvPr/>
        </p:nvSpPr>
        <p:spPr bwMode="auto">
          <a:xfrm>
            <a:off x="200472" y="1474058"/>
            <a:ext cx="9505056" cy="505959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6" name="대각선 방향의 모서리가 둥근 사각형 35"/>
          <p:cNvSpPr/>
          <p:nvPr/>
        </p:nvSpPr>
        <p:spPr>
          <a:xfrm>
            <a:off x="196065" y="1351494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경기운영관리 메뉴 구성안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2560110" y="1804486"/>
            <a:ext cx="1256052" cy="328370"/>
          </a:xfrm>
          <a:prstGeom prst="rect">
            <a:avLst/>
          </a:prstGeom>
          <a:solidFill>
            <a:srgbClr val="00468B"/>
          </a:solidFill>
          <a:ln w="9525" algn="ctr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100" b="1" dirty="0" smtClean="0">
                <a:solidFill>
                  <a:srgbClr val="FFFFFF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Intro / Home</a:t>
            </a:r>
            <a:endParaRPr lang="ko-KR" altLang="en-US" sz="11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4336707" y="1804486"/>
            <a:ext cx="1256052" cy="328370"/>
          </a:xfrm>
          <a:prstGeom prst="rect">
            <a:avLst/>
          </a:prstGeom>
          <a:solidFill>
            <a:srgbClr val="00468B"/>
          </a:solidFill>
          <a:ln w="9525" algn="ctr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100" b="1" dirty="0" smtClean="0">
                <a:solidFill>
                  <a:srgbClr val="FFFFFF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Login</a:t>
            </a:r>
            <a:endParaRPr lang="ko-KR" altLang="en-US" sz="11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1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경기운영관리 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Application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홈 화면과 메뉴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리그 정보를 확인하실 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39526"/>
            <a:ext cx="245267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경기운영관리 주요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화면 구성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1216" y="2563418"/>
            <a:ext cx="1689478" cy="3338582"/>
            <a:chOff x="611216" y="2564936"/>
            <a:chExt cx="1689478" cy="3338582"/>
          </a:xfrm>
        </p:grpSpPr>
        <p:sp>
          <p:nvSpPr>
            <p:cNvPr id="24" name="AutoShape 20"/>
            <p:cNvSpPr>
              <a:spLocks noChangeArrowheads="1"/>
            </p:cNvSpPr>
            <p:nvPr/>
          </p:nvSpPr>
          <p:spPr bwMode="auto">
            <a:xfrm>
              <a:off x="615894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홈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16" y="2908318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25" name="AutoShape 20"/>
          <p:cNvSpPr>
            <a:spLocks noChangeArrowheads="1"/>
          </p:cNvSpPr>
          <p:nvPr/>
        </p:nvSpPr>
        <p:spPr bwMode="auto">
          <a:xfrm>
            <a:off x="2947106" y="2563402"/>
            <a:ext cx="1684800" cy="288000"/>
          </a:xfrm>
          <a:prstGeom prst="roundRect">
            <a:avLst>
              <a:gd name="adj" fmla="val 16667"/>
            </a:avLst>
          </a:prstGeom>
          <a:solidFill>
            <a:srgbClr val="00468B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메뉴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06" y="2906816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5278318" y="2563418"/>
            <a:ext cx="1694854" cy="3338582"/>
            <a:chOff x="5284424" y="2564936"/>
            <a:chExt cx="1694854" cy="3338582"/>
          </a:xfrm>
        </p:grpSpPr>
        <p:sp>
          <p:nvSpPr>
            <p:cNvPr id="26" name="AutoShape 20"/>
            <p:cNvSpPr>
              <a:spLocks noChangeArrowheads="1"/>
            </p:cNvSpPr>
            <p:nvPr/>
          </p:nvSpPr>
          <p:spPr bwMode="auto">
            <a:xfrm>
              <a:off x="5284424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err="1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리그별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 경기 목록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478" y="2908318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4" name="그룹 13"/>
          <p:cNvGrpSpPr/>
          <p:nvPr/>
        </p:nvGrpSpPr>
        <p:grpSpPr>
          <a:xfrm>
            <a:off x="7619583" y="2563625"/>
            <a:ext cx="1684800" cy="3338169"/>
            <a:chOff x="7619583" y="2561901"/>
            <a:chExt cx="1684800" cy="3338169"/>
          </a:xfrm>
        </p:grpSpPr>
        <p:sp>
          <p:nvSpPr>
            <p:cNvPr id="27" name="AutoShape 20"/>
            <p:cNvSpPr>
              <a:spLocks noChangeArrowheads="1"/>
            </p:cNvSpPr>
            <p:nvPr/>
          </p:nvSpPr>
          <p:spPr bwMode="auto">
            <a:xfrm>
              <a:off x="7619583" y="2561901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리그 상세 정보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583" y="2904870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2777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경기운영관리 </a:t>
            </a:r>
            <a:r>
              <a:rPr lang="en-US" altLang="ko-KR" sz="1600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Application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경기리스트 및 팀과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정보를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확인하실 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39526"/>
            <a:ext cx="245267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경기운영관리 주요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화면 구성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39566" y="2564936"/>
            <a:ext cx="1688496" cy="3340911"/>
            <a:chOff x="439566" y="2564936"/>
            <a:chExt cx="1688496" cy="3340911"/>
          </a:xfrm>
        </p:grpSpPr>
        <p:sp>
          <p:nvSpPr>
            <p:cNvPr id="25" name="AutoShape 20"/>
            <p:cNvSpPr>
              <a:spLocks noChangeArrowheads="1"/>
            </p:cNvSpPr>
            <p:nvPr/>
          </p:nvSpPr>
          <p:spPr bwMode="auto">
            <a:xfrm>
              <a:off x="443262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경기 리스트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566" y="2910647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6" name="그룹 15"/>
          <p:cNvGrpSpPr/>
          <p:nvPr/>
        </p:nvGrpSpPr>
        <p:grpSpPr>
          <a:xfrm>
            <a:off x="4135298" y="2564936"/>
            <a:ext cx="1686471" cy="3340911"/>
            <a:chOff x="4122312" y="2564936"/>
            <a:chExt cx="1686471" cy="3340911"/>
          </a:xfrm>
        </p:grpSpPr>
        <p:sp>
          <p:nvSpPr>
            <p:cNvPr id="28" name="AutoShape 20"/>
            <p:cNvSpPr>
              <a:spLocks noChangeArrowheads="1"/>
            </p:cNvSpPr>
            <p:nvPr/>
          </p:nvSpPr>
          <p:spPr bwMode="auto">
            <a:xfrm>
              <a:off x="4123983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팀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 </a:t>
              </a:r>
              <a:r>
                <a:rPr lang="ko-KR" altLang="en-US" sz="1200" b="1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상세 정보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2312" y="2910647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5" name="그룹 14"/>
          <p:cNvGrpSpPr/>
          <p:nvPr/>
        </p:nvGrpSpPr>
        <p:grpSpPr>
          <a:xfrm>
            <a:off x="2286481" y="2564936"/>
            <a:ext cx="1690398" cy="3340911"/>
            <a:chOff x="2279429" y="2564936"/>
            <a:chExt cx="1690398" cy="3340911"/>
          </a:xfrm>
        </p:grpSpPr>
        <p:sp>
          <p:nvSpPr>
            <p:cNvPr id="26" name="AutoShape 20"/>
            <p:cNvSpPr>
              <a:spLocks noChangeArrowheads="1"/>
            </p:cNvSpPr>
            <p:nvPr/>
          </p:nvSpPr>
          <p:spPr bwMode="auto">
            <a:xfrm>
              <a:off x="2285027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팀 </a:t>
              </a:r>
              <a:r>
                <a:rPr lang="en-US" altLang="ko-KR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 </a:t>
              </a:r>
              <a:r>
                <a:rPr lang="ko-KR" altLang="en-US" sz="1200" b="1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목록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429" y="2910647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8" name="그룹 17"/>
          <p:cNvGrpSpPr/>
          <p:nvPr/>
        </p:nvGrpSpPr>
        <p:grpSpPr>
          <a:xfrm>
            <a:off x="5980188" y="2564936"/>
            <a:ext cx="1685762" cy="3340911"/>
            <a:chOff x="5965748" y="2564936"/>
            <a:chExt cx="1685762" cy="3340911"/>
          </a:xfrm>
        </p:grpSpPr>
        <p:sp>
          <p:nvSpPr>
            <p:cNvPr id="29" name="AutoShape 20"/>
            <p:cNvSpPr>
              <a:spLocks noChangeArrowheads="1"/>
            </p:cNvSpPr>
            <p:nvPr/>
          </p:nvSpPr>
          <p:spPr bwMode="auto">
            <a:xfrm>
              <a:off x="5965748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선수 목록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710" y="2910647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9" name="그룹 18"/>
          <p:cNvGrpSpPr/>
          <p:nvPr/>
        </p:nvGrpSpPr>
        <p:grpSpPr>
          <a:xfrm>
            <a:off x="7824370" y="2564936"/>
            <a:ext cx="1685437" cy="3340911"/>
            <a:chOff x="7824370" y="2564936"/>
            <a:chExt cx="1685437" cy="3340911"/>
          </a:xfrm>
        </p:grpSpPr>
        <p:sp>
          <p:nvSpPr>
            <p:cNvPr id="30" name="AutoShape 20"/>
            <p:cNvSpPr>
              <a:spLocks noChangeArrowheads="1"/>
            </p:cNvSpPr>
            <p:nvPr/>
          </p:nvSpPr>
          <p:spPr bwMode="auto">
            <a:xfrm>
              <a:off x="7825007" y="2564936"/>
              <a:ext cx="1684800" cy="288000"/>
            </a:xfrm>
            <a:prstGeom prst="roundRect">
              <a:avLst>
                <a:gd name="adj" fmla="val 16667"/>
              </a:avLst>
            </a:prstGeom>
            <a:solidFill>
              <a:srgbClr val="00468B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12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선수 상세정보</a:t>
              </a:r>
              <a:endParaRPr lang="en-US" altLang="ko-KR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370" y="2910647"/>
              <a:ext cx="1684800" cy="2995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248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 bwMode="auto">
          <a:xfrm>
            <a:off x="200472" y="1628800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 smtClean="0">
                <a:latin typeface="나눔고딕" panose="020D0604000000000000"/>
              </a:rPr>
              <a:t>&gt; 5.2 Application </a:t>
            </a:r>
            <a:r>
              <a:rPr lang="ko-KR" altLang="en-US" sz="1800" smtClean="0">
                <a:latin typeface="나눔고딕" panose="020D0604000000000000"/>
              </a:rPr>
              <a:t>구현 방안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경기운영관리를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위한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주요 기능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</a:p>
        </p:txBody>
      </p:sp>
      <p:sp>
        <p:nvSpPr>
          <p:cNvPr id="11" name="Text Box 256"/>
          <p:cNvSpPr txBox="1">
            <a:spLocks noChangeArrowheads="1"/>
          </p:cNvSpPr>
          <p:nvPr/>
        </p:nvSpPr>
        <p:spPr bwMode="auto">
          <a:xfrm>
            <a:off x="6701990" y="2481241"/>
            <a:ext cx="2780854" cy="74282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심판 목록 및 상세 정보 열람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</a:rPr>
              <a:t>대회별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 배정 및 개인별 </a:t>
            </a: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</a:rPr>
              <a:t>배정상테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심판 배정 이력 조회</a:t>
            </a: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430919" y="1980549"/>
            <a:ext cx="2881313" cy="2565106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1064569" y="1851603"/>
            <a:ext cx="1501340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대회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/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리그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4" name="모서리가 둥근 직사각형 13"/>
          <p:cNvSpPr>
            <a:spLocks noChangeArrowheads="1"/>
          </p:cNvSpPr>
          <p:nvPr/>
        </p:nvSpPr>
        <p:spPr bwMode="auto">
          <a:xfrm>
            <a:off x="530932" y="2204864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대회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5" name="Text Box 256"/>
          <p:cNvSpPr txBox="1">
            <a:spLocks noChangeArrowheads="1"/>
          </p:cNvSpPr>
          <p:nvPr/>
        </p:nvSpPr>
        <p:spPr bwMode="auto">
          <a:xfrm>
            <a:off x="530932" y="2489258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대회 내용 확인 및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대회 입력 및 참가 신청관리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참가팀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  <a:sym typeface="Wingdings 2" pitchFamily="18" charset="2"/>
              </a:rPr>
              <a:t> 관련 정보 열람</a:t>
            </a:r>
          </a:p>
        </p:txBody>
      </p:sp>
      <p:sp>
        <p:nvSpPr>
          <p:cNvPr id="16" name="모서리가 둥근 직사각형 15"/>
          <p:cNvSpPr>
            <a:spLocks noChangeArrowheads="1"/>
          </p:cNvSpPr>
          <p:nvPr/>
        </p:nvSpPr>
        <p:spPr bwMode="auto">
          <a:xfrm>
            <a:off x="3648606" y="2204864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선수 및 </a:t>
            </a: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팀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7" name="Text Box 256"/>
          <p:cNvSpPr txBox="1">
            <a:spLocks noChangeArrowheads="1"/>
          </p:cNvSpPr>
          <p:nvPr/>
        </p:nvSpPr>
        <p:spPr bwMode="auto">
          <a:xfrm>
            <a:off x="3648606" y="2476271"/>
            <a:ext cx="2663825" cy="1128468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선수 및 팀의 등록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팀 및 선수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팀 및 선수 내용 수정 및 상세 정보 </a:t>
            </a:r>
            <a: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열람</a:t>
            </a:r>
            <a:endParaRPr kumimoji="0" lang="ko-KR" altLang="en-US" sz="1100" dirty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유급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>
                <a:latin typeface="-윤고딕330" panose="02030504000101010101" pitchFamily="18" charset="-127"/>
                <a:ea typeface="나눔고딕" panose="020D0604000000000000"/>
              </a:rPr>
              <a:t>징계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>
                <a:latin typeface="-윤고딕330" panose="02030504000101010101" pitchFamily="18" charset="-127"/>
                <a:ea typeface="나눔고딕" panose="020D0604000000000000"/>
              </a:rPr>
              <a:t>국제이적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>
                <a:latin typeface="-윤고딕330" panose="02030504000101010101" pitchFamily="18" charset="-127"/>
                <a:ea typeface="나눔고딕" panose="020D0604000000000000"/>
              </a:rPr>
              <a:t>외국인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3526841" y="1990509"/>
            <a:ext cx="2881313" cy="1614229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19" name="직사각형 18"/>
          <p:cNvSpPr>
            <a:spLocks noChangeArrowheads="1"/>
          </p:cNvSpPr>
          <p:nvPr/>
        </p:nvSpPr>
        <p:spPr bwMode="auto">
          <a:xfrm>
            <a:off x="3871869" y="1846978"/>
            <a:ext cx="213631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등록 관리 </a:t>
            </a: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0" name="모서리가 둥근 직사각형 19"/>
          <p:cNvSpPr>
            <a:spLocks noChangeArrowheads="1"/>
          </p:cNvSpPr>
          <p:nvPr/>
        </p:nvSpPr>
        <p:spPr bwMode="auto">
          <a:xfrm>
            <a:off x="530138" y="3338958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리그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1" name="Text Box 256"/>
          <p:cNvSpPr txBox="1">
            <a:spLocks noChangeArrowheads="1"/>
          </p:cNvSpPr>
          <p:nvPr/>
        </p:nvSpPr>
        <p:spPr bwMode="auto">
          <a:xfrm>
            <a:off x="530138" y="3604738"/>
            <a:ext cx="2774330" cy="72008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학교스포츠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유소년클럽 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리그 운영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초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중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고 리그 및 일별 순위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리그 승점 관리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대회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지도자에 대한 경고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퇴장 조회</a:t>
            </a: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6581102" y="1980549"/>
            <a:ext cx="2881313" cy="2565109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23" name="직사각형 22"/>
          <p:cNvSpPr>
            <a:spLocks noChangeArrowheads="1"/>
          </p:cNvSpPr>
          <p:nvPr/>
        </p:nvSpPr>
        <p:spPr bwMode="auto">
          <a:xfrm>
            <a:off x="7231304" y="1844824"/>
            <a:ext cx="1537300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심판 및 지도자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4" name="모서리가 둥근 직사각형 23"/>
          <p:cNvSpPr>
            <a:spLocks noChangeArrowheads="1"/>
          </p:cNvSpPr>
          <p:nvPr/>
        </p:nvSpPr>
        <p:spPr bwMode="auto">
          <a:xfrm>
            <a:off x="6701990" y="2204864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심판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5" name="모서리가 둥근 직사각형 24"/>
          <p:cNvSpPr>
            <a:spLocks noChangeArrowheads="1"/>
          </p:cNvSpPr>
          <p:nvPr/>
        </p:nvSpPr>
        <p:spPr bwMode="auto">
          <a:xfrm>
            <a:off x="6686661" y="3321016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지도자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6" name="Text Box 256"/>
          <p:cNvSpPr txBox="1">
            <a:spLocks noChangeArrowheads="1"/>
          </p:cNvSpPr>
          <p:nvPr/>
        </p:nvSpPr>
        <p:spPr bwMode="auto">
          <a:xfrm>
            <a:off x="6686661" y="3596130"/>
            <a:ext cx="2663825" cy="37142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지도자 조회 및 상세 정보 열람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지도자 신청 및 탈퇴 관리</a:t>
            </a:r>
          </a:p>
        </p:txBody>
      </p:sp>
      <p:sp>
        <p:nvSpPr>
          <p:cNvPr id="27" name="모서리가 둥근 직사각형 26"/>
          <p:cNvSpPr>
            <a:spLocks noChangeArrowheads="1"/>
          </p:cNvSpPr>
          <p:nvPr/>
        </p:nvSpPr>
        <p:spPr bwMode="auto">
          <a:xfrm>
            <a:off x="3639369" y="5409913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징계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8" name="Text Box 256"/>
          <p:cNvSpPr txBox="1">
            <a:spLocks noChangeArrowheads="1"/>
          </p:cNvSpPr>
          <p:nvPr/>
        </p:nvSpPr>
        <p:spPr bwMode="auto">
          <a:xfrm>
            <a:off x="3639369" y="5684006"/>
            <a:ext cx="2663825" cy="40929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팀</a:t>
            </a:r>
            <a: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선수</a:t>
            </a:r>
            <a: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지도자</a:t>
            </a:r>
            <a:r>
              <a:rPr kumimoji="0"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대회 등의 징계 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kumimoji="0"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정보 조회</a:t>
            </a:r>
            <a:endParaRPr kumimoji="0" lang="ko-KR" altLang="en-US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9" name="직사각형 28"/>
          <p:cNvSpPr>
            <a:spLocks noChangeArrowheads="1"/>
          </p:cNvSpPr>
          <p:nvPr/>
        </p:nvSpPr>
        <p:spPr bwMode="auto">
          <a:xfrm>
            <a:off x="3531806" y="3849897"/>
            <a:ext cx="2881313" cy="2423356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30" name="직사각형 29"/>
          <p:cNvSpPr>
            <a:spLocks noChangeArrowheads="1"/>
          </p:cNvSpPr>
          <p:nvPr/>
        </p:nvSpPr>
        <p:spPr bwMode="auto">
          <a:xfrm>
            <a:off x="4105169" y="3728065"/>
            <a:ext cx="1710934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승인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/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징계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1" name="모서리가 둥근 직사각형 30"/>
          <p:cNvSpPr>
            <a:spLocks noChangeArrowheads="1"/>
          </p:cNvSpPr>
          <p:nvPr/>
        </p:nvSpPr>
        <p:spPr bwMode="auto">
          <a:xfrm>
            <a:off x="6686661" y="5013176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사이트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2" name="Text Box 256"/>
          <p:cNvSpPr txBox="1">
            <a:spLocks noChangeArrowheads="1"/>
          </p:cNvSpPr>
          <p:nvPr/>
        </p:nvSpPr>
        <p:spPr bwMode="auto">
          <a:xfrm>
            <a:off x="6686661" y="5287268"/>
            <a:ext cx="2733448" cy="72020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공지사항 목록 및 상세 조회</a:t>
            </a:r>
            <a:endParaRPr kumimoji="0" lang="en-US" altLang="ko-KR" sz="1100" dirty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자료실 목록 및 상세 조회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 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게시판 목록 및 상세 조회</a:t>
            </a:r>
            <a:endParaRPr kumimoji="0" lang="en-US" altLang="ko-KR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3" name="직사각형 32"/>
          <p:cNvSpPr>
            <a:spLocks noChangeArrowheads="1"/>
          </p:cNvSpPr>
          <p:nvPr/>
        </p:nvSpPr>
        <p:spPr bwMode="auto">
          <a:xfrm>
            <a:off x="6580745" y="4821316"/>
            <a:ext cx="2881313" cy="1451937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34" name="직사각형 33"/>
          <p:cNvSpPr>
            <a:spLocks noChangeArrowheads="1"/>
          </p:cNvSpPr>
          <p:nvPr/>
        </p:nvSpPr>
        <p:spPr bwMode="auto">
          <a:xfrm>
            <a:off x="7227486" y="4690998"/>
            <a:ext cx="146993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운영 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5" name="모서리가 둥근 직사각형 34"/>
          <p:cNvSpPr>
            <a:spLocks noChangeArrowheads="1"/>
          </p:cNvSpPr>
          <p:nvPr/>
        </p:nvSpPr>
        <p:spPr bwMode="auto">
          <a:xfrm>
            <a:off x="565624" y="5013176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국가 대표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6" name="Text Box 256"/>
          <p:cNvSpPr txBox="1">
            <a:spLocks noChangeArrowheads="1"/>
          </p:cNvSpPr>
          <p:nvPr/>
        </p:nvSpPr>
        <p:spPr bwMode="auto">
          <a:xfrm>
            <a:off x="565624" y="5287269"/>
            <a:ext cx="2663825" cy="40929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국가 대표 소집선수 관리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국가 대표 </a:t>
            </a: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</a:rPr>
              <a:t>대회별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>
                <a:latin typeface="-윤고딕330" panose="02030504000101010101" pitchFamily="18" charset="-127"/>
                <a:ea typeface="나눔고딕" panose="020D0604000000000000"/>
              </a:rPr>
              <a:t>년도별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</a:rPr>
              <a:t>각급별</a:t>
            </a:r>
            <a:r>
              <a:rPr kumimoji="0"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</a:t>
            </a:r>
            <a:r>
              <a:rPr kumimoji="0" lang="ko-KR" altLang="en-US" sz="1100">
                <a:latin typeface="-윤고딕330" panose="02030504000101010101" pitchFamily="18" charset="-127"/>
                <a:ea typeface="나눔고딕" panose="020D0604000000000000"/>
              </a:rPr>
              <a:t>국가별 역대전적 조회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err="1">
                <a:latin typeface="-윤고딕330" panose="02030504000101010101" pitchFamily="18" charset="-127"/>
                <a:ea typeface="나눔고딕" panose="020D0604000000000000"/>
              </a:rPr>
              <a:t>코칭스탭</a:t>
            </a:r>
            <a:r>
              <a:rPr kumimoji="0"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 검색</a:t>
            </a:r>
          </a:p>
        </p:txBody>
      </p:sp>
      <p:sp>
        <p:nvSpPr>
          <p:cNvPr id="37" name="직사각형 36"/>
          <p:cNvSpPr>
            <a:spLocks noChangeArrowheads="1"/>
          </p:cNvSpPr>
          <p:nvPr/>
        </p:nvSpPr>
        <p:spPr bwMode="auto">
          <a:xfrm>
            <a:off x="424809" y="4830523"/>
            <a:ext cx="2881313" cy="1453858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-윤고딕330" panose="02030504000101010101" pitchFamily="18" charset="-127"/>
              <a:ea typeface="나눔고딕" panose="020D0604000000000000"/>
              <a:cs typeface="뫼비우스 Regular"/>
            </a:endParaRPr>
          </a:p>
        </p:txBody>
      </p:sp>
      <p:sp>
        <p:nvSpPr>
          <p:cNvPr id="38" name="직사각형 37"/>
          <p:cNvSpPr>
            <a:spLocks noChangeArrowheads="1"/>
          </p:cNvSpPr>
          <p:nvPr/>
        </p:nvSpPr>
        <p:spPr bwMode="auto">
          <a:xfrm>
            <a:off x="1361211" y="4700205"/>
            <a:ext cx="1051360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[ </a:t>
            </a:r>
            <a:r>
              <a:rPr lang="ko-KR" altLang="en-US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국가 대표</a:t>
            </a:r>
            <a:r>
              <a:rPr lang="en-US" altLang="ko-KR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]</a:t>
            </a:r>
            <a:endParaRPr lang="ko-KR" altLang="en-US" b="1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9" name="모서리가 둥근 직사각형 38"/>
          <p:cNvSpPr>
            <a:spLocks noChangeArrowheads="1"/>
          </p:cNvSpPr>
          <p:nvPr/>
        </p:nvSpPr>
        <p:spPr bwMode="auto">
          <a:xfrm>
            <a:off x="3656856" y="4077072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승인 관리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0" name="Text Box 256"/>
          <p:cNvSpPr txBox="1">
            <a:spLocks noChangeArrowheads="1"/>
          </p:cNvSpPr>
          <p:nvPr/>
        </p:nvSpPr>
        <p:spPr bwMode="auto">
          <a:xfrm>
            <a:off x="3640230" y="4348478"/>
            <a:ext cx="2663825" cy="40929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승인 대기 목록 조회 </a:t>
            </a:r>
            <a:endParaRPr kumimoji="0" lang="en-US" altLang="ko-KR" sz="1100" dirty="0">
              <a:solidFill>
                <a:srgbClr val="FF0000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이적 </a:t>
            </a: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/ </a:t>
            </a: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선수탈퇴 리스트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조회</a:t>
            </a:r>
            <a:endParaRPr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등록비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입금 및 상세 내역 </a:t>
            </a: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조회</a:t>
            </a:r>
            <a:endParaRPr lang="en-US" altLang="ko-KR" sz="1100" dirty="0" smtClean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사회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복무요원 관리</a:t>
            </a:r>
          </a:p>
          <a:p>
            <a:pPr eaLnBrk="1" hangingPunct="1">
              <a:lnSpc>
                <a:spcPct val="120000"/>
              </a:lnSpc>
            </a:pPr>
            <a:endParaRPr kumimoji="0" lang="ko-KR" altLang="en-US" sz="1100" dirty="0">
              <a:solidFill>
                <a:srgbClr val="FF0000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1" name="대각선 방향의 모서리가 둥근 사각형 40"/>
          <p:cNvSpPr/>
          <p:nvPr/>
        </p:nvSpPr>
        <p:spPr>
          <a:xfrm>
            <a:off x="196065" y="1396150"/>
            <a:ext cx="3302489" cy="349200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경기운영관리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Application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의 주요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기능 목록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3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경기운영관리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통해서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손 쉽게 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선수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팀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리그 에 대한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조회 및 등록 수정이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가능 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196065" y="1644876"/>
            <a:ext cx="2956735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정보 조회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/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등록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030" y="2637176"/>
            <a:ext cx="1198936" cy="2376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360712" y="5003038"/>
            <a:ext cx="1651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경기운영관리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8504" y="551723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축구협회 관리자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7" name="Picture 2" descr="D:\Documents and Settings\jp\바탕 화면\아이콘 준호대리님작업\png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536" y="2420888"/>
            <a:ext cx="640862" cy="961291"/>
          </a:xfrm>
          <a:prstGeom prst="rect">
            <a:avLst/>
          </a:prstGeom>
          <a:noFill/>
        </p:spPr>
      </p:pic>
      <p:pic>
        <p:nvPicPr>
          <p:cNvPr id="78" name="Picture 3" descr="D:\Documents and Settings\jp\바탕 화면\아이콘 준호대리님작업\png\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536" y="3526389"/>
            <a:ext cx="640862" cy="961291"/>
          </a:xfrm>
          <a:prstGeom prst="rect">
            <a:avLst/>
          </a:prstGeom>
          <a:noFill/>
        </p:spPr>
      </p:pic>
      <p:pic>
        <p:nvPicPr>
          <p:cNvPr id="79" name="Picture 6" descr="D:\Documents and Settings\jp\바탕 화면\아이콘 준호대리님작업\png\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6536" y="4539811"/>
            <a:ext cx="651615" cy="977421"/>
          </a:xfrm>
          <a:prstGeom prst="rect">
            <a:avLst/>
          </a:prstGeom>
          <a:noFill/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558" y="2923423"/>
            <a:ext cx="1018800" cy="181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1568624" y="3009662"/>
            <a:ext cx="792088" cy="51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1557716" y="4007034"/>
            <a:ext cx="731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1568624" y="4539811"/>
            <a:ext cx="792088" cy="48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07" y="1988840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857" y="1988840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57" y="1988840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57" y="4249663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1" name="직선 화살표 연결선 90"/>
          <p:cNvCxnSpPr/>
          <p:nvPr/>
        </p:nvCxnSpPr>
        <p:spPr>
          <a:xfrm flipV="1">
            <a:off x="3800872" y="2708920"/>
            <a:ext cx="98875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3800872" y="4539811"/>
            <a:ext cx="988750" cy="48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5" idx="3"/>
            <a:endCxn id="84" idx="1"/>
          </p:cNvCxnSpPr>
          <p:nvPr/>
        </p:nvCxnSpPr>
        <p:spPr>
          <a:xfrm>
            <a:off x="5844232" y="2879840"/>
            <a:ext cx="60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853263" y="2613860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리스트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84120" y="4426476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선수리스트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07" y="4251293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30" y="4254146"/>
            <a:ext cx="1002375" cy="178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2" name="TextBox 101"/>
          <p:cNvSpPr txBox="1"/>
          <p:nvPr/>
        </p:nvSpPr>
        <p:spPr>
          <a:xfrm>
            <a:off x="5826621" y="288301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정보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7444297" y="2906907"/>
            <a:ext cx="60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417161" y="2910086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등록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5" name="직선 화살표 연결선 104"/>
          <p:cNvCxnSpPr/>
          <p:nvPr/>
        </p:nvCxnSpPr>
        <p:spPr>
          <a:xfrm>
            <a:off x="5844232" y="5118929"/>
            <a:ext cx="60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912346" y="5122108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</a:t>
            </a:r>
            <a:endParaRPr lang="en-US" altLang="ko-KR" sz="1200" b="1" dirty="0" smtClean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7444297" y="5145996"/>
            <a:ext cx="601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502886" y="5149175"/>
            <a:ext cx="516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</a:t>
            </a:r>
            <a:endParaRPr lang="en-US" altLang="ko-KR" sz="1200" b="1" dirty="0" smtClean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9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기관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II. </a:t>
            </a:r>
            <a:r>
              <a:rPr lang="ko-KR" altLang="en-US"/>
              <a:t>제안 기관 소개</a:t>
            </a:r>
          </a:p>
        </p:txBody>
      </p:sp>
      <p:graphicFrame>
        <p:nvGraphicFramePr>
          <p:cNvPr id="41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38353"/>
              </p:ext>
            </p:extLst>
          </p:nvPr>
        </p:nvGraphicFramePr>
        <p:xfrm>
          <a:off x="1860864" y="1623468"/>
          <a:ext cx="3686493" cy="4276724"/>
        </p:xfrm>
        <a:graphic>
          <a:graphicData uri="http://schemas.openxmlformats.org/drawingml/2006/table">
            <a:tbl>
              <a:tblPr/>
              <a:tblGrid>
                <a:gridCol w="83878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477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법인명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주식회사 엠앤엘솔루션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(www.mnlsolution.com)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7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설립일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2007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</a:p>
                  </a:txBody>
                  <a:tcPr marL="129615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대표이사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혁</a:t>
                      </a:r>
                    </a:p>
                  </a:txBody>
                  <a:tcPr marL="129615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자본금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 만원</a:t>
                      </a:r>
                    </a:p>
                  </a:txBody>
                  <a:tcPr marL="129615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종업원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18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29615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6234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사업영역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미디어플랫폼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클라우드컴퓨팅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스마트서비스인에이블러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7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05147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주요제품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디지털콘텐츠관리플랫폼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개인화추천서비스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CCTV/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미디어스트리밍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LBS/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안심서비스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클라우드뮤직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7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사업장</a:t>
                      </a:r>
                    </a:p>
                  </a:txBody>
                  <a:tcPr marL="58507" marR="58507" marT="46793" marB="46793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구로구 디지털로 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288 1806 (</a:t>
                      </a: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구로동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대륭포스트타워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1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9615" marR="58507" marT="46793" marB="4679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2" name="Line 81"/>
          <p:cNvSpPr>
            <a:spLocks noChangeShapeType="1"/>
          </p:cNvSpPr>
          <p:nvPr/>
        </p:nvSpPr>
        <p:spPr bwMode="auto">
          <a:xfrm>
            <a:off x="1846070" y="1517228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Rectangle 82"/>
          <p:cNvSpPr>
            <a:spLocks noChangeArrowheads="1"/>
          </p:cNvSpPr>
          <p:nvPr/>
        </p:nvSpPr>
        <p:spPr bwMode="auto">
          <a:xfrm>
            <a:off x="1842494" y="1209553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기업개요</a:t>
            </a:r>
          </a:p>
        </p:txBody>
      </p:sp>
      <p:sp>
        <p:nvSpPr>
          <p:cNvPr id="44" name="AutoShape 5"/>
          <p:cNvSpPr>
            <a:spLocks noChangeArrowheads="1"/>
          </p:cNvSpPr>
          <p:nvPr/>
        </p:nvSpPr>
        <p:spPr bwMode="auto">
          <a:xfrm>
            <a:off x="1842494" y="1611363"/>
            <a:ext cx="3704863" cy="4741335"/>
          </a:xfrm>
          <a:prstGeom prst="roundRect">
            <a:avLst>
              <a:gd name="adj" fmla="val 1012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endParaRPr lang="en-US" altLang="ko-KR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5777989" y="1517228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Rectangle 82"/>
          <p:cNvSpPr>
            <a:spLocks noChangeArrowheads="1"/>
          </p:cNvSpPr>
          <p:nvPr/>
        </p:nvSpPr>
        <p:spPr bwMode="auto">
          <a:xfrm>
            <a:off x="5774413" y="1209553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매출현황</a:t>
            </a:r>
          </a:p>
        </p:txBody>
      </p:sp>
      <p:sp>
        <p:nvSpPr>
          <p:cNvPr id="47" name="Line 81"/>
          <p:cNvSpPr>
            <a:spLocks noChangeShapeType="1"/>
          </p:cNvSpPr>
          <p:nvPr/>
        </p:nvSpPr>
        <p:spPr bwMode="auto">
          <a:xfrm>
            <a:off x="5777989" y="3891380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Rectangle 82"/>
          <p:cNvSpPr>
            <a:spLocks noChangeArrowheads="1"/>
          </p:cNvSpPr>
          <p:nvPr/>
        </p:nvSpPr>
        <p:spPr bwMode="auto">
          <a:xfrm>
            <a:off x="5774413" y="3583705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주요고객</a:t>
            </a:r>
          </a:p>
        </p:txBody>
      </p:sp>
      <p:sp>
        <p:nvSpPr>
          <p:cNvPr id="49" name="AutoShape 5"/>
          <p:cNvSpPr>
            <a:spLocks noChangeArrowheads="1"/>
          </p:cNvSpPr>
          <p:nvPr/>
        </p:nvSpPr>
        <p:spPr bwMode="auto">
          <a:xfrm>
            <a:off x="5774413" y="3985514"/>
            <a:ext cx="2829657" cy="2384425"/>
          </a:xfrm>
          <a:prstGeom prst="roundRect">
            <a:avLst>
              <a:gd name="adj" fmla="val 1875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endParaRPr lang="en-US" altLang="ko-KR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67" y="4594945"/>
            <a:ext cx="781653" cy="252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361" y="4113339"/>
            <a:ext cx="760345" cy="252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96" y="4113339"/>
            <a:ext cx="590181" cy="2772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166" y="4113339"/>
            <a:ext cx="700795" cy="27564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96" y="4486389"/>
            <a:ext cx="664350" cy="2772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8" y="5050256"/>
            <a:ext cx="1040089" cy="22820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76" y="4817710"/>
            <a:ext cx="491169" cy="46378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435" y="4765273"/>
            <a:ext cx="643315" cy="192995"/>
          </a:xfrm>
          <a:prstGeom prst="rect">
            <a:avLst/>
          </a:prstGeom>
        </p:spPr>
      </p:pic>
      <p:sp>
        <p:nvSpPr>
          <p:cNvPr id="58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891" y="5453727"/>
            <a:ext cx="410460" cy="434130"/>
          </a:xfrm>
          <a:prstGeom prst="rect">
            <a:avLst/>
          </a:prstGeom>
        </p:spPr>
      </p:pic>
      <p:pic>
        <p:nvPicPr>
          <p:cNvPr id="60" name="Picture 2" descr="미래창조과학부 로고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677" y="5739957"/>
            <a:ext cx="655845" cy="51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중기청 로고 png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90" y="6014033"/>
            <a:ext cx="791006" cy="2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019" y="5701523"/>
            <a:ext cx="914688" cy="240784"/>
          </a:xfrm>
          <a:prstGeom prst="rect">
            <a:avLst/>
          </a:prstGeom>
        </p:spPr>
      </p:pic>
      <p:pic>
        <p:nvPicPr>
          <p:cNvPr id="63" name="Picture 12" descr="NIPA 로고 png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329" y="5366614"/>
            <a:ext cx="792464" cy="31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4" descr="KT 로고 png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974" y="4526736"/>
            <a:ext cx="227394" cy="1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2" descr="kisa 로고 png에 대한 이미지 검색결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82" y="5983644"/>
            <a:ext cx="1050927" cy="2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4" descr="평창올림픽 로고 png에 대한 이미지 검색결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698" y="5325518"/>
            <a:ext cx="525882" cy="5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4" descr="하나저축은행 로고 png에 대한 이미지 검색결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5" y="5090628"/>
            <a:ext cx="754895" cy="1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0" descr="스타벅스 로고 png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50" y="5352642"/>
            <a:ext cx="316169" cy="3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40"/>
          <p:cNvSpPr/>
          <p:nvPr/>
        </p:nvSpPr>
        <p:spPr>
          <a:xfrm>
            <a:off x="5762643" y="1611361"/>
            <a:ext cx="2816651" cy="18361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b="0" ker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955306"/>
              </p:ext>
            </p:extLst>
          </p:nvPr>
        </p:nvGraphicFramePr>
        <p:xfrm>
          <a:off x="5826576" y="1659607"/>
          <a:ext cx="2635060" cy="1595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71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A.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일반현황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35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팀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&amp;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선수 정보를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등록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하는 예시 입니다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2085" y="5445224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메뉴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대각선 방향의 모서리가 둥근 사각형 72"/>
          <p:cNvSpPr/>
          <p:nvPr/>
        </p:nvSpPr>
        <p:spPr>
          <a:xfrm>
            <a:off x="196065" y="1644876"/>
            <a:ext cx="2956735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팀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&amp;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선수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등록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" y="2454339"/>
            <a:ext cx="1729056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7" name="그림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09" y="2436477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40" y="2132856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04" y="3212976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8" name="직사각형 77"/>
          <p:cNvSpPr/>
          <p:nvPr/>
        </p:nvSpPr>
        <p:spPr bwMode="auto">
          <a:xfrm>
            <a:off x="631657" y="2436477"/>
            <a:ext cx="216888" cy="27244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0" name="꺾인 연결선 79"/>
          <p:cNvCxnSpPr/>
          <p:nvPr/>
        </p:nvCxnSpPr>
        <p:spPr>
          <a:xfrm>
            <a:off x="848545" y="2564904"/>
            <a:ext cx="2165164" cy="648072"/>
          </a:xfrm>
          <a:prstGeom prst="bentConnector3">
            <a:avLst>
              <a:gd name="adj1" fmla="val 84754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/>
          </a:ln>
        </p:spPr>
      </p:cxnSp>
      <p:sp>
        <p:nvSpPr>
          <p:cNvPr id="83" name="TextBox 82"/>
          <p:cNvSpPr txBox="1"/>
          <p:nvPr/>
        </p:nvSpPr>
        <p:spPr>
          <a:xfrm>
            <a:off x="3080549" y="5432913"/>
            <a:ext cx="16193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팀관리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00" b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관리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3151935" y="2997683"/>
            <a:ext cx="437837" cy="1440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3152800" y="3203451"/>
            <a:ext cx="437837" cy="1440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6" name="꺾인 연결선 85"/>
          <p:cNvCxnSpPr>
            <a:stCxn id="84" idx="3"/>
          </p:cNvCxnSpPr>
          <p:nvPr/>
        </p:nvCxnSpPr>
        <p:spPr>
          <a:xfrm flipV="1">
            <a:off x="3589772" y="2564904"/>
            <a:ext cx="1838668" cy="504779"/>
          </a:xfrm>
          <a:prstGeom prst="bentConnector3">
            <a:avLst>
              <a:gd name="adj1" fmla="val 74866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/>
          </a:ln>
        </p:spPr>
      </p:cxnSp>
      <p:cxnSp>
        <p:nvCxnSpPr>
          <p:cNvPr id="90" name="꺾인 연결선 89"/>
          <p:cNvCxnSpPr>
            <a:endCxn id="91" idx="1"/>
          </p:cNvCxnSpPr>
          <p:nvPr/>
        </p:nvCxnSpPr>
        <p:spPr>
          <a:xfrm>
            <a:off x="3589772" y="3275452"/>
            <a:ext cx="4107663" cy="523105"/>
          </a:xfrm>
          <a:prstGeom prst="bentConnector3">
            <a:avLst>
              <a:gd name="adj1" fmla="val 32146"/>
            </a:avLst>
          </a:prstGeom>
          <a:noFill/>
          <a:ln w="28575" algn="ctr">
            <a:solidFill>
              <a:srgbClr val="0000FF"/>
            </a:solidFill>
            <a:miter lim="800000"/>
            <a:headEnd/>
            <a:tailEnd type="triangle"/>
          </a:ln>
        </p:spPr>
      </p:cxnSp>
      <p:sp>
        <p:nvSpPr>
          <p:cNvPr id="91" name="직사각형 90"/>
          <p:cNvSpPr/>
          <p:nvPr/>
        </p:nvSpPr>
        <p:spPr bwMode="auto">
          <a:xfrm>
            <a:off x="7697435" y="3726557"/>
            <a:ext cx="437837" cy="144000"/>
          </a:xfrm>
          <a:prstGeom prst="rect">
            <a:avLst/>
          </a:prstGeom>
          <a:noFill/>
          <a:ln w="28575" algn="ctr">
            <a:solidFill>
              <a:schemeClr val="bg1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96010" y="5147667"/>
            <a:ext cx="1726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로고 및 상세 정보 등록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13072" y="2916713"/>
            <a:ext cx="1846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사진 및 상세 정보 등록 </a:t>
            </a:r>
            <a:r>
              <a:rPr lang="en-US" altLang="ko-KR" sz="1000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8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경기운영관리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통해서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 진행 기록을 실시간 등록 가능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196065" y="1644876"/>
            <a:ext cx="2956735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경기운영정보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경기 기록 등록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386" y="2792225"/>
            <a:ext cx="1198936" cy="2376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485068" y="5158087"/>
            <a:ext cx="1651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경기운영관리</a:t>
            </a:r>
            <a:endParaRPr lang="ko-KR" altLang="en-US" sz="1200" b="1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0852" y="5888305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경기기록 담당자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14" y="3087997"/>
            <a:ext cx="1018800" cy="1811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1692980" y="3164711"/>
            <a:ext cx="792088" cy="51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1692980" y="4694860"/>
            <a:ext cx="792088" cy="48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7" y="2791961"/>
            <a:ext cx="1218971" cy="695571"/>
          </a:xfrm>
          <a:prstGeom prst="rect">
            <a:avLst/>
          </a:prstGeom>
        </p:spPr>
      </p:pic>
      <p:pic>
        <p:nvPicPr>
          <p:cNvPr id="36" name="Picture 2" descr="D:\Documents and Settings\jp\바탕 화면\아이콘 준호대리님작업\png\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6128" y="3181562"/>
            <a:ext cx="381446" cy="572168"/>
          </a:xfrm>
          <a:prstGeom prst="rect">
            <a:avLst/>
          </a:prstGeom>
          <a:noFill/>
        </p:spPr>
      </p:pic>
      <p:pic>
        <p:nvPicPr>
          <p:cNvPr id="37" name="Picture 3" descr="D:\Documents and Settings\jp\바탕 화면\아이콘 준호대리님작업\png\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1524" y="3181562"/>
            <a:ext cx="381446" cy="572168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98" y="4493113"/>
            <a:ext cx="847725" cy="638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6222" y="3645516"/>
            <a:ext cx="809625" cy="6286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624" y="2775967"/>
            <a:ext cx="904875" cy="666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497" y="4664169"/>
            <a:ext cx="1069220" cy="827639"/>
          </a:xfrm>
          <a:prstGeom prst="rect">
            <a:avLst/>
          </a:prstGeom>
        </p:spPr>
      </p:pic>
      <p:pic>
        <p:nvPicPr>
          <p:cNvPr id="38" name="Picture 6" descr="D:\Documents and Settings\jp\바탕 화면\아이콘 준호대리님작업\png\5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3584" y="5090683"/>
            <a:ext cx="387846" cy="581768"/>
          </a:xfrm>
          <a:prstGeom prst="rect">
            <a:avLst/>
          </a:prstGeom>
          <a:noFill/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91" y="2986307"/>
            <a:ext cx="1113751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3887128" y="4016097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834169" y="375814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경기일정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원호 15"/>
          <p:cNvSpPr/>
          <p:nvPr/>
        </p:nvSpPr>
        <p:spPr>
          <a:xfrm rot="16200000">
            <a:off x="5713750" y="2990404"/>
            <a:ext cx="1064249" cy="789313"/>
          </a:xfrm>
          <a:prstGeom prst="arc">
            <a:avLst>
              <a:gd name="adj1" fmla="val 16268764"/>
              <a:gd name="adj2" fmla="val 2277132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5869444" y="3963139"/>
            <a:ext cx="595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/>
          <p:cNvSpPr/>
          <p:nvPr/>
        </p:nvSpPr>
        <p:spPr>
          <a:xfrm rot="8937593">
            <a:off x="5840629" y="3990898"/>
            <a:ext cx="725005" cy="977421"/>
          </a:xfrm>
          <a:prstGeom prst="arc">
            <a:avLst>
              <a:gd name="adj1" fmla="val 15942365"/>
              <a:gd name="adj2" fmla="val 404593"/>
            </a:avLst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517516" y="5081359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퇴장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95633" y="414449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교체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743065" y="3368025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득점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오른쪽 화살표 61"/>
          <p:cNvSpPr/>
          <p:nvPr/>
        </p:nvSpPr>
        <p:spPr>
          <a:xfrm>
            <a:off x="7540320" y="3232215"/>
            <a:ext cx="541489" cy="1655782"/>
          </a:xfrm>
          <a:prstGeom prst="rightArrow">
            <a:avLst/>
          </a:prstGeom>
          <a:gradFill flip="none" rotWithShape="1">
            <a:gsLst>
              <a:gs pos="30000">
                <a:srgbClr val="84B2E4"/>
              </a:gs>
              <a:gs pos="100000">
                <a:srgbClr val="84B2E4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/>
          <a:p>
            <a:pPr marL="0" lvl="1" indent="-142828" algn="ctr">
              <a:lnSpc>
                <a:spcPct val="110000"/>
              </a:lnSpc>
              <a:buClr>
                <a:sysClr val="windowText" lastClr="000000"/>
              </a:buClr>
              <a:tabLst>
                <a:tab pos="5646464" algn="l"/>
              </a:tabLst>
              <a:defRPr/>
            </a:pP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64" name="Oval 8"/>
          <p:cNvSpPr>
            <a:spLocks noChangeArrowheads="1"/>
          </p:cNvSpPr>
          <p:nvPr/>
        </p:nvSpPr>
        <p:spPr bwMode="auto">
          <a:xfrm>
            <a:off x="336532" y="2485253"/>
            <a:ext cx="1562947" cy="1431932"/>
          </a:xfrm>
          <a:prstGeom prst="ellipse">
            <a:avLst/>
          </a:prstGeom>
          <a:solidFill>
            <a:srgbClr val="AABBD7">
              <a:lumMod val="60000"/>
              <a:lumOff val="40000"/>
              <a:alpha val="24000"/>
            </a:srgbClr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66" name="Oval 8"/>
          <p:cNvSpPr>
            <a:spLocks noChangeArrowheads="1"/>
          </p:cNvSpPr>
          <p:nvPr/>
        </p:nvSpPr>
        <p:spPr bwMode="auto">
          <a:xfrm>
            <a:off x="315303" y="4380173"/>
            <a:ext cx="1562947" cy="1431932"/>
          </a:xfrm>
          <a:prstGeom prst="ellipse">
            <a:avLst/>
          </a:prstGeom>
          <a:solidFill>
            <a:srgbClr val="AABBD7">
              <a:lumMod val="60000"/>
              <a:lumOff val="40000"/>
              <a:alpha val="24000"/>
            </a:srgbClr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40852" y="3936072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경기기록 담당자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90" y="3014126"/>
            <a:ext cx="1113750" cy="198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05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경기운영정보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실시간으로 경기 진행 기록을 등록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하는 예시 입니다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 bwMode="auto">
          <a:xfrm>
            <a:off x="200472" y="1856906"/>
            <a:ext cx="9505056" cy="45244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32624" y="5445224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 메뉴 선택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대각선 방향의 모서리가 둥근 사각형 72"/>
          <p:cNvSpPr/>
          <p:nvPr/>
        </p:nvSpPr>
        <p:spPr>
          <a:xfrm>
            <a:off x="196065" y="1644876"/>
            <a:ext cx="2956735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실시간 경기 기록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시나리오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" y="2454339"/>
            <a:ext cx="1729056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8" name="직사각형 77"/>
          <p:cNvSpPr/>
          <p:nvPr/>
        </p:nvSpPr>
        <p:spPr bwMode="auto">
          <a:xfrm>
            <a:off x="708588" y="3341403"/>
            <a:ext cx="628452" cy="663661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0" name="꺾인 연결선 79"/>
          <p:cNvCxnSpPr/>
          <p:nvPr/>
        </p:nvCxnSpPr>
        <p:spPr>
          <a:xfrm flipV="1">
            <a:off x="1337040" y="3212976"/>
            <a:ext cx="1676669" cy="454277"/>
          </a:xfrm>
          <a:prstGeom prst="bentConnector3">
            <a:avLst>
              <a:gd name="adj1" fmla="val 78405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/>
          </a:ln>
        </p:spPr>
      </p:cxnSp>
      <p:sp>
        <p:nvSpPr>
          <p:cNvPr id="83" name="TextBox 82"/>
          <p:cNvSpPr txBox="1"/>
          <p:nvPr/>
        </p:nvSpPr>
        <p:spPr>
          <a:xfrm>
            <a:off x="3272146" y="5445224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경기 선택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343044" y="5445224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 상황 실시간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  <a:r>
              <a:rPr lang="ko-KR" altLang="en-US" sz="1000" b="1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00" b="1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84" y="2430413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" name="직사각형 26"/>
          <p:cNvSpPr/>
          <p:nvPr/>
        </p:nvSpPr>
        <p:spPr bwMode="auto">
          <a:xfrm>
            <a:off x="3028404" y="2924945"/>
            <a:ext cx="1132508" cy="28803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30" name="꺾인 연결선 29"/>
          <p:cNvCxnSpPr>
            <a:stCxn id="27" idx="3"/>
          </p:cNvCxnSpPr>
          <p:nvPr/>
        </p:nvCxnSpPr>
        <p:spPr>
          <a:xfrm>
            <a:off x="4160912" y="3068961"/>
            <a:ext cx="1186326" cy="866874"/>
          </a:xfrm>
          <a:prstGeom prst="bentConnector3">
            <a:avLst>
              <a:gd name="adj1" fmla="val 66861"/>
            </a:avLst>
          </a:prstGeom>
          <a:noFill/>
          <a:ln w="28575" algn="ctr">
            <a:solidFill>
              <a:srgbClr val="FF0000"/>
            </a:solidFill>
            <a:miter lim="800000"/>
            <a:headEnd/>
            <a:tailEnd type="triangle"/>
          </a:ln>
        </p:spPr>
      </p:cxnSp>
      <p:grpSp>
        <p:nvGrpSpPr>
          <p:cNvPr id="13" name="그룹 12"/>
          <p:cNvGrpSpPr/>
          <p:nvPr/>
        </p:nvGrpSpPr>
        <p:grpSpPr>
          <a:xfrm>
            <a:off x="7257256" y="1985115"/>
            <a:ext cx="2248873" cy="4252197"/>
            <a:chOff x="5725640" y="1985115"/>
            <a:chExt cx="3780489" cy="4396212"/>
          </a:xfrm>
        </p:grpSpPr>
        <p:sp>
          <p:nvSpPr>
            <p:cNvPr id="35" name="AutoShape 4"/>
            <p:cNvSpPr>
              <a:spLocks noChangeArrowheads="1"/>
            </p:cNvSpPr>
            <p:nvPr/>
          </p:nvSpPr>
          <p:spPr bwMode="auto">
            <a:xfrm rot="16200000" flipV="1">
              <a:off x="5417779" y="2292976"/>
              <a:ext cx="4396212" cy="3780489"/>
            </a:xfrm>
            <a:prstGeom prst="roundRect">
              <a:avLst>
                <a:gd name="adj" fmla="val 4000"/>
              </a:avLst>
            </a:prstGeom>
            <a:gradFill rotWithShape="1">
              <a:gsLst>
                <a:gs pos="0">
                  <a:srgbClr val="D5DFE9"/>
                </a:gs>
                <a:gs pos="100000">
                  <a:srgbClr val="84A1BE"/>
                </a:gs>
              </a:gsLst>
              <a:lin ang="0" scaled="1"/>
            </a:gradFill>
            <a:ln w="19050" algn="ctr">
              <a:solidFill>
                <a:srgbClr val="6086AC"/>
              </a:solidFill>
              <a:round/>
              <a:headEnd/>
              <a:tailEnd/>
            </a:ln>
          </p:spPr>
          <p:txBody>
            <a:bodyPr lIns="18000" tIns="0" rIns="18000" bIns="0" anchor="ctr"/>
            <a:lstStyle>
              <a:lvl1pPr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1pPr>
              <a:lvl2pPr marL="742950" indent="-28575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2pPr>
              <a:lvl3pPr marL="11430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3pPr>
              <a:lvl4pPr marL="16002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4pPr>
              <a:lvl5pPr marL="20574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ko-KR" altLang="en-US" sz="1100">
                <a:cs typeface="Arial" panose="020B0604020202020204" pitchFamily="34" charset="0"/>
              </a:endParaRPr>
            </a:p>
          </p:txBody>
        </p:sp>
        <p:sp>
          <p:nvSpPr>
            <p:cNvPr id="36" name="AutoShape 11"/>
            <p:cNvSpPr>
              <a:spLocks noChangeArrowheads="1"/>
            </p:cNvSpPr>
            <p:nvPr/>
          </p:nvSpPr>
          <p:spPr bwMode="auto">
            <a:xfrm>
              <a:off x="5786297" y="2052534"/>
              <a:ext cx="3672000" cy="4254346"/>
            </a:xfrm>
            <a:prstGeom prst="roundRect">
              <a:avLst>
                <a:gd name="adj" fmla="val 3370"/>
              </a:avLst>
            </a:prstGeom>
            <a:solidFill>
              <a:schemeClr val="bg1"/>
            </a:solidFill>
            <a:ln w="9525">
              <a:solidFill>
                <a:srgbClr val="8EA9C4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1pPr>
              <a:lvl2pPr marL="742950" indent="-28575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2pPr>
              <a:lvl3pPr marL="11430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3pPr>
              <a:lvl4pPr marL="16002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4pPr>
              <a:lvl5pPr marL="2057400" indent="-228600" algn="l" eaLnBrk="0" hangingPunct="0">
                <a:spcBef>
                  <a:spcPct val="50000"/>
                </a:spcBef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Futura Md" pitchFamily="34" charset="0"/>
                  <a:ea typeface="가는각진제목체" pitchFamily="18" charset="-127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US" altLang="en-US"/>
            </a:p>
          </p:txBody>
        </p:sp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303" y="3859899"/>
            <a:ext cx="847725" cy="63817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327" y="3000735"/>
            <a:ext cx="809625" cy="6286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729" y="2146945"/>
            <a:ext cx="904875" cy="6667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418621" y="4448145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경고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퇴장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96738" y="3499713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선수 교체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44170" y="2739003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득점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083" y="4879433"/>
            <a:ext cx="587235" cy="729122"/>
          </a:xfrm>
          <a:prstGeom prst="rect">
            <a:avLst/>
          </a:prstGeom>
        </p:spPr>
      </p:pic>
      <p:sp>
        <p:nvSpPr>
          <p:cNvPr id="15" name="왼쪽 중괄호 14"/>
          <p:cNvSpPr/>
          <p:nvPr/>
        </p:nvSpPr>
        <p:spPr>
          <a:xfrm rot="10800000">
            <a:off x="8381692" y="2430413"/>
            <a:ext cx="243716" cy="1934691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555063" y="3183359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경기</a:t>
            </a:r>
            <a:endParaRPr lang="en-US" altLang="ko-KR" sz="1200" b="1" dirty="0" smtClean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상황 등록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http://www.clker.com/cliparts/z/q/h/Q/R/3/camera-h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88" y="4952552"/>
            <a:ext cx="582884" cy="58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246006" y="5052326"/>
            <a:ext cx="30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</a:t>
            </a:r>
            <a:endParaRPr lang="ko-KR" altLang="en-US" b="1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19542" y="5654981"/>
            <a:ext cx="2124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 기록지 촬영하여 </a:t>
            </a:r>
            <a:r>
              <a:rPr lang="en-US" altLang="ko-KR" sz="1200" b="1" dirty="0" smtClean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Upload</a:t>
            </a:r>
            <a:endParaRPr lang="ko-KR" altLang="en-US" sz="12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21" y="2430413"/>
            <a:ext cx="1684800" cy="2995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" name="직사각형 51"/>
          <p:cNvSpPr/>
          <p:nvPr/>
        </p:nvSpPr>
        <p:spPr bwMode="auto">
          <a:xfrm>
            <a:off x="5460546" y="3923531"/>
            <a:ext cx="591624" cy="34795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</a:t>
            </a:r>
            <a:r>
              <a:rPr lang="ko-KR" altLang="en-US" sz="1800">
                <a:latin typeface="나눔고딕" panose="020D0604000000000000"/>
              </a:rPr>
              <a:t>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내의 동영상을 모바일에서 서비스 가능하도록 하며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AFC / KFA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지도자 교육에 대한 카테고리 및 교육 전반에 대한 정보를 제공하여 모바일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e-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러닝 서비스를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구축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모바일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e-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러닝 서비스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(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예시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60" y="2351325"/>
            <a:ext cx="1728192" cy="34791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936776" y="4702650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-윤고딕330" panose="02030504000101010101" pitchFamily="18" charset="-127"/>
                <a:ea typeface="나눔고딕" panose="020D0604000000000000"/>
              </a:rPr>
              <a:t>경기일정조회</a:t>
            </a:r>
            <a:endParaRPr lang="ko-KR" altLang="en-US" sz="10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36776" y="2763253"/>
            <a:ext cx="1402795" cy="25404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76" y="2765465"/>
            <a:ext cx="1402795" cy="11617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40" y="4759266"/>
            <a:ext cx="1197900" cy="356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14" y="4035963"/>
            <a:ext cx="1054021" cy="31190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27" y="4379884"/>
            <a:ext cx="1214770" cy="356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80792" y="5703059"/>
            <a:ext cx="11288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고딕" panose="020D0604000000000000"/>
                <a:ea typeface="나눔고딕" panose="020D0604000000000000"/>
              </a:rPr>
              <a:t>e-</a:t>
            </a:r>
            <a:r>
              <a:rPr lang="ko-KR" altLang="en-US" sz="1000" smtClean="0">
                <a:latin typeface="나눔고딕" panose="020D0604000000000000"/>
                <a:ea typeface="나눔고딕" panose="020D0604000000000000"/>
              </a:rPr>
              <a:t>러닝 화면 예시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1" y="3661440"/>
            <a:ext cx="628650" cy="8191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0" y="2623670"/>
            <a:ext cx="515972" cy="6373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9" y="4823850"/>
            <a:ext cx="638175" cy="790575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1568624" y="2518081"/>
            <a:ext cx="914437" cy="800100"/>
            <a:chOff x="1430717" y="2630808"/>
            <a:chExt cx="914437" cy="800100"/>
          </a:xfrm>
        </p:grpSpPr>
        <p:sp>
          <p:nvSpPr>
            <p:cNvPr id="23" name="AutoShape 2"/>
            <p:cNvSpPr>
              <a:spLocks noChangeArrowheads="1"/>
            </p:cNvSpPr>
            <p:nvPr/>
          </p:nvSpPr>
          <p:spPr bwMode="auto">
            <a:xfrm>
              <a:off x="1614904" y="2630808"/>
              <a:ext cx="730250" cy="800100"/>
            </a:xfrm>
            <a:prstGeom prst="rightArrow">
              <a:avLst>
                <a:gd name="adj1" fmla="val 72685"/>
                <a:gd name="adj2" fmla="val 24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AABBD7">
                    <a:lumMod val="75000"/>
                  </a:srgb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가는각진제목체" pitchFamily="18" charset="-127"/>
                <a:cs typeface="Arial" pitchFamily="34" charset="0"/>
              </a:endParaRPr>
            </a:p>
          </p:txBody>
        </p:sp>
        <p:sp>
          <p:nvSpPr>
            <p:cNvPr id="24" name="Rectangle 153"/>
            <p:cNvSpPr>
              <a:spLocks noChangeArrowheads="1"/>
            </p:cNvSpPr>
            <p:nvPr/>
          </p:nvSpPr>
          <p:spPr bwMode="auto">
            <a:xfrm>
              <a:off x="1430717" y="2806520"/>
              <a:ext cx="8663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AFC </a:t>
              </a:r>
              <a:r>
                <a:rPr kumimoji="1" lang="ko-KR" altLang="en-US" sz="1000" b="1" i="1" kern="120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지도자</a:t>
              </a:r>
              <a:endParaRPr kumimoji="1" lang="en-US" altLang="ko-KR" sz="1000" b="1" i="1" kern="1200" dirty="0" smtClean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교육</a:t>
              </a:r>
              <a:endParaRPr kumimoji="1" lang="en-US" altLang="ko-KR" sz="1000" b="1" i="1" kern="1200" dirty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568624" y="3682468"/>
            <a:ext cx="914437" cy="800100"/>
            <a:chOff x="1429649" y="3685029"/>
            <a:chExt cx="914437" cy="800100"/>
          </a:xfrm>
        </p:grpSpPr>
        <p:sp>
          <p:nvSpPr>
            <p:cNvPr id="25" name="AutoShape 2"/>
            <p:cNvSpPr>
              <a:spLocks noChangeArrowheads="1"/>
            </p:cNvSpPr>
            <p:nvPr/>
          </p:nvSpPr>
          <p:spPr bwMode="auto">
            <a:xfrm>
              <a:off x="1613836" y="3685029"/>
              <a:ext cx="730250" cy="800100"/>
            </a:xfrm>
            <a:prstGeom prst="rightArrow">
              <a:avLst>
                <a:gd name="adj1" fmla="val 72685"/>
                <a:gd name="adj2" fmla="val 24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AABBD7">
                    <a:lumMod val="75000"/>
                  </a:srgb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가는각진제목체" pitchFamily="18" charset="-127"/>
                <a:cs typeface="Arial" pitchFamily="34" charset="0"/>
              </a:endParaRPr>
            </a:p>
          </p:txBody>
        </p:sp>
        <p:sp>
          <p:nvSpPr>
            <p:cNvPr id="26" name="Rectangle 153"/>
            <p:cNvSpPr>
              <a:spLocks noChangeArrowheads="1"/>
            </p:cNvSpPr>
            <p:nvPr/>
          </p:nvSpPr>
          <p:spPr bwMode="auto">
            <a:xfrm>
              <a:off x="1429649" y="3837657"/>
              <a:ext cx="866300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KFA </a:t>
              </a:r>
              <a:r>
                <a:rPr kumimoji="1" lang="ko-KR" altLang="en-US" sz="1000" b="1" i="1" kern="120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지도자</a:t>
              </a:r>
              <a:endParaRPr kumimoji="1" lang="en-US" altLang="ko-KR" sz="1000" b="1" i="1" kern="1200" dirty="0" smtClean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교육</a:t>
              </a:r>
              <a:endParaRPr kumimoji="1" lang="en-US" altLang="ko-KR" sz="1000" b="1" i="1" kern="1200" dirty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568624" y="4814325"/>
            <a:ext cx="914437" cy="800100"/>
            <a:chOff x="1424608" y="4725144"/>
            <a:chExt cx="914437" cy="800100"/>
          </a:xfrm>
        </p:grpSpPr>
        <p:sp>
          <p:nvSpPr>
            <p:cNvPr id="27" name="AutoShape 2"/>
            <p:cNvSpPr>
              <a:spLocks noChangeArrowheads="1"/>
            </p:cNvSpPr>
            <p:nvPr/>
          </p:nvSpPr>
          <p:spPr bwMode="auto">
            <a:xfrm>
              <a:off x="1608795" y="4725144"/>
              <a:ext cx="730250" cy="800100"/>
            </a:xfrm>
            <a:prstGeom prst="rightArrow">
              <a:avLst>
                <a:gd name="adj1" fmla="val 72685"/>
                <a:gd name="adj2" fmla="val 24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AABBD7">
                    <a:lumMod val="75000"/>
                  </a:srgbClr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가는각진제목체" pitchFamily="18" charset="-127"/>
                <a:cs typeface="Arial" pitchFamily="34" charset="0"/>
              </a:endParaRPr>
            </a:p>
          </p:txBody>
        </p:sp>
        <p:sp>
          <p:nvSpPr>
            <p:cNvPr id="28" name="Rectangle 153"/>
            <p:cNvSpPr>
              <a:spLocks noChangeArrowheads="1"/>
            </p:cNvSpPr>
            <p:nvPr/>
          </p:nvSpPr>
          <p:spPr bwMode="auto">
            <a:xfrm>
              <a:off x="1424608" y="4900856"/>
              <a:ext cx="883544" cy="46166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 </a:t>
              </a:r>
              <a:r>
                <a:rPr kumimoji="1" lang="ko-KR" altLang="en-US" sz="1000" b="1" i="1" kern="120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지도자 </a:t>
              </a:r>
              <a:r>
                <a:rPr kumimoji="1" lang="ko-KR" altLang="en-US" sz="1000" b="1" i="1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보수</a:t>
              </a:r>
              <a:endParaRPr kumimoji="1" lang="en-US" altLang="ko-KR" sz="1000" b="1" i="1" kern="1200" dirty="0" smtClean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  <a:p>
              <a: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000" b="1" i="1" kern="1200" dirty="0" smtClean="0">
                  <a:solidFill>
                    <a:srgbClr val="333399"/>
                  </a:solidFill>
                  <a:latin typeface="나눔고딕" panose="020D0604000000000000"/>
                  <a:ea typeface="나눔고딕" panose="020D0604000000000000"/>
                  <a:cs typeface="Arial" pitchFamily="34" charset="0"/>
                </a:rPr>
                <a:t>교육</a:t>
              </a:r>
              <a:endParaRPr kumimoji="1" lang="en-US" altLang="ko-KR" sz="1000" b="1" i="1" kern="1200" dirty="0">
                <a:solidFill>
                  <a:srgbClr val="333399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</p:grpSp>
      <p:sp>
        <p:nvSpPr>
          <p:cNvPr id="33" name="AutoShape 4"/>
          <p:cNvSpPr>
            <a:spLocks noChangeArrowheads="1"/>
          </p:cNvSpPr>
          <p:nvPr/>
        </p:nvSpPr>
        <p:spPr bwMode="auto">
          <a:xfrm rot="5400000">
            <a:off x="3368559" y="3887729"/>
            <a:ext cx="3386137" cy="358809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0000"/>
              <a:buFont typeface="Wingdings" pitchFamily="2" charset="2"/>
              <a:buNone/>
              <a:defRPr/>
            </a:pPr>
            <a:endParaRPr kumimoji="1" lang="ko-KR" altLang="en-US" sz="100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36" name="AutoShape 4"/>
          <p:cNvSpPr>
            <a:spLocks noChangeArrowheads="1"/>
          </p:cNvSpPr>
          <p:nvPr/>
        </p:nvSpPr>
        <p:spPr bwMode="auto">
          <a:xfrm rot="16200000" flipV="1">
            <a:off x="5417779" y="2292976"/>
            <a:ext cx="4396212" cy="3780489"/>
          </a:xfrm>
          <a:prstGeom prst="roundRect">
            <a:avLst>
              <a:gd name="adj" fmla="val 4000"/>
            </a:avLst>
          </a:prstGeom>
          <a:gradFill rotWithShape="1">
            <a:gsLst>
              <a:gs pos="0">
                <a:srgbClr val="D5DFE9"/>
              </a:gs>
              <a:gs pos="100000">
                <a:srgbClr val="84A1BE"/>
              </a:gs>
            </a:gsLst>
            <a:lin ang="0" scaled="1"/>
          </a:gradFill>
          <a:ln w="19050" algn="ctr">
            <a:solidFill>
              <a:srgbClr val="6086AC"/>
            </a:solidFill>
            <a:round/>
            <a:headEnd/>
            <a:tailEnd/>
          </a:ln>
        </p:spPr>
        <p:txBody>
          <a:bodyPr lIns="18000" tIns="0" rIns="18000" bIns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100">
              <a:cs typeface="Arial" panose="020B0604020202020204" pitchFamily="34" charset="0"/>
            </a:endParaRPr>
          </a:p>
        </p:txBody>
      </p:sp>
      <p:sp>
        <p:nvSpPr>
          <p:cNvPr id="37" name="AutoShape 11"/>
          <p:cNvSpPr>
            <a:spLocks noChangeArrowheads="1"/>
          </p:cNvSpPr>
          <p:nvPr/>
        </p:nvSpPr>
        <p:spPr bwMode="auto">
          <a:xfrm>
            <a:off x="5786297" y="2052534"/>
            <a:ext cx="3672000" cy="4254346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154386" y="2661851"/>
            <a:ext cx="304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-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스마트 폰을 사용하는 누구나</a:t>
            </a: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어디에서든 </a:t>
            </a: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  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정보 취득 및 동영상 서비스 가능</a:t>
            </a:r>
            <a:endParaRPr lang="ko-KR" altLang="en-US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5961112" y="2348880"/>
            <a:ext cx="3304416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    </a:t>
            </a:r>
            <a:r>
              <a:rPr lang="ko-KR" altLang="en-US" sz="1200" b="1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접근의 편리성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5992049" y="2365506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54386" y="4006225"/>
            <a:ext cx="304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-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교육 카테고리 및 정보를 세분화 하여 보다 </a:t>
            </a: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>  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쉽게 교육받을 수 있는 환경 제공</a:t>
            </a:r>
            <a:endParaRPr lang="ko-KR" altLang="en-US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2" name="모서리가 둥근 직사각형 220"/>
          <p:cNvSpPr>
            <a:spLocks noChangeArrowheads="1"/>
          </p:cNvSpPr>
          <p:nvPr/>
        </p:nvSpPr>
        <p:spPr bwMode="auto">
          <a:xfrm>
            <a:off x="5961112" y="3693254"/>
            <a:ext cx="3304416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    </a:t>
            </a:r>
            <a:r>
              <a:rPr lang="ko-KR" altLang="en-US" sz="1200" b="1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교육 카테고리 및 세부 정보 제공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5992049" y="3709880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154386" y="5302369"/>
            <a:ext cx="30470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쉬운 접근 및 정보 제공으로 인한 교육 활성화 기대</a:t>
            </a:r>
            <a:endParaRPr lang="ko-KR" altLang="en-US" sz="11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45" name="모서리가 둥근 직사각형 220"/>
          <p:cNvSpPr>
            <a:spLocks noChangeArrowheads="1"/>
          </p:cNvSpPr>
          <p:nvPr/>
        </p:nvSpPr>
        <p:spPr bwMode="auto">
          <a:xfrm>
            <a:off x="5961112" y="4989398"/>
            <a:ext cx="3304416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    </a:t>
            </a:r>
            <a:r>
              <a:rPr lang="ko-KR" altLang="en-US" sz="1200" b="1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교육 활성화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6" name="Oval 9"/>
          <p:cNvSpPr>
            <a:spLocks noChangeArrowheads="1"/>
          </p:cNvSpPr>
          <p:nvPr/>
        </p:nvSpPr>
        <p:spPr bwMode="auto">
          <a:xfrm>
            <a:off x="5992049" y="5006024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8" name="타원 47"/>
          <p:cNvSpPr>
            <a:spLocks noChangeAspect="1"/>
          </p:cNvSpPr>
          <p:nvPr/>
        </p:nvSpPr>
        <p:spPr>
          <a:xfrm>
            <a:off x="3416979" y="3108715"/>
            <a:ext cx="431518" cy="432000"/>
          </a:xfrm>
          <a:prstGeom prst="ellipse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/>
          <p:cNvSpPr/>
          <p:nvPr/>
        </p:nvSpPr>
        <p:spPr>
          <a:xfrm rot="5400000">
            <a:off x="3512242" y="3156055"/>
            <a:ext cx="333187" cy="336604"/>
          </a:xfrm>
          <a:prstGeom prst="triangle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5.2 Application </a:t>
            </a:r>
            <a:r>
              <a:rPr lang="ko-KR" altLang="en-US" sz="1800">
                <a:latin typeface="나눔고딕" panose="020D0604000000000000"/>
              </a:rPr>
              <a:t>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모바일</a:t>
            </a:r>
            <a:r>
              <a:rPr lang="en-US" altLang="ko-KR" sz="1600" b="1" dirty="0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Application Architecture</a:t>
            </a: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gray">
          <a:xfrm>
            <a:off x="403225" y="1196752"/>
            <a:ext cx="9095338" cy="5138508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3366CC"/>
            </a:solidFill>
            <a:prstDash val="solid"/>
            <a:headEnd/>
            <a:tailEnd type="triangle" w="med" len="med"/>
          </a:ln>
          <a:effectLst/>
        </p:spPr>
        <p:txBody>
          <a:bodyPr wrap="none" lIns="91430" tIns="108000" rIns="91430" bIns="45714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626915" y="5028291"/>
            <a:ext cx="4716129" cy="1160615"/>
          </a:xfrm>
          <a:prstGeom prst="roundRect">
            <a:avLst>
              <a:gd name="adj" fmla="val 8493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30" tIns="108000" rIns="91430" bIns="45714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00" b="1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44908" y="5809741"/>
            <a:ext cx="149592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err="1" smtClean="0">
                <a:solidFill>
                  <a:schemeClr val="bg2">
                    <a:lumMod val="50000"/>
                  </a:schemeClr>
                </a:solidFill>
                <a:latin typeface="나눔고딕" panose="020D0604000000000000"/>
                <a:ea typeface="나눔고딕" panose="020D0604000000000000"/>
              </a:rPr>
              <a:t>iOS</a:t>
            </a:r>
            <a:r>
              <a:rPr lang="en-US" altLang="ko-KR" sz="1000" b="1" dirty="0" smtClean="0">
                <a:solidFill>
                  <a:schemeClr val="bg2">
                    <a:lumMod val="50000"/>
                  </a:schemeClr>
                </a:solidFill>
                <a:latin typeface="나눔고딕" panose="020D0604000000000000"/>
                <a:ea typeface="나눔고딕" panose="020D0604000000000000"/>
              </a:rPr>
              <a:t>, Android Platform</a:t>
            </a:r>
            <a:endParaRPr lang="ko-KR" altLang="en-US" sz="1000" b="1" dirty="0">
              <a:solidFill>
                <a:schemeClr val="bg2">
                  <a:lumMod val="50000"/>
                </a:schemeClr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85718" y="5484075"/>
            <a:ext cx="2268261" cy="253290"/>
          </a:xfrm>
          <a:prstGeom prst="roundRect">
            <a:avLst/>
          </a:prstGeom>
          <a:solidFill>
            <a:srgbClr val="FCBA7E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18000" rIns="0" bIns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Times New Roman" panose="02020603050405020304" pitchFamily="18" charset="0"/>
              </a:rPr>
              <a:t>Libraries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Times New Roman" panose="02020603050405020304" pitchFamily="18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5494" y="5158401"/>
            <a:ext cx="4357289" cy="253298"/>
          </a:xfrm>
          <a:prstGeom prst="roundRect">
            <a:avLst/>
          </a:prstGeom>
          <a:solidFill>
            <a:srgbClr val="FCBA7E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18000" rIns="0" bIns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Times New Roman" panose="02020603050405020304" pitchFamily="18" charset="0"/>
              </a:rPr>
              <a:t>Application Framework</a:t>
            </a:r>
            <a:endParaRPr lang="ko-KR" altLang="en-US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Times New Roman" panose="02020603050405020304" pitchFamily="18" charset="0"/>
            </a:endParaRPr>
          </a:p>
        </p:txBody>
      </p:sp>
      <p:sp>
        <p:nvSpPr>
          <p:cNvPr id="49" name="Rectangle 266"/>
          <p:cNvSpPr>
            <a:spLocks noChangeArrowheads="1"/>
          </p:cNvSpPr>
          <p:nvPr/>
        </p:nvSpPr>
        <p:spPr bwMode="auto">
          <a:xfrm>
            <a:off x="3121360" y="5483976"/>
            <a:ext cx="2021198" cy="253388"/>
          </a:xfrm>
          <a:prstGeom prst="rect">
            <a:avLst/>
          </a:prstGeom>
          <a:solidFill>
            <a:srgbClr val="FCBA7E"/>
          </a:solidFill>
          <a:ln w="63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18000" rIns="0" bIns="0" anchor="ctr"/>
          <a:lstStyle/>
          <a:p>
            <a:pPr algn="ctr" eaLnBrk="1" hangingPunct="1">
              <a:spcBef>
                <a:spcPct val="50000"/>
              </a:spcBef>
            </a:pPr>
            <a:r>
              <a:rPr lang="en-US" altLang="ko-KR" sz="1000" b="1" dirty="0" err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Times New Roman" panose="02020603050405020304" pitchFamily="18" charset="0"/>
              </a:rPr>
              <a:t>iOS</a:t>
            </a:r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Times New Roman" panose="02020603050405020304" pitchFamily="18" charset="0"/>
              </a:rPr>
              <a:t>, Android </a:t>
            </a:r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Times New Roman" panose="02020603050405020304" pitchFamily="18" charset="0"/>
              </a:rPr>
              <a:t>Runtime</a:t>
            </a:r>
          </a:p>
        </p:txBody>
      </p:sp>
      <p:sp>
        <p:nvSpPr>
          <p:cNvPr id="13" name="Rectangle 99"/>
          <p:cNvSpPr>
            <a:spLocks noChangeArrowheads="1"/>
          </p:cNvSpPr>
          <p:nvPr/>
        </p:nvSpPr>
        <p:spPr bwMode="auto">
          <a:xfrm>
            <a:off x="626915" y="1400239"/>
            <a:ext cx="4716129" cy="352730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30" tIns="108000" rIns="91430" bIns="45714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ko-KR" b="1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65643" y="4042834"/>
            <a:ext cx="4447130" cy="759869"/>
            <a:chOff x="1411592" y="4149900"/>
            <a:chExt cx="7128792" cy="756000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411592" y="4149900"/>
              <a:ext cx="7128792" cy="756000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vert="vert270" wrap="none" lIns="91440" tIns="5400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28569" y="4160933"/>
              <a:ext cx="1984268" cy="24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/>
                  <a:ea typeface="나눔고딕" panose="020D0604000000000000"/>
                </a:rPr>
                <a:t>Object Structures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65643" y="1943889"/>
            <a:ext cx="4447130" cy="796142"/>
            <a:chOff x="1411592" y="2061642"/>
            <a:chExt cx="7128792" cy="79208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411592" y="2061642"/>
              <a:ext cx="7128792" cy="792088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vert="vert270" wrap="none" lIns="91440" tIns="5400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71990" y="2072675"/>
              <a:ext cx="1765850" cy="24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/>
                  <a:ea typeface="나눔고딕" panose="020D0604000000000000"/>
                </a:rPr>
                <a:t>UI Components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65643" y="2807673"/>
            <a:ext cx="4447130" cy="1167518"/>
            <a:chOff x="1411592" y="2925737"/>
            <a:chExt cx="7128792" cy="1161573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411592" y="2925737"/>
              <a:ext cx="7128792" cy="1161573"/>
            </a:xfrm>
            <a:prstGeom prst="roundRect">
              <a:avLst/>
            </a:prstGeom>
            <a:solidFill>
              <a:schemeClr val="bg1"/>
            </a:solidFill>
            <a:ln w="1270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vert="vert270" wrap="none" lIns="91440" tIns="5400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000" b="1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767809" y="2936771"/>
              <a:ext cx="2439093" cy="2449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고딕" panose="020D0604000000000000"/>
                  <a:ea typeface="나눔고딕" panose="020D0604000000000000"/>
                </a:rPr>
                <a:t>Foundational Modules</a:t>
              </a:r>
              <a:endPara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42839" y="1437253"/>
            <a:ext cx="2460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err="1" smtClean="0"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ko-KR" altLang="en-US" sz="1400" b="1" smtClean="0">
                <a:latin typeface="나눔고딕" panose="020D0604000000000000"/>
                <a:ea typeface="나눔고딕" panose="020D0604000000000000"/>
              </a:rPr>
              <a:t> 모바일</a:t>
            </a:r>
            <a:r>
              <a:rPr lang="en-US" altLang="ko-KR" sz="1400" b="1" dirty="0" smtClean="0">
                <a:latin typeface="나눔고딕" panose="020D0604000000000000"/>
                <a:ea typeface="나눔고딕" panose="020D0604000000000000"/>
              </a:rPr>
              <a:t> Application</a:t>
            </a:r>
            <a:endParaRPr lang="ko-KR" altLang="en-US" sz="14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20201" y="4338068"/>
            <a:ext cx="837339" cy="361842"/>
          </a:xfrm>
          <a:prstGeom prst="roundRect">
            <a:avLst/>
          </a:prstGeom>
          <a:solidFill>
            <a:srgbClr val="D0896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API Server</a:t>
            </a: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Communicator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98547" y="4338068"/>
            <a:ext cx="837339" cy="361842"/>
          </a:xfrm>
          <a:prstGeom prst="roundRect">
            <a:avLst/>
          </a:prstGeom>
          <a:solidFill>
            <a:srgbClr val="D0896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En/Decrypt Manager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76893" y="4338068"/>
            <a:ext cx="837339" cy="361842"/>
          </a:xfrm>
          <a:prstGeom prst="roundRect">
            <a:avLst/>
          </a:prstGeom>
          <a:solidFill>
            <a:srgbClr val="D0896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err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Json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 Manager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55239" y="4338068"/>
            <a:ext cx="837339" cy="361842"/>
          </a:xfrm>
          <a:prstGeom prst="roundRect">
            <a:avLst/>
          </a:prstGeom>
          <a:solidFill>
            <a:srgbClr val="D0896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SQLite Manager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33585" y="4338068"/>
            <a:ext cx="837339" cy="361842"/>
          </a:xfrm>
          <a:prstGeom prst="roundRect">
            <a:avLst/>
          </a:prstGeom>
          <a:solidFill>
            <a:srgbClr val="D0896D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Preferences </a:t>
            </a:r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Manager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820201" y="2233435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User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564271" y="2232597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Team</a:t>
            </a: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/ Player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308342" y="2232597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League</a:t>
            </a: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/ Match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796482" y="2232597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err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Regist</a:t>
            </a:r>
            <a:endParaRPr lang="en-US" altLang="ko-KR" sz="900" b="1" dirty="0" smtClean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/ Approval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540552" y="2232597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Setting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820201" y="3101166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Roll Controller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98547" y="3101166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User Manger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76893" y="3101166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Team &amp; Player </a:t>
            </a:r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Manager</a:t>
            </a:r>
            <a:endParaRPr lang="ko-KR" altLang="en-US" sz="800" b="1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455239" y="3101166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League &amp; Match</a:t>
            </a:r>
          </a:p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333585" y="3101166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Education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20201" y="3540391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 err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Regist</a:t>
            </a:r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 Team &amp; Player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698547" y="3540391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Approval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576893" y="3540391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Certificate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455239" y="3540391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Push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333585" y="3540391"/>
            <a:ext cx="837339" cy="361842"/>
          </a:xfrm>
          <a:prstGeom prst="roundRect">
            <a:avLst/>
          </a:prstGeom>
          <a:solidFill>
            <a:srgbClr val="6CB588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8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Crash Logger Manager</a:t>
            </a:r>
            <a:endParaRPr lang="ko-KR" altLang="en-US" sz="8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052412" y="2232597"/>
            <a:ext cx="630372" cy="361842"/>
          </a:xfrm>
          <a:prstGeom prst="roundRect">
            <a:avLst/>
          </a:prstGeom>
          <a:solidFill>
            <a:srgbClr val="6FA9DB"/>
          </a:solidFill>
          <a:ln w="317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36000" tIns="18000" rIns="0" bIns="0" anchor="ctr"/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Education</a:t>
            </a:r>
            <a:endParaRPr lang="ko-KR" altLang="en-US" sz="9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gray">
          <a:xfrm>
            <a:off x="5889104" y="2078768"/>
            <a:ext cx="3376424" cy="592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UI Component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는 사용자에게 보여지는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UI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부분이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구현된 모듈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1" name="Text Box 82"/>
          <p:cNvSpPr txBox="1">
            <a:spLocks noChangeArrowheads="1"/>
          </p:cNvSpPr>
          <p:nvPr/>
        </p:nvSpPr>
        <p:spPr bwMode="gray">
          <a:xfrm>
            <a:off x="5889104" y="3163034"/>
            <a:ext cx="345638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Foundation Module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은 </a:t>
            </a:r>
            <a:r>
              <a:rPr lang="en-US" altLang="ko-KR" sz="1200" dirty="0" err="1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이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동작하기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위한 데이터 관리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서버 연동 등의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비즈니스 로직을 처리하기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위한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Core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모듈</a:t>
            </a:r>
            <a:endParaRPr lang="ko-KR" altLang="en-US" sz="120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2" name="Text Box 82"/>
          <p:cNvSpPr txBox="1">
            <a:spLocks noChangeArrowheads="1"/>
          </p:cNvSpPr>
          <p:nvPr/>
        </p:nvSpPr>
        <p:spPr bwMode="gray">
          <a:xfrm>
            <a:off x="5889104" y="4701624"/>
            <a:ext cx="3456384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latinLnBrk="0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Object Structure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는 서버 또는 단말기의 정보를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추출하고 분석 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latinLnBrk="0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해당 데이터를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Foundation Module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에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전달</a:t>
            </a:r>
            <a:endParaRPr lang="en-US" altLang="ko-KR" sz="1200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latinLnBrk="0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Local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Database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에 필요한 정보를 </a:t>
            </a:r>
            <a:r>
              <a:rPr lang="ko-KR" altLang="en-US" sz="120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저장하는 모듈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3" name="AutoShape 52"/>
          <p:cNvSpPr>
            <a:spLocks noChangeArrowheads="1"/>
          </p:cNvSpPr>
          <p:nvPr/>
        </p:nvSpPr>
        <p:spPr bwMode="auto">
          <a:xfrm>
            <a:off x="5904979" y="1724756"/>
            <a:ext cx="3335338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UI Components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4" name="AutoShape 52"/>
          <p:cNvSpPr>
            <a:spLocks noChangeArrowheads="1"/>
          </p:cNvSpPr>
          <p:nvPr/>
        </p:nvSpPr>
        <p:spPr bwMode="auto">
          <a:xfrm>
            <a:off x="5904979" y="2837596"/>
            <a:ext cx="3335338" cy="277813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Foundational Modules</a:t>
            </a:r>
          </a:p>
        </p:txBody>
      </p:sp>
      <p:sp>
        <p:nvSpPr>
          <p:cNvPr id="55" name="AutoShape 52"/>
          <p:cNvSpPr>
            <a:spLocks noChangeArrowheads="1"/>
          </p:cNvSpPr>
          <p:nvPr/>
        </p:nvSpPr>
        <p:spPr bwMode="auto">
          <a:xfrm>
            <a:off x="5904979" y="4374599"/>
            <a:ext cx="3335338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Object Structures</a:t>
            </a:r>
          </a:p>
        </p:txBody>
      </p:sp>
      <p:pic>
        <p:nvPicPr>
          <p:cNvPr id="56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0751" y="1664935"/>
            <a:ext cx="446631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57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5634" y="2795868"/>
            <a:ext cx="435509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5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0751" y="4333034"/>
            <a:ext cx="446630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59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608" y="1805398"/>
            <a:ext cx="446631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60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608" y="2751541"/>
            <a:ext cx="435509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61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608" y="3956166"/>
            <a:ext cx="446630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25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912362"/>
              </p:ext>
            </p:extLst>
          </p:nvPr>
        </p:nvGraphicFramePr>
        <p:xfrm>
          <a:off x="6033121" y="2338402"/>
          <a:ext cx="2557508" cy="2602766"/>
        </p:xfrm>
        <a:graphic>
          <a:graphicData uri="http://schemas.openxmlformats.org/drawingml/2006/table">
            <a:tbl>
              <a:tblPr/>
              <a:tblGrid>
                <a:gridCol w="2557508"/>
              </a:tblGrid>
              <a:tr h="260276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5.1 Design Strategy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5.2 Application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 방안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5.3 </a:t>
                      </a:r>
                      <a:r>
                        <a:rPr kumimoji="1" lang="ko-KR" altLang="en-US" sz="1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응용시스템 구현 방안</a:t>
                      </a:r>
                    </a:p>
                  </a:txBody>
                  <a:tcPr marL="99046" marR="99046" marT="49532" marB="4953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07575" y="1844824"/>
            <a:ext cx="4086334" cy="3267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842" b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kumimoji="0" lang="ko-KR" altLang="en-US" sz="1842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방안</a:t>
            </a:r>
            <a:endParaRPr kumimoji="0" lang="ko-KR" altLang="en-US" sz="1842" b="1" dirty="0">
              <a:effectLst>
                <a:outerShdw blurRad="38100" dist="38100" dir="2700000" algn="tl">
                  <a:srgbClr val="C0C0C0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4507575" y="2197692"/>
            <a:ext cx="4086334" cy="36000"/>
          </a:xfrm>
          <a:prstGeom prst="rect">
            <a:avLst/>
          </a:prstGeom>
          <a:solidFill>
            <a:srgbClr val="094FA4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ko-KR" altLang="en-US" sz="1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84554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9145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70152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응용시스템의 주요기능은 아래와 같으며 주 연동 대상은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및 기존 운용중인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Legacy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서버 입니다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608591"/>
              </p:ext>
            </p:extLst>
          </p:nvPr>
        </p:nvGraphicFramePr>
        <p:xfrm>
          <a:off x="632520" y="2128485"/>
          <a:ext cx="8633008" cy="4184877"/>
        </p:xfrm>
        <a:graphic>
          <a:graphicData uri="http://schemas.openxmlformats.org/drawingml/2006/table">
            <a:tbl>
              <a:tblPr/>
              <a:tblGrid>
                <a:gridCol w="3240796"/>
                <a:gridCol w="5392212"/>
              </a:tblGrid>
              <a:tr h="3194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주요 기능</a:t>
                      </a:r>
                      <a:endParaRPr lang="ko-KR" altLang="en-US" sz="11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설명</a:t>
                      </a:r>
                      <a:endParaRPr lang="ko-KR" altLang="en-US" sz="11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9760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인증 및 버전</a:t>
                      </a:r>
                      <a:r>
                        <a:rPr lang="en-US" altLang="ko-KR" sz="1100" b="1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100" b="1" baseline="0" dirty="0" smtClean="0">
                          <a:latin typeface="-윤고딕330" panose="02030504000101010101" pitchFamily="18" charset="-127"/>
                          <a:ea typeface="나눔고딕" panose="020D0604000000000000"/>
                        </a:rPr>
                        <a:t>체크</a:t>
                      </a:r>
                      <a:endParaRPr lang="ko-KR" altLang="en-US" sz="1100" b="1" dirty="0" smtClean="0"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180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허가된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  <a:r>
                        <a:rPr kumimoji="0" lang="en-US" altLang="ko-KR" sz="11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인지 </a:t>
                      </a: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인증 및 권한 체크</a:t>
                      </a:r>
                      <a:endParaRPr kumimoji="0" lang="en-US" altLang="ko-KR" sz="110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Application </a:t>
                      </a: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버전 체크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최신 버전 아닐 경우 업데이트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인도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</a:p>
                  </a:txBody>
                  <a:tcPr marL="108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50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smtClean="0"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  <a:r>
                        <a:rPr lang="en-US" altLang="ko-KR" sz="1100" b="1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100" b="1" baseline="0" smtClean="0">
                          <a:latin typeface="나눔고딕" panose="020D0604000000000000"/>
                          <a:ea typeface="나눔고딕" panose="020D0604000000000000"/>
                        </a:rPr>
                        <a:t>연동</a:t>
                      </a:r>
                      <a:endParaRPr lang="ko-KR" altLang="en-US" sz="1100" b="1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80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경기운영정보 조회를 위한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API </a:t>
                      </a:r>
                      <a:b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리그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대회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선수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팀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심판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지도자 등의 정보 조회를 위한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API )</a:t>
                      </a:r>
                    </a:p>
                    <a:p>
                      <a:pPr marL="171450" marR="0" indent="-171450" algn="l" defTabSz="99057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경기운영기록 관리를 위한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API</a:t>
                      </a:r>
                      <a:b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리그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대회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선수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팀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심판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지도자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0" lang="en-US" altLang="ko-KR" sz="11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0" lang="ko-KR" altLang="en-US" sz="1100" baseline="0" smtClean="0">
                          <a:latin typeface="나눔고딕" panose="020D0604000000000000"/>
                          <a:ea typeface="나눔고딕" panose="020D0604000000000000"/>
                        </a:rPr>
                        <a:t>국가대표 관리</a:t>
                      </a:r>
                      <a:r>
                        <a:rPr kumimoji="0" lang="en-US" altLang="ko-KR" sz="11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100" baseline="0" smtClean="0">
                          <a:latin typeface="나눔고딕" panose="020D0604000000000000"/>
                          <a:ea typeface="나눔고딕" panose="020D0604000000000000"/>
                        </a:rPr>
                        <a:t>징계</a:t>
                      </a:r>
                      <a:r>
                        <a:rPr kumimoji="0" lang="en-US" altLang="ko-KR" sz="11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100" baseline="0" smtClean="0">
                          <a:latin typeface="나눔고딕" panose="020D0604000000000000"/>
                          <a:ea typeface="나눔고딕" panose="020D0604000000000000"/>
                        </a:rPr>
                        <a:t>승인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등의 정보 조회를 위한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API )</a:t>
                      </a:r>
                    </a:p>
                  </a:txBody>
                  <a:tcPr marL="108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184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1" dirty="0" smtClean="0">
                          <a:latin typeface="나눔고딕" panose="020D0604000000000000"/>
                          <a:ea typeface="나눔고딕" panose="020D0604000000000000"/>
                        </a:rPr>
                        <a:t>기존 운용시스템</a:t>
                      </a:r>
                      <a:r>
                        <a:rPr lang="en-US" altLang="ko-KR" sz="1100" b="1" dirty="0" smtClean="0">
                          <a:latin typeface="나눔고딕" panose="020D0604000000000000"/>
                          <a:ea typeface="나눔고딕" panose="020D0604000000000000"/>
                        </a:rPr>
                        <a:t>(Legacy) </a:t>
                      </a:r>
                      <a:r>
                        <a:rPr lang="ko-KR" altLang="en-US" sz="1100" b="1" smtClean="0">
                          <a:latin typeface="나눔고딕" panose="020D0604000000000000"/>
                          <a:ea typeface="나눔고딕" panose="020D0604000000000000"/>
                        </a:rPr>
                        <a:t>연동</a:t>
                      </a:r>
                      <a:endParaRPr lang="en-US" altLang="ko-KR" sz="11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80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기존 운용 중인 </a:t>
                      </a:r>
                      <a:r>
                        <a:rPr kumimoji="0" lang="en-US" altLang="ko-KR" sz="1100" dirty="0" err="1" smtClean="0">
                          <a:latin typeface="나눔고딕" panose="020D0604000000000000"/>
                          <a:ea typeface="나눔고딕" panose="020D0604000000000000"/>
                        </a:rPr>
                        <a:t>JoinKFA</a:t>
                      </a:r>
                      <a:r>
                        <a:rPr kumimoji="0" lang="en-US" altLang="ko-KR" sz="1100" baseline="0" dirty="0" smtClean="0"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0" lang="ko-KR" altLang="en-US" sz="1100" baseline="0" smtClean="0">
                          <a:latin typeface="나눔고딕" panose="020D0604000000000000"/>
                          <a:ea typeface="나눔고딕" panose="020D0604000000000000"/>
                        </a:rPr>
                        <a:t>시스템 연동</a:t>
                      </a:r>
                      <a:endParaRPr kumimoji="0" lang="en-US" altLang="ko-KR" sz="110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8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1108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1" dirty="0" smtClean="0">
                          <a:latin typeface="나눔고딕" panose="020D0604000000000000"/>
                          <a:ea typeface="나눔고딕" panose="020D0604000000000000"/>
                        </a:rPr>
                        <a:t>Push </a:t>
                      </a:r>
                      <a:r>
                        <a:rPr lang="ko-KR" altLang="en-US" sz="1100" b="1" dirty="0" smtClean="0">
                          <a:latin typeface="나눔고딕" panose="020D0604000000000000"/>
                          <a:ea typeface="나눔고딕" panose="020D0604000000000000"/>
                        </a:rPr>
                        <a:t>발송 요청</a:t>
                      </a:r>
                      <a:endParaRPr lang="en-US" altLang="ko-KR" sz="11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80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 smtClean="0">
                          <a:latin typeface="나눔고딕" panose="020D0604000000000000"/>
                          <a:ea typeface="나눔고딕" panose="020D0604000000000000"/>
                        </a:rPr>
                        <a:t>공지사항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이벤트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/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정보 제공 등의  </a:t>
                      </a:r>
                      <a:r>
                        <a:rPr kumimoji="0" lang="en-US" altLang="ko-KR" sz="1100" dirty="0" smtClean="0">
                          <a:latin typeface="나눔고딕" panose="020D0604000000000000"/>
                          <a:ea typeface="나눔고딕" panose="020D0604000000000000"/>
                        </a:rPr>
                        <a:t>Push Notification </a:t>
                      </a:r>
                      <a:r>
                        <a:rPr kumimoji="0" lang="ko-KR" altLang="en-US" sz="1100" smtClean="0">
                          <a:latin typeface="나눔고딕" panose="020D0604000000000000"/>
                          <a:ea typeface="나눔고딕" panose="020D0604000000000000"/>
                        </a:rPr>
                        <a:t>처리</a:t>
                      </a:r>
                      <a:endParaRPr kumimoji="0" lang="en-US" altLang="ko-KR" sz="1100" dirty="0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8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7070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Admin </a:t>
                      </a:r>
                      <a:r>
                        <a:rPr lang="en-US" altLang="ko-KR" sz="1100" b="1" i="0" u="none" strike="noStrike" baseline="0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PoC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(</a:t>
                      </a:r>
                      <a:r>
                        <a:rPr lang="ko-KR" altLang="en-US" sz="1100" b="1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관리 사이트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</a:p>
                  </a:txBody>
                  <a:tcPr marL="180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모바일</a:t>
                      </a:r>
                      <a:r>
                        <a:rPr kumimoji="0"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서비스 관련된 설정관리</a:t>
                      </a:r>
                      <a:endParaRPr kumimoji="0" lang="en-US" altLang="ko-KR" sz="1100" b="0" i="0" u="none" strike="noStrike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모바일</a:t>
                      </a:r>
                      <a:r>
                        <a:rPr kumimoji="0" lang="ko-KR" altLang="en-US" sz="11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0" lang="en-US" altLang="ko-KR" sz="11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  <a:r>
                        <a:rPr kumimoji="0" lang="en-US" altLang="ko-KR" sz="11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0" lang="ko-KR" altLang="en-US" sz="1100" b="0" i="0" u="none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사용자 관리</a:t>
                      </a:r>
                      <a:endParaRPr kumimoji="0" lang="en-US" altLang="ko-KR" sz="1100" b="0" i="0" u="none" strike="noStrike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1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서비스 운영 관리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8000" marR="3502" marT="3498" marB="360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직사각형 9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응용시스템 주요 기능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8550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응용시스템 연동 시 허가된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인지 인증처리를 하고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App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버전을 체크하여 최신 버전이 아닐 경우 업데이트 하도록합니다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.(Admin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키 및 버전을 관리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70701" y="213285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나눔고딕" panose="020D0604000000000000"/>
                <a:ea typeface="나눔고딕" panose="020D0604000000000000"/>
              </a:rPr>
              <a:t>응용시스템</a:t>
            </a:r>
            <a:endParaRPr lang="ko-KR" altLang="en-US" sz="12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92547" y="2143247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나눔고딕" panose="020D0604000000000000"/>
                <a:ea typeface="나눔고딕" panose="020D0604000000000000"/>
              </a:rPr>
              <a:t>Cache </a:t>
            </a:r>
            <a:endParaRPr lang="ko-KR" altLang="en-US" sz="1200" b="1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>
            <a:off x="2749905" y="2742729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1" name="직선 화살표 연결선 10"/>
          <p:cNvCxnSpPr/>
          <p:nvPr/>
        </p:nvCxnSpPr>
        <p:spPr bwMode="auto">
          <a:xfrm>
            <a:off x="4343899" y="272416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1093721" y="2750808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" name="Line 226"/>
          <p:cNvSpPr>
            <a:spLocks noChangeShapeType="1"/>
          </p:cNvSpPr>
          <p:nvPr/>
        </p:nvSpPr>
        <p:spPr bwMode="auto">
          <a:xfrm>
            <a:off x="1102344" y="3311272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4" name="꺾인 연결선 13"/>
          <p:cNvCxnSpPr/>
          <p:nvPr/>
        </p:nvCxnSpPr>
        <p:spPr bwMode="auto">
          <a:xfrm>
            <a:off x="2760343" y="3755132"/>
            <a:ext cx="133200" cy="152400"/>
          </a:xfrm>
          <a:prstGeom prst="bentConnector3">
            <a:avLst>
              <a:gd name="adj1" fmla="val 1239369"/>
            </a:avLst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57797"/>
              </p:ext>
            </p:extLst>
          </p:nvPr>
        </p:nvGraphicFramePr>
        <p:xfrm>
          <a:off x="5457056" y="2060848"/>
          <a:ext cx="3804296" cy="2317129"/>
        </p:xfrm>
        <a:graphic>
          <a:graphicData uri="http://schemas.openxmlformats.org/drawingml/2006/table">
            <a:tbl>
              <a:tblPr/>
              <a:tblGrid>
                <a:gridCol w="1152128"/>
                <a:gridCol w="2652168"/>
              </a:tblGrid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인증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외부 공격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방어를 위한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기본 인증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2880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요청 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헤더로부터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키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및 세션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ID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를 추출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Cache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로부터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키를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가져와 추출한 값과 비교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유효한 값이면 요청 수행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아닐 경우 접속 불가 처리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키는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암호화 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되어 있음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키는 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사전 발급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미리 정의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인증 후 세션 만료 시까지 재 인증 하지 않음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(Time out 30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09756"/>
              </p:ext>
            </p:extLst>
          </p:nvPr>
        </p:nvGraphicFramePr>
        <p:xfrm>
          <a:off x="5457056" y="4478855"/>
          <a:ext cx="3804296" cy="1859929"/>
        </p:xfrm>
        <a:graphic>
          <a:graphicData uri="http://schemas.openxmlformats.org/drawingml/2006/table">
            <a:tbl>
              <a:tblPr/>
              <a:tblGrid>
                <a:gridCol w="1152128"/>
                <a:gridCol w="2652168"/>
              </a:tblGrid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버전 체크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Backward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Compatibility &amp; App Update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24957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요청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헤더로부터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버전 추출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Cache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로부터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버전을 가져와 추출한 값과 비교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최신 버전이면 요청 수행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아닐 경우 업데이트 하도록 처리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  (App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에서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업데이트 안내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출력하여 인도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버전은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Admin</a:t>
                      </a:r>
                      <a:r>
                        <a:rPr lang="ko-KR" altLang="en-US" sz="1000" b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을</a:t>
                      </a:r>
                      <a:r>
                        <a:rPr lang="ko-KR" altLang="en-US" sz="1000" b="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통해 사전 등록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" name="Picture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0"/>
          <a:stretch>
            <a:fillRect/>
          </a:stretch>
        </p:blipFill>
        <p:spPr bwMode="auto">
          <a:xfrm>
            <a:off x="2441087" y="2368065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0"/>
          <a:stretch>
            <a:fillRect/>
          </a:stretch>
        </p:blipFill>
        <p:spPr bwMode="auto">
          <a:xfrm>
            <a:off x="4092547" y="2378456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4345460" y="2657733"/>
            <a:ext cx="396000" cy="252000"/>
            <a:chOff x="7796983" y="2636912"/>
            <a:chExt cx="604837" cy="288024"/>
          </a:xfrm>
        </p:grpSpPr>
        <p:sp>
          <p:nvSpPr>
            <p:cNvPr id="20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1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2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3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cxnSp>
        <p:nvCxnSpPr>
          <p:cNvPr id="25" name="꺾인 연결선 24"/>
          <p:cNvCxnSpPr/>
          <p:nvPr/>
        </p:nvCxnSpPr>
        <p:spPr bwMode="auto">
          <a:xfrm>
            <a:off x="2737205" y="3383474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6" name="TextBox 25"/>
          <p:cNvSpPr txBox="1"/>
          <p:nvPr/>
        </p:nvSpPr>
        <p:spPr>
          <a:xfrm>
            <a:off x="1083606" y="3068960"/>
            <a:ext cx="169309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" panose="020D0604000000000000"/>
                <a:ea typeface="나눔고딕" panose="020D0604000000000000"/>
              </a:rPr>
              <a:t>API 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조회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등록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수정 </a:t>
            </a:r>
            <a:r>
              <a:rPr lang="ko-KR" altLang="en-US" sz="900" dirty="0">
                <a:latin typeface="나눔고딕" panose="020D0604000000000000"/>
                <a:ea typeface="나눔고딕" panose="020D0604000000000000"/>
              </a:rPr>
              <a:t>등</a:t>
            </a:r>
            <a:r>
              <a:rPr lang="en-US" altLang="ko-KR" sz="900" dirty="0"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900" dirty="0"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요청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- App Key</a:t>
            </a: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- Session ID</a:t>
            </a: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- App Version  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87193" y="33171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인증정보 추출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900" dirty="0">
                <a:latin typeface="나눔고딕" panose="020D0604000000000000"/>
                <a:ea typeface="나눔고딕" panose="020D0604000000000000"/>
              </a:rPr>
              <a:t>App 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Key/Version)</a:t>
            </a:r>
            <a:endParaRPr lang="ko-KR" altLang="en-US" sz="9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4954" y="3539108"/>
            <a:ext cx="9044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인증정보 조회</a:t>
            </a: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- App Key</a:t>
            </a: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- App Version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29" name="꺾인 연결선 28"/>
          <p:cNvCxnSpPr/>
          <p:nvPr/>
        </p:nvCxnSpPr>
        <p:spPr bwMode="auto">
          <a:xfrm>
            <a:off x="2760219" y="4017114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0" name="TextBox 29"/>
          <p:cNvSpPr txBox="1"/>
          <p:nvPr/>
        </p:nvSpPr>
        <p:spPr>
          <a:xfrm>
            <a:off x="3007389" y="4005064"/>
            <a:ext cx="1346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App Key/Version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체크</a:t>
            </a:r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1" name="꺾인 연결선 30"/>
          <p:cNvCxnSpPr/>
          <p:nvPr/>
        </p:nvCxnSpPr>
        <p:spPr bwMode="auto">
          <a:xfrm>
            <a:off x="2749905" y="4514220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2" name="Line 226"/>
          <p:cNvSpPr>
            <a:spLocks noChangeShapeType="1"/>
          </p:cNvSpPr>
          <p:nvPr/>
        </p:nvSpPr>
        <p:spPr bwMode="auto">
          <a:xfrm flipH="1">
            <a:off x="1112459" y="4881477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52140" y="4622616"/>
            <a:ext cx="9316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수행 결과 전달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37937" y="447860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API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요청 수행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조회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등록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 smtClean="0">
                <a:latin typeface="나눔고딕" panose="020D0604000000000000"/>
                <a:ea typeface="나눔고딕" panose="020D0604000000000000"/>
              </a:rPr>
              <a:t>수정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등</a:t>
            </a:r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)</a:t>
            </a: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848866" y="4401088"/>
            <a:ext cx="4176142" cy="612088"/>
          </a:xfrm>
          <a:prstGeom prst="roundRect">
            <a:avLst>
              <a:gd name="adj" fmla="val 9760"/>
            </a:avLst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60512" y="4370608"/>
            <a:ext cx="126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성공</a:t>
            </a:r>
          </a:p>
        </p:txBody>
      </p:sp>
      <p:sp>
        <p:nvSpPr>
          <p:cNvPr id="37" name="Line 226"/>
          <p:cNvSpPr>
            <a:spLocks noChangeShapeType="1"/>
          </p:cNvSpPr>
          <p:nvPr/>
        </p:nvSpPr>
        <p:spPr bwMode="auto">
          <a:xfrm flipH="1">
            <a:off x="1112459" y="5472781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52140" y="5213920"/>
            <a:ext cx="11897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접속 불가 코</a:t>
            </a:r>
            <a:r>
              <a:rPr lang="ko-KR" altLang="en-US" sz="900" dirty="0">
                <a:latin typeface="나눔고딕" panose="020D0604000000000000"/>
                <a:ea typeface="나눔고딕" panose="020D0604000000000000"/>
              </a:rPr>
              <a:t>드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 전달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9" name="모서리가 둥근 직사각형 38"/>
          <p:cNvSpPr/>
          <p:nvPr/>
        </p:nvSpPr>
        <p:spPr bwMode="auto">
          <a:xfrm>
            <a:off x="848866" y="5155076"/>
            <a:ext cx="4176142" cy="468072"/>
          </a:xfrm>
          <a:prstGeom prst="roundRect">
            <a:avLst>
              <a:gd name="adj" fmla="val 9760"/>
            </a:avLst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560512" y="5090688"/>
            <a:ext cx="126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인증 실패</a:t>
            </a:r>
          </a:p>
        </p:txBody>
      </p:sp>
      <p:sp>
        <p:nvSpPr>
          <p:cNvPr id="41" name="Line 226"/>
          <p:cNvSpPr>
            <a:spLocks noChangeShapeType="1"/>
          </p:cNvSpPr>
          <p:nvPr/>
        </p:nvSpPr>
        <p:spPr bwMode="auto">
          <a:xfrm flipH="1">
            <a:off x="1112459" y="6124043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52140" y="5865182"/>
            <a:ext cx="14205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업데이트 필요 코드 전달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848866" y="5769240"/>
            <a:ext cx="4176142" cy="468072"/>
          </a:xfrm>
          <a:prstGeom prst="roundRect">
            <a:avLst>
              <a:gd name="adj" fmla="val 9760"/>
            </a:avLst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560512" y="5738760"/>
            <a:ext cx="126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버전체크 실패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6" name="대각선 방향의 모서리가 둥근 사각형 45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인증 및 버전 관리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833048" y="2133518"/>
            <a:ext cx="518025" cy="853909"/>
            <a:chOff x="3116128" y="2544451"/>
            <a:chExt cx="1198936" cy="237600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128" y="2544451"/>
              <a:ext cx="1198936" cy="23760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596" y="2834220"/>
              <a:ext cx="101250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7810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34148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일정 시간 동안 유효한 로그인 정보 및 서비스 성능 향상을 위해 메모리 기반의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Cache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솔루션을 선정 및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적용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ko-KR" altLang="en-US" sz="1600" b="1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11984"/>
              </p:ext>
            </p:extLst>
          </p:nvPr>
        </p:nvGraphicFramePr>
        <p:xfrm>
          <a:off x="415925" y="2193594"/>
          <a:ext cx="9074151" cy="4234193"/>
        </p:xfrm>
        <a:graphic>
          <a:graphicData uri="http://schemas.openxmlformats.org/drawingml/2006/table">
            <a:tbl>
              <a:tblPr/>
              <a:tblGrid>
                <a:gridCol w="360085"/>
                <a:gridCol w="576137"/>
                <a:gridCol w="4104973"/>
                <a:gridCol w="4032956"/>
              </a:tblGrid>
              <a:tr h="250620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Memcached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Redis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80776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소개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고성능의 분산 메모리 캐시 시스템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BSD License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Open Source</a:t>
                      </a: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Redis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는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“Remote Dictionary System”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의 약자로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Key/Value Store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BSD License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Open Source</a:t>
                      </a: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4188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특징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Key/Value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구조를 지원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데이터 복제를 지원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단순 스트링에 대한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Key/Value 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구조를 지원하는 </a:t>
                      </a:r>
                      <a:r>
                        <a:rPr kumimoji="0" lang="en-US" altLang="ko-KR" sz="1000" b="0" u="none" kern="0" noProof="1" smtClean="0">
                          <a:latin typeface="나눔고딕" panose="020D0604000000000000"/>
                          <a:ea typeface="나눔고딕" panose="020D0604000000000000"/>
                        </a:rPr>
                        <a:t>Key/Value </a:t>
                      </a:r>
                      <a:r>
                        <a:rPr kumimoji="0" lang="ko-KR" altLang="en-US" sz="1000" b="0" u="none" kern="0" noProof="1" smtClean="0">
                          <a:latin typeface="나눔고딕" panose="020D0604000000000000"/>
                          <a:ea typeface="나눔고딕" panose="020D0604000000000000"/>
                        </a:rPr>
                        <a:t>스토어</a:t>
                      </a:r>
                      <a:endParaRPr kumimoji="0" lang="en-US" altLang="ko-KR" sz="1000" b="0" u="none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List, Set, Sorted</a:t>
                      </a:r>
                      <a:r>
                        <a:rPr kumimoji="0" lang="en-US" altLang="ko-KR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 Set, Hash </a:t>
                      </a: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등의 </a:t>
                      </a:r>
                      <a:r>
                        <a:rPr kumimoji="0" lang="ko-KR" altLang="en-US" sz="1000" b="1" u="sng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컬렉션 지원</a:t>
                      </a:r>
                      <a:endParaRPr kumimoji="0" lang="en-US" altLang="ko-KR" sz="1000" b="1" u="sng" kern="0" baseline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1" u="sng" kern="0" noProof="1" smtClean="0">
                          <a:latin typeface="나눔고딕" panose="020D0604000000000000"/>
                          <a:ea typeface="나눔고딕" panose="020D0604000000000000"/>
                        </a:rPr>
                        <a:t>메모리의 내용을 디스크로 저장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할 수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Persistence 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지원</a:t>
                      </a:r>
                      <a:endParaRPr kumimoji="0" lang="en-US" altLang="ko-KR" sz="1000" b="1" kern="0" baseline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데이터 복제를 통한 마스터</a:t>
                      </a:r>
                      <a:r>
                        <a:rPr kumimoji="0" lang="en-US" altLang="ko-KR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슬레이브 구조 지원</a:t>
                      </a:r>
                      <a:endParaRPr kumimoji="0" lang="en-US" altLang="ko-KR" sz="1000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71999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6435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장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  <a:sym typeface="Wingdings 2" panose="05020102010507070707" pitchFamily="18" charset="2"/>
                        </a:rPr>
                        <a:t>단점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9" marB="0" vert="eaVert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속도</a:t>
                      </a:r>
                      <a:endParaRPr lang="en-US" altLang="ko-KR" sz="900" b="1" i="0" u="none" strike="noStrike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초당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100,000 QPS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이상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228600" indent="-22860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전체적으로 </a:t>
                      </a:r>
                      <a:r>
                        <a:rPr lang="ko-KR" altLang="en-US" sz="1000" b="1" i="0" u="sng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응답속도가 균일함</a:t>
                      </a:r>
                      <a:endParaRPr lang="en-US" altLang="ko-KR" sz="1000" b="1" i="0" u="sng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초당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100,000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QPS 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이상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Memcached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에 비해 균일성이 떨어질 수 있음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4729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자료 구조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Key/Value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만 지원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Key-Value, List, Hash, Set, Sorted Set</a:t>
                      </a:r>
                      <a:r>
                        <a:rPr lang="ko-KR" altLang="en-US" sz="1000" b="0" i="0" u="none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다양한 자료구조</a:t>
                      </a:r>
                      <a:r>
                        <a:rPr lang="en-US" altLang="ko-KR" sz="1000" b="1" i="0" u="sng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지원</a:t>
                      </a:r>
                      <a:endParaRPr lang="ko-KR" altLang="en-US" sz="1000" b="1" i="0" u="sng" strike="noStrike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80776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영속성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메모리 기반으로 서버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Restart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시 데이터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Load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불가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메모리의 데이터를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Disk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로 저장하는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Snapshotting(RDB)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기능 제공으로 </a:t>
                      </a:r>
                      <a:r>
                        <a:rPr lang="ko-KR" altLang="en-US" sz="1000" b="1" i="0" u="sng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서버 </a:t>
                      </a:r>
                      <a:r>
                        <a:rPr lang="en-US" altLang="ko-KR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Restart</a:t>
                      </a:r>
                      <a:r>
                        <a:rPr lang="ko-KR" altLang="en-US" sz="1000" b="1" i="0" u="sng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시 </a:t>
                      </a:r>
                      <a:r>
                        <a:rPr lang="en-US" altLang="ko-KR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Snapshot</a:t>
                      </a:r>
                      <a:r>
                        <a:rPr lang="ko-KR" altLang="en-US" sz="1000" b="1" i="0" u="sng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lang="en-US" altLang="ko-KR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Load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4729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검색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Key/Value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자료구조만 지원하기 때문에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Like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검색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구간 검색 불가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구간 검색 가능</a:t>
                      </a:r>
                      <a:r>
                        <a:rPr lang="en-US" altLang="ko-KR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1" i="0" u="sng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검색 결과 수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지정</a:t>
                      </a:r>
                      <a:r>
                        <a:rPr lang="en-US" altLang="ko-KR" sz="1000" b="1" i="0" u="sng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(limit)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74729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확장성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Master – Master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복제 가능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1" i="0" u="sng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Master – Slave</a:t>
                      </a:r>
                      <a:r>
                        <a:rPr lang="en-US" altLang="ko-KR" sz="1000" b="1" i="0" u="sng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1" i="0" u="sng" strike="noStrike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복제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80776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적용 사례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Wikipedia, Flickr,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트위터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en-US" altLang="ko-KR" sz="1000" b="0" i="0" u="none" strike="noStrike" baseline="0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Youtube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등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트위터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인스타그램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텀블러 등 해외 소셜미디어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네이버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라인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카카오 등 국내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IT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기업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6435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105056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5252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67"/>
          <p:cNvSpPr>
            <a:spLocks noChangeArrowheads="1"/>
          </p:cNvSpPr>
          <p:nvPr/>
        </p:nvSpPr>
        <p:spPr bwMode="auto">
          <a:xfrm>
            <a:off x="7432675" y="5811838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솔루션 비교</a:t>
            </a:r>
          </a:p>
        </p:txBody>
      </p:sp>
    </p:spTree>
    <p:extLst>
      <p:ext uri="{BB962C8B-B14F-4D97-AF65-F5344CB8AC3E}">
        <p14:creationId xmlns:p14="http://schemas.microsoft.com/office/powerpoint/2010/main" val="36565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34148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웹서비스의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제공 방식을 비교 분석하여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컬러링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API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제공 방식을 결정</a:t>
            </a:r>
          </a:p>
          <a:p>
            <a:endParaRPr lang="ko-KR" altLang="en-US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* ‘</a:t>
            </a:r>
            <a:r>
              <a:rPr lang="ko-KR" altLang="en-US" sz="10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웹서비스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’란 분산되어 있는 </a:t>
            </a:r>
            <a:r>
              <a:rPr lang="ko-KR" altLang="en-US" sz="10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콘텐츠를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추상적인 서비스 형태로 개방하여 표준화된 형태로 공유하는 기술로 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SOA </a:t>
            </a:r>
            <a:r>
              <a:rPr lang="ko-KR" altLang="en-US" sz="10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개념을 실현하기 위한 기술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기술 비교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673303"/>
              </p:ext>
            </p:extLst>
          </p:nvPr>
        </p:nvGraphicFramePr>
        <p:xfrm>
          <a:off x="415925" y="2060848"/>
          <a:ext cx="9072563" cy="4370292"/>
        </p:xfrm>
        <a:graphic>
          <a:graphicData uri="http://schemas.openxmlformats.org/drawingml/2006/table">
            <a:tbl>
              <a:tblPr/>
              <a:tblGrid>
                <a:gridCol w="360061"/>
                <a:gridCol w="756044"/>
                <a:gridCol w="3960228"/>
                <a:gridCol w="3996230"/>
              </a:tblGrid>
              <a:tr h="46948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SOAP</a:t>
                      </a:r>
                      <a:r>
                        <a:rPr lang="en-US" altLang="ko-KR" sz="1200" b="1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b="1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기반 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RESTful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2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5884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배경 및 현황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기업을 위한 비즈니스 응용에서부터 출발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IBM, BEA(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현재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IBM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으로 통합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), Oracle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등을 선두로 하는 웹서버 벤더에서 주창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WEB</a:t>
                      </a:r>
                      <a:r>
                        <a:rPr kumimoji="0" lang="en-US" altLang="ko-KR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 2.0</a:t>
                      </a: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은 서비스 애플리케이션에서부터 시작</a:t>
                      </a:r>
                      <a:endParaRPr kumimoji="0" lang="en-US" altLang="ko-KR" sz="1000" kern="0" baseline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구글</a:t>
                      </a:r>
                      <a:r>
                        <a:rPr kumimoji="0" lang="en-US" altLang="ko-KR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아마존</a:t>
                      </a:r>
                      <a:r>
                        <a:rPr kumimoji="0" lang="en-US" altLang="ko-KR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0" lang="ko-KR" altLang="en-US" sz="1000" kern="0" baseline="0" noProof="1" smtClean="0">
                          <a:latin typeface="나눔고딕" panose="020D0604000000000000"/>
                          <a:ea typeface="나눔고딕" panose="020D0604000000000000"/>
                        </a:rPr>
                        <a:t>야후와 같은 인터넷 서비스 기업에 의해서 주창</a:t>
                      </a:r>
                      <a:endParaRPr kumimoji="0" lang="en-US" altLang="ko-KR" sz="1000" kern="0" baseline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187762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특징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The Machine-Readable Web: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사람보다는 기계가 해석할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있는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웹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Stateful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: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오퍼레이션 중 서비스 상태가 일관되게 유지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관리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되어야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함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엄격한 문법 검사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서비스 계약에 충실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웹 서버 등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웹서비스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개발 환경이 지원되어야 함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The Human-Readable Web: 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사람이 해설할 수 있는 웹</a:t>
                      </a:r>
                      <a:endParaRPr kumimoji="0" lang="en-US" altLang="ko-KR" sz="1000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Stateless: 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오퍼레이션 중 서비스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리소스의 상태를 관리하지 않음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(HTTP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의 기본 메커니즘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), 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필요한 경우에 직접 관리해야 함</a:t>
                      </a:r>
                      <a:endParaRPr kumimoji="0" lang="en-US" altLang="ko-KR" sz="1000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기본 </a:t>
                      </a:r>
                      <a:r>
                        <a:rPr kumimoji="0" lang="en-US" altLang="ko-KR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XML</a:t>
                      </a: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만으로 서비스 개발 가능</a:t>
                      </a:r>
                      <a:endParaRPr kumimoji="0" lang="en-US" altLang="ko-KR" sz="1000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 smtClean="0">
                          <a:latin typeface="나눔고딕" panose="020D0604000000000000"/>
                          <a:ea typeface="나눔고딕" panose="020D0604000000000000"/>
                        </a:rPr>
                        <a:t>별도의 개발 환경 지원이 필요 없음</a:t>
                      </a:r>
                      <a:endParaRPr kumimoji="0" lang="en-US" altLang="ko-KR" sz="1000" kern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71986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적용 기술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8" marB="0" vert="eaVert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전달 메커니즘</a:t>
                      </a:r>
                      <a:endParaRPr lang="en-US" altLang="ko-KR" sz="900" b="1" i="0" u="none" strike="noStrike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Remote Procedure Call</a:t>
                      </a:r>
                      <a:endParaRPr lang="en-US" altLang="ko-KR" sz="1000" b="1" i="0" u="sng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Publish/Syndicate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Pattern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프로토콜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SOAP/HTTP</a:t>
                      </a: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HTTP</a:t>
                      </a:r>
                      <a:endParaRPr lang="ko-KR" altLang="en-US" sz="1000" b="1" i="0" u="sng" strike="noStrike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서비스 명세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WSDL</a:t>
                      </a: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WADL, XML, JSON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3268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서비스 </a:t>
                      </a:r>
                      <a:endParaRPr lang="en-US" altLang="ko-KR" sz="900" b="1" i="0" u="none" strike="noStrike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레지스트리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UDDI</a:t>
                      </a: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없음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필요 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스택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W3C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WS-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스택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(WS-addressing, WS-security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등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없음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주요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적용 분야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트랜잭션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프로세싱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데이터와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UI(User Interface)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프로세싱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87943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문제점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어려운 사용법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baseline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무거운 프로토콜</a:t>
                      </a: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표준의 부재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관리가 어려움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59928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-윤고딕330" panose="02030504000101010101" pitchFamily="18" charset="-127"/>
                          <a:ea typeface="나눔고딕" panose="020D0604000000000000"/>
                        </a:rPr>
                        <a:t>선정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502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105049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52525" marR="3502" marT="3498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67"/>
          <p:cNvSpPr>
            <a:spLocks noChangeArrowheads="1"/>
          </p:cNvSpPr>
          <p:nvPr/>
        </p:nvSpPr>
        <p:spPr bwMode="auto">
          <a:xfrm>
            <a:off x="7432675" y="5811838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82133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기관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28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B.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주요경영진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66" y="1788366"/>
            <a:ext cx="1208925" cy="13253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466" y="3479669"/>
            <a:ext cx="1208925" cy="13174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3182606" y="1787675"/>
            <a:ext cx="1152880" cy="1106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대표이사 </a:t>
            </a:r>
            <a:r>
              <a:rPr kumimoji="1" lang="en-US" altLang="ko-KR" sz="800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(CEO)</a:t>
            </a: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혁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HP/</a:t>
            </a:r>
            <a:r>
              <a:rPr kumimoji="1"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휴렛패커드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모토로라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㈜대우통신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컴퓨터연구실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182606" y="3479669"/>
            <a:ext cx="1183337" cy="12680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상무이사 </a:t>
            </a:r>
            <a:r>
              <a:rPr kumimoji="1" lang="en-US" altLang="ko-KR" sz="800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80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사업본부장</a:t>
            </a:r>
            <a:r>
              <a:rPr kumimoji="1" lang="en-US" altLang="ko-KR" sz="800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황 해 연</a:t>
            </a: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㈜유프레스토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전략기획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㈜이루온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통신운용연구소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정보통신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/SW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연구소</a:t>
            </a:r>
            <a:endParaRPr kumimoji="1"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863662" y="1819196"/>
            <a:ext cx="3962340" cy="2960033"/>
            <a:chOff x="714664" y="1194158"/>
            <a:chExt cx="3600399" cy="2400651"/>
          </a:xfrm>
        </p:grpSpPr>
        <p:sp>
          <p:nvSpPr>
            <p:cNvPr id="34" name="_x114546680"/>
            <p:cNvSpPr>
              <a:spLocks noChangeArrowheads="1"/>
            </p:cNvSpPr>
            <p:nvPr/>
          </p:nvSpPr>
          <p:spPr bwMode="auto">
            <a:xfrm>
              <a:off x="714664" y="1196752"/>
              <a:ext cx="3600399" cy="2398057"/>
            </a:xfrm>
            <a:prstGeom prst="rect">
              <a:avLst/>
            </a:prstGeom>
            <a:noFill/>
            <a:ln w="406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932490" y="1290556"/>
              <a:ext cx="3164746" cy="2105565"/>
              <a:chOff x="1284199" y="2004122"/>
              <a:chExt cx="3164746" cy="2105565"/>
            </a:xfrm>
          </p:grpSpPr>
          <p:grpSp>
            <p:nvGrpSpPr>
              <p:cNvPr id="37" name="그룹 5"/>
              <p:cNvGrpSpPr>
                <a:grpSpLocks/>
              </p:cNvGrpSpPr>
              <p:nvPr/>
            </p:nvGrpSpPr>
            <p:grpSpPr bwMode="auto">
              <a:xfrm>
                <a:off x="2433117" y="2847683"/>
                <a:ext cx="868071" cy="462213"/>
                <a:chOff x="5961112" y="2672916"/>
                <a:chExt cx="1357394" cy="463095"/>
              </a:xfrm>
            </p:grpSpPr>
            <p:sp>
              <p:nvSpPr>
                <p:cNvPr id="54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17506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ko-KR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CS</a:t>
                  </a:r>
                  <a:r>
                    <a:rPr lang="ko-KR" altLang="en-US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사업본부</a:t>
                  </a:r>
                </a:p>
              </p:txBody>
            </p:sp>
            <p:sp>
              <p:nvSpPr>
                <p:cNvPr id="55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50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</a:p>
              </p:txBody>
            </p:sp>
          </p:grpSp>
          <p:grpSp>
            <p:nvGrpSpPr>
              <p:cNvPr id="38" name="그룹 6"/>
              <p:cNvGrpSpPr>
                <a:grpSpLocks/>
              </p:cNvGrpSpPr>
              <p:nvPr/>
            </p:nvGrpSpPr>
            <p:grpSpPr bwMode="auto">
              <a:xfrm>
                <a:off x="2429635" y="2004122"/>
                <a:ext cx="868071" cy="463453"/>
                <a:chOff x="5961112" y="2672916"/>
                <a:chExt cx="1357394" cy="462344"/>
              </a:xfrm>
            </p:grpSpPr>
            <p:sp>
              <p:nvSpPr>
                <p:cNvPr id="52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174312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대표이사</a:t>
                  </a:r>
                </a:p>
              </p:txBody>
            </p:sp>
            <p:sp>
              <p:nvSpPr>
                <p:cNvPr id="53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431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이혁 사장</a:t>
                  </a:r>
                </a:p>
              </p:txBody>
            </p:sp>
          </p:grpSp>
          <p:grpSp>
            <p:nvGrpSpPr>
              <p:cNvPr id="39" name="그룹 9"/>
              <p:cNvGrpSpPr>
                <a:grpSpLocks/>
              </p:cNvGrpSpPr>
              <p:nvPr/>
            </p:nvGrpSpPr>
            <p:grpSpPr bwMode="auto">
              <a:xfrm>
                <a:off x="2436597" y="3646617"/>
                <a:ext cx="868070" cy="463070"/>
                <a:chOff x="5961111" y="2672916"/>
                <a:chExt cx="1357392" cy="462575"/>
              </a:xfrm>
            </p:grpSpPr>
            <p:sp>
              <p:nvSpPr>
                <p:cNvPr id="5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961111" y="2672916"/>
                  <a:ext cx="1353765" cy="17454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컨버전스개발그룹</a:t>
                  </a:r>
                </a:p>
              </p:txBody>
            </p:sp>
            <p:sp>
              <p:nvSpPr>
                <p:cNvPr id="51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964414" y="2960948"/>
                  <a:ext cx="1354089" cy="17454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이정우 부장 </a:t>
                  </a:r>
                  <a:r>
                    <a:rPr lang="en-US" altLang="ko-KR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(17)</a:t>
                  </a:r>
                </a:p>
              </p:txBody>
            </p:sp>
          </p:grpSp>
          <p:grpSp>
            <p:nvGrpSpPr>
              <p:cNvPr id="40" name="그룹 39"/>
              <p:cNvGrpSpPr>
                <a:grpSpLocks/>
              </p:cNvGrpSpPr>
              <p:nvPr/>
            </p:nvGrpSpPr>
            <p:grpSpPr bwMode="auto">
              <a:xfrm>
                <a:off x="3580874" y="2847683"/>
                <a:ext cx="868071" cy="462213"/>
                <a:chOff x="5961112" y="2672916"/>
                <a:chExt cx="1357394" cy="463095"/>
              </a:xfrm>
            </p:grpSpPr>
            <p:sp>
              <p:nvSpPr>
                <p:cNvPr id="48" name="TextBox 47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17506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경영지원팀</a:t>
                  </a:r>
                </a:p>
              </p:txBody>
            </p:sp>
            <p:sp>
              <p:nvSpPr>
                <p:cNvPr id="49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50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허재석 부장</a:t>
                  </a:r>
                </a:p>
              </p:txBody>
            </p:sp>
          </p:grpSp>
          <p:cxnSp>
            <p:nvCxnSpPr>
              <p:cNvPr id="41" name="직선 연결선 2"/>
              <p:cNvCxnSpPr>
                <a:cxnSpLocks noChangeShapeType="1"/>
                <a:stCxn id="53" idx="2"/>
                <a:endCxn id="54" idx="0"/>
              </p:cNvCxnSpPr>
              <p:nvPr/>
            </p:nvCxnSpPr>
            <p:spPr bwMode="auto">
              <a:xfrm>
                <a:off x="2864728" y="2467575"/>
                <a:ext cx="1265" cy="380108"/>
              </a:xfrm>
              <a:prstGeom prst="line">
                <a:avLst/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2" name="꺾인 연결선 6"/>
              <p:cNvCxnSpPr>
                <a:cxnSpLocks noChangeShapeType="1"/>
                <a:stCxn id="48" idx="0"/>
                <a:endCxn id="53" idx="2"/>
              </p:cNvCxnSpPr>
              <p:nvPr/>
            </p:nvCxnSpPr>
            <p:spPr bwMode="auto">
              <a:xfrm rot="16200000" flipV="1">
                <a:off x="3249185" y="2083118"/>
                <a:ext cx="380108" cy="1149021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3" name="꺾인 연결선 18"/>
              <p:cNvCxnSpPr>
                <a:cxnSpLocks noChangeShapeType="1"/>
                <a:stCxn id="55" idx="2"/>
                <a:endCxn id="50" idx="0"/>
              </p:cNvCxnSpPr>
              <p:nvPr/>
            </p:nvCxnSpPr>
            <p:spPr bwMode="auto">
              <a:xfrm rot="16200000" flipH="1">
                <a:off x="2700480" y="3477626"/>
                <a:ext cx="336722" cy="1261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44" name="그룹 22"/>
              <p:cNvGrpSpPr>
                <a:grpSpLocks/>
              </p:cNvGrpSpPr>
              <p:nvPr/>
            </p:nvGrpSpPr>
            <p:grpSpPr bwMode="auto">
              <a:xfrm>
                <a:off x="1284199" y="2847683"/>
                <a:ext cx="868071" cy="462213"/>
                <a:chOff x="5961112" y="2672916"/>
                <a:chExt cx="1357394" cy="463095"/>
              </a:xfrm>
            </p:grpSpPr>
            <p:sp>
              <p:nvSpPr>
                <p:cNvPr id="46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5" cy="17506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800" b="0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기업부설연구소</a:t>
                  </a:r>
                </a:p>
              </p:txBody>
            </p:sp>
            <p:sp>
              <p:nvSpPr>
                <p:cNvPr id="47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5063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  <a:r>
                    <a:rPr lang="en-US" altLang="ko-KR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겸</a:t>
                  </a:r>
                  <a:r>
                    <a:rPr lang="en-US" altLang="ko-KR" sz="800" b="0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lang="ko-KR" altLang="en-US" sz="800" b="0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cxnSp>
            <p:nvCxnSpPr>
              <p:cNvPr id="45" name="꺾인 연결선 6"/>
              <p:cNvCxnSpPr>
                <a:cxnSpLocks noChangeShapeType="1"/>
                <a:stCxn id="46" idx="0"/>
                <a:endCxn id="53" idx="2"/>
              </p:cNvCxnSpPr>
              <p:nvPr/>
            </p:nvCxnSpPr>
            <p:spPr bwMode="auto">
              <a:xfrm rot="5400000" flipH="1" flipV="1">
                <a:off x="2100848" y="2083802"/>
                <a:ext cx="380106" cy="1147654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6" name="TextBox 24"/>
            <p:cNvSpPr txBox="1">
              <a:spLocks noChangeArrowheads="1"/>
            </p:cNvSpPr>
            <p:nvPr/>
          </p:nvSpPr>
          <p:spPr bwMode="auto">
            <a:xfrm>
              <a:off x="3090928" y="1194158"/>
              <a:ext cx="1216010" cy="37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28</a:t>
              </a:r>
              <a:r>
                <a:rPr lang="ko-KR" altLang="en-US" sz="800" b="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현재</a:t>
              </a:r>
              <a:endParaRPr lang="en-US" altLang="ko-KR" sz="800" b="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 altLang="ko-KR" sz="800" b="0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-KR" altLang="en-US" sz="800" b="0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</a:p>
          </p:txBody>
        </p:sp>
      </p:grpSp>
      <p:sp>
        <p:nvSpPr>
          <p:cNvPr id="56" name="Line 81"/>
          <p:cNvSpPr>
            <a:spLocks noChangeShapeType="1"/>
          </p:cNvSpPr>
          <p:nvPr/>
        </p:nvSpPr>
        <p:spPr bwMode="auto">
          <a:xfrm>
            <a:off x="1846070" y="1627622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Rectangle 82"/>
          <p:cNvSpPr>
            <a:spLocks noChangeArrowheads="1"/>
          </p:cNvSpPr>
          <p:nvPr/>
        </p:nvSpPr>
        <p:spPr bwMode="auto">
          <a:xfrm>
            <a:off x="1842494" y="1319947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경영진소개</a:t>
            </a:r>
          </a:p>
        </p:txBody>
      </p:sp>
      <p:sp>
        <p:nvSpPr>
          <p:cNvPr id="58" name="Line 81"/>
          <p:cNvSpPr>
            <a:spLocks noChangeShapeType="1"/>
          </p:cNvSpPr>
          <p:nvPr/>
        </p:nvSpPr>
        <p:spPr bwMode="auto">
          <a:xfrm>
            <a:off x="4871468" y="1627622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Rectangle 82"/>
          <p:cNvSpPr>
            <a:spLocks noChangeArrowheads="1"/>
          </p:cNvSpPr>
          <p:nvPr/>
        </p:nvSpPr>
        <p:spPr bwMode="auto">
          <a:xfrm>
            <a:off x="4867892" y="1319947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조직구성</a:t>
            </a:r>
          </a:p>
        </p:txBody>
      </p:sp>
      <p:sp>
        <p:nvSpPr>
          <p:cNvPr id="61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9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557509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API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에서 데이터를 표현하기 위한 방법으로는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JSON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을 이용할 것을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</a:rPr>
              <a:t>제안한니다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</a:rPr>
              <a:t>.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JSON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은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XML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에 비해 데이터 크기가 작고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</a:rPr>
              <a:t>처리하기가 간단하여 모바일 서비스에서 대부분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</a:rPr>
              <a:t>사용합니다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39470"/>
              </p:ext>
            </p:extLst>
          </p:nvPr>
        </p:nvGraphicFramePr>
        <p:xfrm>
          <a:off x="415925" y="2132856"/>
          <a:ext cx="9072562" cy="4223494"/>
        </p:xfrm>
        <a:graphic>
          <a:graphicData uri="http://schemas.openxmlformats.org/drawingml/2006/table">
            <a:tbl>
              <a:tblPr/>
              <a:tblGrid>
                <a:gridCol w="1116104"/>
                <a:gridCol w="3960228"/>
                <a:gridCol w="3996230"/>
              </a:tblGrid>
              <a:tr h="254109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XML (</a:t>
                      </a:r>
                      <a:r>
                        <a:rPr lang="en-US" altLang="ko-KR" sz="1200" b="1" i="0" kern="1200" dirty="0" smtClean="0"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Extensible Markup Language)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JSON (JavaScript Object Notation)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2119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전문 예시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1000" kern="0" baseline="0" noProof="1" smtClean="0"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481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rgbClr val="262626"/>
                          </a:solidFill>
                          <a:latin typeface="나눔고딕" panose="020D0604000000000000"/>
                          <a:ea typeface="나눔고딕" panose="020D0604000000000000"/>
                        </a:rPr>
                        <a:t>선정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3502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ko-KR" sz="1000" b="0" i="0" u="none" strike="noStrike" baseline="0" dirty="0" smtClean="0">
                        <a:solidFill>
                          <a:srgbClr val="262626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105049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52525" marR="3502" marT="3499" marB="0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67"/>
          <p:cNvSpPr>
            <a:spLocks noChangeArrowheads="1"/>
          </p:cNvSpPr>
          <p:nvPr/>
        </p:nvSpPr>
        <p:spPr bwMode="auto">
          <a:xfrm>
            <a:off x="7432675" y="5811838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XML </a:t>
            </a:r>
            <a:r>
              <a:rPr lang="en-US" altLang="ko-KR" sz="1200" b="1" dirty="0" err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vs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JSON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3" name="Text Box 61"/>
          <p:cNvSpPr txBox="1">
            <a:spLocks noChangeArrowheads="1"/>
          </p:cNvSpPr>
          <p:nvPr/>
        </p:nvSpPr>
        <p:spPr bwMode="auto">
          <a:xfrm>
            <a:off x="5642893" y="2517987"/>
            <a:ext cx="4176712" cy="1785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defTabSz="179388">
              <a:defRPr/>
            </a:pPr>
            <a:r>
              <a:rPr lang="ko-KR" altLang="en-US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응답메시지 예시 </a:t>
            </a:r>
            <a:r>
              <a:rPr lang="en-US" altLang="ko-KR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(JSON</a:t>
            </a:r>
            <a:r>
              <a:rPr lang="ko-KR" altLang="en-US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 형식의 경우</a:t>
            </a:r>
            <a:r>
              <a:rPr lang="en-US" altLang="ko-KR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)</a:t>
            </a:r>
          </a:p>
          <a:p>
            <a:pPr defTabSz="179388">
              <a:defRPr/>
            </a:pPr>
            <a:endParaRPr lang="en-US" altLang="ko-KR" sz="1000" u="sng" dirty="0">
              <a:solidFill>
                <a:srgbClr val="3333CC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HTTP/1.1 200 OK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Content-Type: application/</a:t>
            </a:r>
            <a:r>
              <a:rPr lang="en-US" altLang="ko-KR" sz="1000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json</a:t>
            </a:r>
            <a:endParaRPr lang="en-US" altLang="ko-KR" sz="100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defTabSz="179388">
              <a:defRPr/>
            </a:pPr>
            <a:endParaRPr lang="en-US" altLang="ko-KR" sz="100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{ “intents” : {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{ “value” : “</a:t>
            </a:r>
            <a:r>
              <a:rPr lang="ko-KR" altLang="en-US" sz="1000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엑스맨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퍼스트 클래스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”, “count” :  1000},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{ “value” : “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쿵푸팬더 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2”, “count” :  900},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{ “value” : “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써니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”, “count” :  800},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…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}}</a:t>
            </a:r>
          </a:p>
        </p:txBody>
      </p:sp>
      <p:sp>
        <p:nvSpPr>
          <p:cNvPr id="14" name="Text Box 61"/>
          <p:cNvSpPr txBox="1">
            <a:spLocks noChangeArrowheads="1"/>
          </p:cNvSpPr>
          <p:nvPr/>
        </p:nvSpPr>
        <p:spPr bwMode="auto">
          <a:xfrm>
            <a:off x="1640384" y="2491149"/>
            <a:ext cx="3600648" cy="31700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defTabSz="179388">
              <a:defRPr/>
            </a:pPr>
            <a:r>
              <a:rPr lang="ko-KR" altLang="en-US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응답메시지 예시 </a:t>
            </a:r>
            <a:r>
              <a:rPr lang="en-US" altLang="ko-KR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(XML </a:t>
            </a:r>
            <a:r>
              <a:rPr lang="ko-KR" altLang="en-US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형식의 경우</a:t>
            </a:r>
            <a:r>
              <a:rPr lang="en-US" altLang="ko-KR" sz="1000" u="sng" dirty="0">
                <a:solidFill>
                  <a:srgbClr val="3333CC"/>
                </a:solidFill>
                <a:latin typeface="-윤고딕330" panose="02030504000101010101" pitchFamily="18" charset="-127"/>
                <a:ea typeface="나눔고딕" panose="020D0604000000000000"/>
              </a:rPr>
              <a:t>)</a:t>
            </a:r>
          </a:p>
          <a:p>
            <a:pPr defTabSz="179388">
              <a:defRPr/>
            </a:pPr>
            <a:endParaRPr lang="en-US" altLang="ko-KR" sz="1000" u="sng" dirty="0">
              <a:solidFill>
                <a:srgbClr val="3333CC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HTTP/1.1 200 OK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Content-Type: text/xml</a:t>
            </a:r>
          </a:p>
          <a:p>
            <a:pPr defTabSz="179388">
              <a:defRPr/>
            </a:pPr>
            <a:endParaRPr lang="en-US" altLang="ko-KR" sz="100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</a:endParaRP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&lt;intents&gt;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&lt;value&gt; </a:t>
            </a:r>
            <a:r>
              <a:rPr lang="ko-KR" altLang="en-US" sz="1000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엑스맨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퍼스트 클래스 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&lt;/value&gt;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&lt;count&gt; 1000 &lt;/count&gt;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&lt;/intent&gt;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&lt;value&gt; 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쿵푸팬더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2 &lt;/value&gt;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&lt;count&gt; 900 &lt;/count&gt;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&lt;/intent&gt;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&lt;value&gt; </a:t>
            </a:r>
            <a:r>
              <a:rPr lang="ko-KR" altLang="en-US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써니</a:t>
            </a: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&lt;/value&gt;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    &lt;count&gt; 900 &lt;/count&gt;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 &lt;/intent&gt;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  …</a:t>
            </a:r>
          </a:p>
          <a:p>
            <a:pPr defTabSz="179388">
              <a:defRPr/>
            </a:pPr>
            <a:r>
              <a:rPr lang="en-US" altLang="ko-KR" sz="1000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&lt;/intents&gt;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42893" y="4868639"/>
            <a:ext cx="3630587" cy="9366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내용이 함축적이고 최소한의 정보로 구성</a:t>
            </a:r>
            <a:endParaRPr lang="en-US" altLang="ko-KR" sz="105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105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XML </a:t>
            </a:r>
            <a:r>
              <a:rPr lang="ko-KR" altLang="en-US" sz="105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대비 용량이 획기적으로 줄어들고 속도도 빠름</a:t>
            </a:r>
            <a:endParaRPr lang="en-US" altLang="ko-KR" sz="105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효율적인 데이터 구성이 가능하고 </a:t>
            </a:r>
            <a:r>
              <a:rPr lang="ko-KR" altLang="en-US" sz="105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파싱이</a:t>
            </a:r>
            <a:r>
              <a:rPr lang="ko-KR" altLang="en-US" sz="105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간편</a:t>
            </a:r>
            <a:endParaRPr lang="en-US" altLang="ko-KR" sz="105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75697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269477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응용시스템과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간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API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및 기존 시스템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과의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Interface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를 모듈화 하고 표준전문 인터페이스를 기반으로 개발하여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개발 및 운영의 일관성을 확보하고 대한축구협회의 표준을 준수합니다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인터페이스 방안</a:t>
            </a:r>
          </a:p>
        </p:txBody>
      </p:sp>
      <p:sp>
        <p:nvSpPr>
          <p:cNvPr id="10" name="화이트투명사각판"/>
          <p:cNvSpPr/>
          <p:nvPr/>
        </p:nvSpPr>
        <p:spPr bwMode="auto">
          <a:xfrm>
            <a:off x="2720752" y="2204865"/>
            <a:ext cx="5112568" cy="2088232"/>
          </a:xfrm>
          <a:prstGeom prst="roundRect">
            <a:avLst>
              <a:gd name="adj" fmla="val 1283"/>
            </a:avLst>
          </a:prstGeom>
          <a:solidFill>
            <a:schemeClr val="bg1"/>
          </a:solidFill>
          <a:ln w="28575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6800" rIns="0" anchor="t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9pPr>
          </a:lstStyle>
          <a:p>
            <a:pPr algn="ctr"/>
            <a:r>
              <a:rPr lang="ko-KR" altLang="en-US" sz="1200" b="1" kern="0" dirty="0" smtClean="0">
                <a:latin typeface="-윤고딕330" panose="02030504000101010101" pitchFamily="18" charset="-127"/>
                <a:ea typeface="나눔고딕" panose="020D0604000000000000"/>
              </a:rPr>
              <a:t>응용시스템</a:t>
            </a:r>
            <a:endParaRPr lang="ko-KR" altLang="en-US" sz="1200" b="1" kern="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13" name="TextBox 117"/>
          <p:cNvSpPr txBox="1"/>
          <p:nvPr/>
        </p:nvSpPr>
        <p:spPr>
          <a:xfrm>
            <a:off x="2200677" y="2946430"/>
            <a:ext cx="72808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  <a:t>HTTPS </a:t>
            </a:r>
            <a:r>
              <a:rPr lang="ko-KR" altLang="en-US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  <a:t>통신</a:t>
            </a: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en-US" altLang="ko-KR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</a:rPr>
              <a:t>(SSL)</a:t>
            </a:r>
            <a:endParaRPr lang="ko-KR" altLang="en-US" sz="800" b="1" dirty="0">
              <a:solidFill>
                <a:srgbClr val="FF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TextBox 162"/>
          <p:cNvSpPr txBox="1">
            <a:spLocks noChangeArrowheads="1"/>
          </p:cNvSpPr>
          <p:nvPr/>
        </p:nvSpPr>
        <p:spPr bwMode="auto">
          <a:xfrm>
            <a:off x="2227925" y="3356992"/>
            <a:ext cx="6976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800" dirty="0" smtClean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응용시스템</a:t>
            </a:r>
            <a:endParaRPr lang="en-US" altLang="ko-KR" sz="800" dirty="0" smtClean="0">
              <a:solidFill>
                <a:srgbClr val="C00000"/>
              </a:solidFill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800" dirty="0" smtClean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API</a:t>
            </a:r>
            <a:endParaRPr lang="en-US" altLang="ko-KR" sz="800" dirty="0">
              <a:solidFill>
                <a:srgbClr val="C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0" name="TextBox 163"/>
          <p:cNvSpPr txBox="1">
            <a:spLocks noChangeArrowheads="1"/>
          </p:cNvSpPr>
          <p:nvPr/>
        </p:nvSpPr>
        <p:spPr bwMode="auto">
          <a:xfrm>
            <a:off x="6803918" y="2730822"/>
            <a:ext cx="5741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표준 </a:t>
            </a:r>
            <a:r>
              <a:rPr lang="en-US" altLang="ko-KR" sz="800" dirty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I/F</a:t>
            </a:r>
          </a:p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800" dirty="0" smtClean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DB I/O</a:t>
            </a:r>
            <a:r>
              <a:rPr lang="en-US" altLang="ko-KR" sz="800" dirty="0">
                <a:solidFill>
                  <a:srgbClr val="C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endParaRPr lang="ko-KR" altLang="en-US" sz="800" dirty="0">
              <a:solidFill>
                <a:srgbClr val="C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2451996" y="4428555"/>
            <a:ext cx="7025380" cy="857250"/>
          </a:xfrm>
          <a:prstGeom prst="roundRect">
            <a:avLst>
              <a:gd name="adj" fmla="val 2854"/>
            </a:avLst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182563" indent="-182563" fontAlgn="base">
              <a:lnSpc>
                <a:spcPts val="12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“App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&lt;-&gt;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응용시스템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”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구간은 표준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I/F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인 </a:t>
            </a:r>
            <a:r>
              <a:rPr lang="en-US" altLang="ko-KR" sz="1200" i="1" u="sng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SSL</a:t>
            </a:r>
            <a:r>
              <a:rPr lang="ko-KR" altLang="en-US" sz="1200" i="1" u="sng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기반의 </a:t>
            </a:r>
            <a:r>
              <a:rPr lang="en-US" altLang="ko-KR" sz="1200" i="1" u="sng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HTTPS</a:t>
            </a:r>
            <a:r>
              <a:rPr lang="ko-KR" altLang="en-US" sz="1200" i="1" u="sng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인터페이스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사용</a:t>
            </a:r>
            <a:endParaRPr lang="en-US" altLang="ko-KR" sz="12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marL="182563" indent="-182563" fontAlgn="base">
              <a:lnSpc>
                <a:spcPts val="12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데이터 형태는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HTML5/JSON 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등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각 데이터 별 표준 인터페이스 사용</a:t>
            </a:r>
            <a:endParaRPr lang="en-US" altLang="ko-KR" sz="12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70736" y="4428562"/>
            <a:ext cx="2107862" cy="857256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5400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응용시스템</a:t>
            </a:r>
            <a:endParaRPr kumimoji="1"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API</a:t>
            </a:r>
            <a:endParaRPr kumimoji="1"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2451996" y="5357242"/>
            <a:ext cx="7025380" cy="857250"/>
          </a:xfrm>
          <a:prstGeom prst="roundRect">
            <a:avLst>
              <a:gd name="adj" fmla="val 2854"/>
            </a:avLst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ctr"/>
          <a:lstStyle/>
          <a:p>
            <a:pPr marL="182563" indent="-182563" fontAlgn="base">
              <a:lnSpc>
                <a:spcPts val="1200"/>
              </a:lnSpc>
              <a:spcBef>
                <a:spcPts val="60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“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응용시스템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&lt;-&gt;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기존 시스템 및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연계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” 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구간은 </a:t>
            </a:r>
            <a:r>
              <a:rPr lang="en-US" altLang="ko-KR" sz="1200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JoinKFA</a:t>
            </a:r>
            <a:r>
              <a:rPr lang="ko-KR" altLang="en-US" sz="12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시스템에서 사용 중인 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“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표준전문</a:t>
            </a:r>
            <a:r>
              <a:rPr lang="en-US" altLang="ko-KR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”</a:t>
            </a:r>
            <a:r>
              <a:rPr lang="ko-KR" altLang="en-US" sz="12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을 확장하여 사용</a:t>
            </a:r>
            <a:endParaRPr lang="en-US" altLang="ko-KR" sz="12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270736" y="5357256"/>
            <a:ext cx="2107862" cy="857256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5400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기존 시스템 연동</a:t>
            </a:r>
            <a:endParaRPr kumimoji="1"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고딕" panose="020D0604000000000000"/>
                <a:ea typeface="나눔고딕" panose="020D0604000000000000"/>
                <a:cs typeface="Arial" pitchFamily="34" charset="0"/>
              </a:rPr>
              <a:t>표준 인터페이스</a:t>
            </a:r>
          </a:p>
        </p:txBody>
      </p:sp>
      <p:cxnSp>
        <p:nvCxnSpPr>
          <p:cNvPr id="34" name="직선 화살표 연결선 33"/>
          <p:cNvCxnSpPr>
            <a:endCxn id="42" idx="0"/>
          </p:cNvCxnSpPr>
          <p:nvPr/>
        </p:nvCxnSpPr>
        <p:spPr bwMode="auto">
          <a:xfrm>
            <a:off x="6476341" y="3419113"/>
            <a:ext cx="180771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prstShdw prst="shdw17" dist="17961" dir="2700000">
              <a:schemeClr val="folHlink">
                <a:gamma/>
                <a:shade val="60000"/>
                <a:invGamma/>
                <a:alpha val="50000"/>
              </a:schemeClr>
            </a:prstShdw>
          </a:effectLst>
        </p:spPr>
      </p:cxnSp>
      <p:sp>
        <p:nvSpPr>
          <p:cNvPr id="36" name="모서리가 둥근 직사각형 35"/>
          <p:cNvSpPr/>
          <p:nvPr/>
        </p:nvSpPr>
        <p:spPr>
          <a:xfrm>
            <a:off x="344488" y="2204864"/>
            <a:ext cx="2088232" cy="2088232"/>
          </a:xfrm>
          <a:prstGeom prst="roundRect">
            <a:avLst>
              <a:gd name="adj" fmla="val 7217"/>
            </a:avLst>
          </a:prstGeom>
          <a:noFill/>
          <a:ln w="12700">
            <a:solidFill>
              <a:srgbClr val="4F81BD"/>
            </a:solidFill>
            <a:prstDash val="solid"/>
          </a:ln>
          <a:effectLst/>
        </p:spPr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9pPr>
          </a:lstStyle>
          <a:p>
            <a:pPr algn="ctr"/>
            <a:r>
              <a:rPr lang="ko-KR" altLang="en-US" sz="1100" b="1" dirty="0" err="1" smtClean="0">
                <a:latin typeface="나눔고딕" panose="020D0604000000000000"/>
                <a:ea typeface="나눔고딕" panose="020D0604000000000000"/>
                <a:cs typeface="Amplitude-Regular" pitchFamily="2" charset="0"/>
              </a:rPr>
              <a:t>모바일</a:t>
            </a:r>
            <a:r>
              <a:rPr lang="ko-KR" altLang="en-US" sz="1100" b="1" dirty="0" smtClean="0">
                <a:latin typeface="나눔고딕" panose="020D0604000000000000"/>
                <a:ea typeface="나눔고딕" panose="020D0604000000000000"/>
                <a:cs typeface="Amplitude-Regular" pitchFamily="2" charset="0"/>
              </a:rPr>
              <a:t> </a:t>
            </a:r>
            <a:r>
              <a:rPr lang="en-US" altLang="ko-KR" sz="1100" b="1" dirty="0" err="1" smtClean="0">
                <a:latin typeface="나눔고딕" panose="020D0604000000000000"/>
                <a:ea typeface="나눔고딕" panose="020D0604000000000000"/>
                <a:cs typeface="Amplitude-Regular" pitchFamily="2" charset="0"/>
              </a:rPr>
              <a:t>JoinKFA</a:t>
            </a:r>
            <a:endParaRPr lang="en-US" altLang="ko-KR" sz="1100" b="1" dirty="0">
              <a:latin typeface="나눔고딕" panose="020D0604000000000000"/>
              <a:ea typeface="나눔고딕" panose="020D0604000000000000"/>
              <a:cs typeface="Amplitude-Regular" pitchFamily="2" charset="0"/>
            </a:endParaRPr>
          </a:p>
        </p:txBody>
      </p:sp>
      <p:sp>
        <p:nvSpPr>
          <p:cNvPr id="37" name="화이트투명사각판"/>
          <p:cNvSpPr/>
          <p:nvPr/>
        </p:nvSpPr>
        <p:spPr bwMode="auto">
          <a:xfrm>
            <a:off x="8265368" y="2204864"/>
            <a:ext cx="1268312" cy="2088232"/>
          </a:xfrm>
          <a:prstGeom prst="roundRect">
            <a:avLst>
              <a:gd name="adj" fmla="val 7791"/>
            </a:avLst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46800" rIns="0" anchor="t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9pPr>
          </a:lstStyle>
          <a:p>
            <a:pPr algn="ctr"/>
            <a:r>
              <a:rPr lang="en-US" altLang="ko-KR" sz="1200" b="1" kern="0" dirty="0" err="1" smtClean="0">
                <a:latin typeface="나눔고딕" panose="020D0604000000000000"/>
                <a:ea typeface="나눔고딕" panose="020D0604000000000000"/>
              </a:rPr>
              <a:t>JoinKFA</a:t>
            </a:r>
            <a:endParaRPr lang="ko-KR" altLang="en-US" sz="1200" b="1" kern="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8571084" y="2673004"/>
            <a:ext cx="754163" cy="1548084"/>
          </a:xfrm>
          <a:prstGeom prst="roundRect">
            <a:avLst>
              <a:gd name="adj" fmla="val 4474"/>
            </a:avLst>
          </a:prstGeom>
          <a:solidFill>
            <a:schemeClr val="bg2">
              <a:lumMod val="9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" tIns="18000" rIns="18000" bIns="1800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/>
                <a:ea typeface="나눔고딕" panose="020D0604000000000000"/>
              </a:rPr>
              <a:t>Core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39" name="그림 38" descr="ser6.emf"/>
          <p:cNvPicPr>
            <a:picLocks noChangeAspect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8741592" y="2964881"/>
            <a:ext cx="338790" cy="5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0" name="Group 160"/>
          <p:cNvGrpSpPr>
            <a:grpSpLocks/>
          </p:cNvGrpSpPr>
          <p:nvPr/>
        </p:nvGrpSpPr>
        <p:grpSpPr bwMode="auto">
          <a:xfrm rot="16200000" flipH="1">
            <a:off x="7361125" y="3181114"/>
            <a:ext cx="2168525" cy="504056"/>
            <a:chOff x="2601" y="968"/>
            <a:chExt cx="1082" cy="528"/>
          </a:xfrm>
        </p:grpSpPr>
        <p:pic>
          <p:nvPicPr>
            <p:cNvPr id="41" name="Picture 129" descr="box"/>
            <p:cNvPicPr>
              <a:picLocks noChangeAspect="1" noChangeArrowheads="1"/>
            </p:cNvPicPr>
            <p:nvPr/>
          </p:nvPicPr>
          <p:blipFill>
            <a:blip r:embed="rId3" cstate="print">
              <a:lum bright="12000"/>
              <a:grayscl/>
            </a:blip>
            <a:srcRect/>
            <a:stretch>
              <a:fillRect/>
            </a:stretch>
          </p:blipFill>
          <p:spPr bwMode="auto">
            <a:xfrm>
              <a:off x="2601" y="968"/>
              <a:ext cx="1082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 Box 307"/>
            <p:cNvSpPr>
              <a:spLocks noChangeArrowheads="1"/>
            </p:cNvSpPr>
            <p:nvPr/>
          </p:nvSpPr>
          <p:spPr bwMode="auto">
            <a:xfrm>
              <a:off x="2713" y="1063"/>
              <a:ext cx="844" cy="323"/>
            </a:xfrm>
            <a:prstGeom prst="roundRect">
              <a:avLst>
                <a:gd name="adj" fmla="val 9449"/>
              </a:avLst>
            </a:prstGeom>
            <a:noFill/>
            <a:ln w="6350" algn="ctr">
              <a:noFill/>
              <a:round/>
              <a:headEnd/>
              <a:tailEnd/>
            </a:ln>
          </p:spPr>
          <p:txBody>
            <a:bodyPr wrap="none" lIns="103501" tIns="51750" rIns="103501" bIns="5175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92075" indent="-92075" algn="ctr" defTabSz="1089025">
                <a:buClr>
                  <a:srgbClr val="000000"/>
                </a:buClr>
                <a:buSzPts val="900"/>
                <a:defRPr/>
              </a:pPr>
              <a:r>
                <a:rPr lang="ko-KR" altLang="en-US" sz="10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</a:rPr>
                <a:t>표준전문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-윤고딕330" panose="02030504000101010101" pitchFamily="18" charset="-127"/>
                  <a:ea typeface="나눔고딕" panose="020D0604000000000000"/>
                </a:rPr>
                <a:t>I/F</a:t>
              </a:r>
              <a:endParaRPr lang="en-US" altLang="en-US" sz="10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grpSp>
        <p:nvGrpSpPr>
          <p:cNvPr id="43" name="그룹 177"/>
          <p:cNvGrpSpPr/>
          <p:nvPr/>
        </p:nvGrpSpPr>
        <p:grpSpPr>
          <a:xfrm>
            <a:off x="7329264" y="2708920"/>
            <a:ext cx="445986" cy="605928"/>
            <a:chOff x="5264957" y="5228687"/>
            <a:chExt cx="483151" cy="690263"/>
          </a:xfrm>
        </p:grpSpPr>
        <p:pic>
          <p:nvPicPr>
            <p:cNvPr id="44" name="그림 43" descr="ser6.emf"/>
            <p:cNvPicPr>
              <a:picLocks noChangeAspect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5264957" y="5228687"/>
              <a:ext cx="367022" cy="652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원통 44"/>
            <p:cNvSpPr/>
            <p:nvPr/>
          </p:nvSpPr>
          <p:spPr>
            <a:xfrm>
              <a:off x="5448410" y="5738857"/>
              <a:ext cx="299698" cy="180093"/>
            </a:xfrm>
            <a:prstGeom prst="can">
              <a:avLst>
                <a:gd name="adj" fmla="val 45704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  <p:sp>
          <p:nvSpPr>
            <p:cNvPr id="46" name="원통 45"/>
            <p:cNvSpPr/>
            <p:nvPr/>
          </p:nvSpPr>
          <p:spPr>
            <a:xfrm>
              <a:off x="5448410" y="5630105"/>
              <a:ext cx="299698" cy="180093"/>
            </a:xfrm>
            <a:prstGeom prst="can">
              <a:avLst>
                <a:gd name="adj" fmla="val 45704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800" y="2526376"/>
            <a:ext cx="3279365" cy="1595030"/>
          </a:xfrm>
          <a:prstGeom prst="rect">
            <a:avLst/>
          </a:prstGeom>
        </p:spPr>
      </p:pic>
      <p:cxnSp>
        <p:nvCxnSpPr>
          <p:cNvPr id="47" name="직선 화살표 연결선 46"/>
          <p:cNvCxnSpPr/>
          <p:nvPr/>
        </p:nvCxnSpPr>
        <p:spPr bwMode="auto">
          <a:xfrm>
            <a:off x="6476341" y="3068960"/>
            <a:ext cx="72151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prstShdw prst="shdw17" dist="17961" dir="2700000">
              <a:schemeClr val="folHlink">
                <a:gamma/>
                <a:shade val="60000"/>
                <a:invGamma/>
                <a:alpha val="50000"/>
              </a:schemeClr>
            </a:prstShdw>
          </a:effectLst>
        </p:spPr>
      </p:cxnSp>
      <p:cxnSp>
        <p:nvCxnSpPr>
          <p:cNvPr id="49" name="직선 화살표 연결선 48"/>
          <p:cNvCxnSpPr/>
          <p:nvPr/>
        </p:nvCxnSpPr>
        <p:spPr bwMode="auto">
          <a:xfrm>
            <a:off x="2097619" y="3314848"/>
            <a:ext cx="101172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prstShdw prst="shdw17" dist="17961" dir="2700000">
              <a:schemeClr val="folHlink">
                <a:gamma/>
                <a:shade val="60000"/>
                <a:invGamma/>
                <a:alpha val="50000"/>
              </a:schemeClr>
            </a:prstShdw>
          </a:effectLst>
        </p:spPr>
      </p:cxnSp>
      <p:grpSp>
        <p:nvGrpSpPr>
          <p:cNvPr id="3" name="그룹 2"/>
          <p:cNvGrpSpPr/>
          <p:nvPr/>
        </p:nvGrpSpPr>
        <p:grpSpPr>
          <a:xfrm>
            <a:off x="925401" y="2509750"/>
            <a:ext cx="888948" cy="1694712"/>
            <a:chOff x="879681" y="2509750"/>
            <a:chExt cx="1043632" cy="1694712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681" y="2509750"/>
              <a:ext cx="1043632" cy="169471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717" y="2723488"/>
              <a:ext cx="816538" cy="12240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1001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1349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요청되는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Request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 대해서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URL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패턴을 정형화하여 리소스 유형명과 기능명을 조합하여 제공하여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URL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을 통해 해당 인터페이스의 기능을 알 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7" name="Group 4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44323"/>
              </p:ext>
            </p:extLst>
          </p:nvPr>
        </p:nvGraphicFramePr>
        <p:xfrm>
          <a:off x="488950" y="2132856"/>
          <a:ext cx="8856663" cy="4050878"/>
        </p:xfrm>
        <a:graphic>
          <a:graphicData uri="http://schemas.openxmlformats.org/drawingml/2006/table">
            <a:tbl>
              <a:tblPr/>
              <a:tblGrid>
                <a:gridCol w="1080120"/>
                <a:gridCol w="2375818"/>
                <a:gridCol w="3384822"/>
                <a:gridCol w="2015903"/>
              </a:tblGrid>
              <a:tr h="4571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리소스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유형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URL </a:t>
                      </a: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패턴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의미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관련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Parameter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237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itchFamily="2" charset="2"/>
                        </a:rPr>
                        <a:t>Team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/team/list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/team/{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team_id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}/detail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상세 정보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아이디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/team/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regist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정보 등록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/team/{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team_id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}/update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정보 수정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아이디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5242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GB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itchFamily="2" charset="2"/>
                        </a:rPr>
                        <a:t>Player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/player/list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전체 선수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/player/list/rename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개명 선수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/player/list/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ageover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연령초과 선수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/player/list/foreigner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외국인 선수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/player/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regist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신규 선수 등록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itchFamily="2" charset="2"/>
                        </a:rPr>
                        <a:t>Match</a:t>
                      </a: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  <a:sym typeface="Wingdings" pitchFamily="2" charset="2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/match/list/{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match_id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}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리그별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경기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리그 아이디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기간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/match/list/ranking/{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match_id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}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리그별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순위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리그 아이디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기간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/match/list/training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훈련 일지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년도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지역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등급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37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GB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82959" marR="82959" marT="39751" marB="39751" anchor="ctr" horzOverflow="overflow">
                    <a:lnL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rgbClr val="336699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/match/list/</a:t>
                      </a:r>
                      <a:r>
                        <a:rPr kumimoji="1" lang="en-US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yelloweredPlayer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경고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퇴장 선수 목록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년도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리그 아이디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팀 아이디</a:t>
                      </a:r>
                      <a:endParaRPr kumimoji="1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URL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패턴 정형화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예시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1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269477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인터페이스 모듈화하여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요청되는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API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를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Application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 전달시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URL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 따른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Routes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기능을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Framework Level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에서 처리하여 공통으로 수행되는 기능 및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Error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시에 하위 노드에 부하가 가지 않도록 설계합니다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4303" y="2290797"/>
            <a:ext cx="1579278" cy="250418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>
            <a:defPPr>
              <a:defRPr lang="ko-KR"/>
            </a:defPPr>
            <a:lvl1pPr fontAlgn="ctr">
              <a:defRPr b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algn="ctr"/>
            <a:r>
              <a:rPr lang="en-US" altLang="ko-KR" sz="1050" dirty="0" err="1" smtClean="0"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050" dirty="0" smtClean="0">
                <a:latin typeface="나눔고딕" panose="020D0604000000000000"/>
                <a:ea typeface="나눔고딕" panose="020D0604000000000000"/>
              </a:rPr>
              <a:t> App</a:t>
            </a:r>
            <a:endParaRPr lang="ko-KR" altLang="en-US" sz="105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781" y="5680884"/>
            <a:ext cx="522674" cy="31807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Times New Roman" pitchFamily="18" charset="0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1892968" y="3853442"/>
            <a:ext cx="941370" cy="257209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/>
                <a:ea typeface="나눔고딕" panose="020D0604000000000000"/>
                <a:cs typeface="Times New Roman" pitchFamily="18" charset="0"/>
              </a:rPr>
              <a:t>HTTP(S)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/>
              <a:ea typeface="나눔고딕" panose="020D0604000000000000"/>
              <a:cs typeface="Times New Roman" pitchFamily="18" charset="0"/>
            </a:endParaRPr>
          </a:p>
        </p:txBody>
      </p:sp>
      <p:sp>
        <p:nvSpPr>
          <p:cNvPr id="12" name="AutoShape 38"/>
          <p:cNvSpPr>
            <a:spLocks noChangeArrowheads="1"/>
          </p:cNvSpPr>
          <p:nvPr/>
        </p:nvSpPr>
        <p:spPr bwMode="auto">
          <a:xfrm>
            <a:off x="624356" y="2619806"/>
            <a:ext cx="1376478" cy="2922739"/>
          </a:xfrm>
          <a:prstGeom prst="roundRect">
            <a:avLst>
              <a:gd name="adj" fmla="val 0"/>
            </a:avLst>
          </a:prstGeom>
          <a:pattFill prst="ltDnDiag">
            <a:fgClr>
              <a:srgbClr val="C0C0C0"/>
            </a:fgClr>
            <a:bgClr>
              <a:srgbClr val="EAEAEA"/>
            </a:bgClr>
          </a:patt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endParaRPr lang="ko-KR" altLang="ko-KR" sz="8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6" name="갈매기형 수장 45"/>
          <p:cNvSpPr/>
          <p:nvPr/>
        </p:nvSpPr>
        <p:spPr bwMode="auto">
          <a:xfrm>
            <a:off x="770507" y="5723502"/>
            <a:ext cx="2232348" cy="585818"/>
          </a:xfrm>
          <a:prstGeom prst="chevron">
            <a:avLst/>
          </a:prstGeom>
          <a:gradFill flip="none" rotWithShape="1">
            <a:gsLst>
              <a:gs pos="0">
                <a:srgbClr val="AABBD7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 rtlCol="0" anchor="ctr">
            <a:noAutofit/>
          </a:bodyPr>
          <a:lstStyle/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HTTP(S)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REST API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JSON</a:t>
            </a:r>
            <a:endParaRPr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7" name="갈매기형 수장 46"/>
          <p:cNvSpPr/>
          <p:nvPr/>
        </p:nvSpPr>
        <p:spPr bwMode="auto">
          <a:xfrm>
            <a:off x="2792760" y="5723502"/>
            <a:ext cx="2597372" cy="585818"/>
          </a:xfrm>
          <a:prstGeom prst="chevron">
            <a:avLst/>
          </a:prstGeom>
          <a:gradFill flip="none" rotWithShape="1">
            <a:gsLst>
              <a:gs pos="0">
                <a:srgbClr val="AABBD7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 rtlCol="0" anchor="ctr">
            <a:noAutofit/>
          </a:bodyPr>
          <a:lstStyle/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API Routes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JSON Object Mapping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API Global Error Exception</a:t>
            </a:r>
          </a:p>
        </p:txBody>
      </p:sp>
      <p:sp>
        <p:nvSpPr>
          <p:cNvPr id="48" name="갈매기형 수장 47"/>
          <p:cNvSpPr/>
          <p:nvPr/>
        </p:nvSpPr>
        <p:spPr bwMode="auto">
          <a:xfrm>
            <a:off x="5172756" y="5723502"/>
            <a:ext cx="3812692" cy="585818"/>
          </a:xfrm>
          <a:prstGeom prst="chevron">
            <a:avLst/>
          </a:prstGeom>
          <a:gradFill flip="none" rotWithShape="1">
            <a:gsLst>
              <a:gs pos="0">
                <a:srgbClr val="AABBD7">
                  <a:lumMod val="75000"/>
                </a:srgbClr>
              </a:gs>
              <a:gs pos="100000">
                <a:srgbClr val="FFFFFF"/>
              </a:gs>
            </a:gsLst>
            <a:lin ang="10800000" scaled="1"/>
            <a:tileRect/>
          </a:gradFill>
          <a:ln w="9525" cap="flat" cmpd="sng" algn="ctr">
            <a:solidFill>
              <a:srgbClr val="000000">
                <a:lumMod val="65000"/>
                <a:lumOff val="3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tIns="46800" rIns="90000" bIns="46800" rtlCol="0" anchor="ctr">
            <a:noAutofit/>
          </a:bodyPr>
          <a:lstStyle/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Biz Service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Data &amp; File Access</a:t>
            </a:r>
          </a:p>
          <a:p>
            <a:pPr algn="ctr" defTabSz="76200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Service Error Exception</a:t>
            </a:r>
            <a:endParaRPr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91332" y="2758535"/>
            <a:ext cx="1176237" cy="2671928"/>
            <a:chOff x="691332" y="2381634"/>
            <a:chExt cx="1176237" cy="2955542"/>
          </a:xfrm>
        </p:grpSpPr>
        <p:sp>
          <p:nvSpPr>
            <p:cNvPr id="41" name="대각선 방향의 모서리가 둥근 사각형 8"/>
            <p:cNvSpPr/>
            <p:nvPr/>
          </p:nvSpPr>
          <p:spPr>
            <a:xfrm>
              <a:off x="691332" y="2381634"/>
              <a:ext cx="1176237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팀 목록</a:t>
              </a:r>
            </a:p>
          </p:txBody>
        </p:sp>
        <p:sp>
          <p:nvSpPr>
            <p:cNvPr id="42" name="대각선 방향의 모서리가 둥근 사각형 8"/>
            <p:cNvSpPr/>
            <p:nvPr/>
          </p:nvSpPr>
          <p:spPr>
            <a:xfrm>
              <a:off x="691332" y="2779321"/>
              <a:ext cx="1176237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선수 목록</a:t>
              </a:r>
            </a:p>
          </p:txBody>
        </p:sp>
        <p:sp>
          <p:nvSpPr>
            <p:cNvPr id="43" name="대각선 방향의 모서리가 둥근 사각형 8"/>
            <p:cNvSpPr/>
            <p:nvPr/>
          </p:nvSpPr>
          <p:spPr>
            <a:xfrm>
              <a:off x="691332" y="3177008"/>
              <a:ext cx="1176237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ko-KR" altLang="en-US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훈련일지</a:t>
              </a:r>
            </a:p>
          </p:txBody>
        </p:sp>
        <p:sp>
          <p:nvSpPr>
            <p:cNvPr id="44" name="대각선 방향의 모서리가 둥근 사각형 8"/>
            <p:cNvSpPr/>
            <p:nvPr/>
          </p:nvSpPr>
          <p:spPr>
            <a:xfrm>
              <a:off x="691332" y="5013176"/>
              <a:ext cx="1176237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ko-KR" altLang="en-US" sz="1000" b="1" dirty="0" err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리그별</a:t>
              </a:r>
              <a:r>
                <a:rPr lang="ko-KR" altLang="en-US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 경기 목록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86711" y="3830582"/>
              <a:ext cx="231154" cy="86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 smtClean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ko-KR" altLang="en-US" sz="600" dirty="0"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15" name="화이트투명사각판"/>
          <p:cNvSpPr/>
          <p:nvPr/>
        </p:nvSpPr>
        <p:spPr bwMode="auto">
          <a:xfrm>
            <a:off x="2834338" y="2204864"/>
            <a:ext cx="6223118" cy="3322920"/>
          </a:xfrm>
          <a:prstGeom prst="roundRect">
            <a:avLst>
              <a:gd name="adj" fmla="val 1283"/>
            </a:avLst>
          </a:prstGeom>
          <a:solidFill>
            <a:schemeClr val="bg1"/>
          </a:solidFill>
          <a:ln w="28575" cap="flat" cmpd="sng" algn="ctr">
            <a:solidFill>
              <a:srgbClr val="4F81BD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6800" rIns="0" anchor="t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맑은 고딕" pitchFamily="50" charset="-127"/>
                <a:cs typeface="+mn-cs"/>
              </a:defRPr>
            </a:lvl9pPr>
          </a:lstStyle>
          <a:p>
            <a:pPr algn="ctr"/>
            <a:r>
              <a:rPr lang="ko-KR" altLang="en-US" sz="1200" b="1" kern="0" dirty="0" smtClean="0">
                <a:latin typeface="나눔고딕" panose="020D0604000000000000"/>
                <a:ea typeface="나눔고딕" panose="020D0604000000000000"/>
              </a:rPr>
              <a:t>응용시스템</a:t>
            </a:r>
            <a:endParaRPr lang="ko-KR" altLang="en-US" sz="1200" b="1" kern="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5077203" y="2468532"/>
            <a:ext cx="3836238" cy="30188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ctr">
              <a:defRPr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/>
                <a:ea typeface="나눔고딕" panose="020D0604000000000000"/>
              </a:rPr>
              <a:t>Application Layer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7" name="Rectangle 25"/>
          <p:cNvSpPr/>
          <p:nvPr/>
        </p:nvSpPr>
        <p:spPr>
          <a:xfrm>
            <a:off x="2936776" y="3205786"/>
            <a:ext cx="1318957" cy="1347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ctr">
              <a:defRPr/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anose="020D0604000000000000"/>
                <a:ea typeface="나눔고딕" panose="020D0604000000000000"/>
              </a:rPr>
              <a:t>Spring MVC</a:t>
            </a: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나눔고딕" panose="020D0604000000000000"/>
              <a:ea typeface="나눔고딕" panose="020D060400000000000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222489" y="2758535"/>
            <a:ext cx="1069306" cy="2671928"/>
            <a:chOff x="744797" y="2381634"/>
            <a:chExt cx="1069306" cy="2955542"/>
          </a:xfrm>
        </p:grpSpPr>
        <p:sp>
          <p:nvSpPr>
            <p:cNvPr id="36" name="대각선 방향의 모서리가 둥근 사각형 8"/>
            <p:cNvSpPr/>
            <p:nvPr/>
          </p:nvSpPr>
          <p:spPr>
            <a:xfrm>
              <a:off x="744797" y="2381634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Team </a:t>
              </a:r>
              <a:b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</a:b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Controller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7" name="대각선 방향의 모서리가 둥근 사각형 8"/>
            <p:cNvSpPr/>
            <p:nvPr/>
          </p:nvSpPr>
          <p:spPr>
            <a:xfrm>
              <a:off x="744797" y="2779321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Player Controller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8" name="대각선 방향의 모서리가 둥근 사각형 8"/>
            <p:cNvSpPr/>
            <p:nvPr/>
          </p:nvSpPr>
          <p:spPr>
            <a:xfrm>
              <a:off x="744797" y="3177008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Match Controller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9" name="대각선 방향의 모서리가 둥근 사각형 8"/>
            <p:cNvSpPr/>
            <p:nvPr/>
          </p:nvSpPr>
          <p:spPr>
            <a:xfrm>
              <a:off x="744797" y="5013176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 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REST API Controller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35821" y="3861207"/>
              <a:ext cx="231154" cy="86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 smtClean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ko-KR" altLang="en-US" sz="600" dirty="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457203" y="2758535"/>
            <a:ext cx="1069306" cy="2671928"/>
            <a:chOff x="744797" y="2381634"/>
            <a:chExt cx="1069306" cy="2955542"/>
          </a:xfrm>
        </p:grpSpPr>
        <p:sp>
          <p:nvSpPr>
            <p:cNvPr id="31" name="대각선 방향의 모서리가 둥근 사각형 8"/>
            <p:cNvSpPr/>
            <p:nvPr/>
          </p:nvSpPr>
          <p:spPr>
            <a:xfrm>
              <a:off x="744797" y="2381634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Team </a:t>
              </a:r>
              <a:b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</a:b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Service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2" name="대각선 방향의 모서리가 둥근 사각형 8"/>
            <p:cNvSpPr/>
            <p:nvPr/>
          </p:nvSpPr>
          <p:spPr>
            <a:xfrm>
              <a:off x="744797" y="2779321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Player </a:t>
              </a:r>
              <a:b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</a:b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Service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3" name="대각선 방향의 모서리가 둥근 사각형 8"/>
            <p:cNvSpPr/>
            <p:nvPr/>
          </p:nvSpPr>
          <p:spPr>
            <a:xfrm>
              <a:off x="744797" y="3177008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Match </a:t>
              </a:r>
              <a:b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</a:b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Service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4" name="대각선 방향의 모서리가 둥근 사각형 8"/>
            <p:cNvSpPr/>
            <p:nvPr/>
          </p:nvSpPr>
          <p:spPr>
            <a:xfrm>
              <a:off x="744797" y="5013176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Biz </a:t>
              </a:r>
              <a:b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</a:b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Services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35821" y="3861207"/>
              <a:ext cx="231154" cy="86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 smtClean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ko-KR" altLang="en-US" sz="600" dirty="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691919" y="2758535"/>
            <a:ext cx="1069306" cy="2671928"/>
            <a:chOff x="744797" y="2381634"/>
            <a:chExt cx="1069306" cy="2955542"/>
          </a:xfrm>
        </p:grpSpPr>
        <p:sp>
          <p:nvSpPr>
            <p:cNvPr id="26" name="대각선 방향의 모서리가 둥근 사각형 8"/>
            <p:cNvSpPr/>
            <p:nvPr/>
          </p:nvSpPr>
          <p:spPr>
            <a:xfrm>
              <a:off x="744797" y="2381634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Team DAO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7" name="대각선 방향의 모서리가 둥근 사각형 8"/>
            <p:cNvSpPr/>
            <p:nvPr/>
          </p:nvSpPr>
          <p:spPr>
            <a:xfrm>
              <a:off x="744797" y="2779321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Player DAO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8" name="대각선 방향의 모서리가 둥근 사각형 8"/>
            <p:cNvSpPr/>
            <p:nvPr/>
          </p:nvSpPr>
          <p:spPr>
            <a:xfrm>
              <a:off x="744797" y="3177008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Match DAO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29" name="대각선 방향의 모서리가 둥근 사각형 8"/>
            <p:cNvSpPr/>
            <p:nvPr/>
          </p:nvSpPr>
          <p:spPr>
            <a:xfrm>
              <a:off x="744797" y="5013176"/>
              <a:ext cx="1069306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Data Access Object</a:t>
              </a:r>
              <a:endPara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35821" y="3861207"/>
              <a:ext cx="231154" cy="8681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 smtClean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en-US" altLang="ko-KR" sz="600" dirty="0">
                <a:latin typeface="나눔고딕" panose="020D0604000000000000"/>
                <a:ea typeface="나눔고딕" panose="020D060400000000000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 smtClean="0">
                  <a:latin typeface="나눔고딕" panose="020D0604000000000000"/>
                  <a:ea typeface="나눔고딕" panose="020D0604000000000000"/>
                </a:rPr>
                <a:t>●</a:t>
              </a:r>
              <a:endParaRPr lang="ko-KR" altLang="en-US" sz="600" dirty="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004317" y="3491832"/>
            <a:ext cx="1177200" cy="980429"/>
            <a:chOff x="3027966" y="3550268"/>
            <a:chExt cx="1177200" cy="1084498"/>
          </a:xfrm>
        </p:grpSpPr>
        <p:sp>
          <p:nvSpPr>
            <p:cNvPr id="23" name="Rectangle 25"/>
            <p:cNvSpPr/>
            <p:nvPr/>
          </p:nvSpPr>
          <p:spPr>
            <a:xfrm>
              <a:off x="3027966" y="3550268"/>
              <a:ext cx="1177200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Dispatcher Servlet</a:t>
              </a:r>
            </a:p>
          </p:txBody>
        </p:sp>
        <p:sp>
          <p:nvSpPr>
            <p:cNvPr id="24" name="Rectangle 25"/>
            <p:cNvSpPr/>
            <p:nvPr/>
          </p:nvSpPr>
          <p:spPr>
            <a:xfrm>
              <a:off x="3027966" y="3933056"/>
              <a:ext cx="1177200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Http Message Converter</a:t>
              </a:r>
            </a:p>
          </p:txBody>
        </p:sp>
        <p:sp>
          <p:nvSpPr>
            <p:cNvPr id="25" name="Rectangle 25"/>
            <p:cNvSpPr/>
            <p:nvPr/>
          </p:nvSpPr>
          <p:spPr>
            <a:xfrm>
              <a:off x="3027966" y="4310766"/>
              <a:ext cx="1177200" cy="324000"/>
            </a:xfrm>
            <a:prstGeom prst="rect">
              <a:avLst/>
            </a:prstGeom>
            <a:gradFill>
              <a:gsLst>
                <a:gs pos="0">
                  <a:srgbClr val="CBD4E4"/>
                </a:gs>
                <a:gs pos="97000">
                  <a:srgbClr val="E1E3EE"/>
                </a:gs>
              </a:gsLst>
              <a:lin ang="10800000" scaled="1"/>
            </a:gradFill>
            <a:ln w="6350">
              <a:solidFill>
                <a:srgbClr val="80808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rIns="3600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altLang="ko-KR" sz="1000" b="1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Application </a:t>
              </a:r>
              <a:r>
                <a:rPr lang="en-US" altLang="ko-KR" sz="1000" b="1" dirty="0" err="1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Config</a:t>
              </a:r>
              <a:endParaRPr lang="en-US" altLang="ko-KR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22" name="오른쪽 화살표 21"/>
          <p:cNvSpPr/>
          <p:nvPr/>
        </p:nvSpPr>
        <p:spPr>
          <a:xfrm>
            <a:off x="4309343" y="3853442"/>
            <a:ext cx="777992" cy="257209"/>
          </a:xfrm>
          <a:prstGeom prst="rightArrow">
            <a:avLst/>
          </a:prstGeom>
          <a:gradFill flip="none" rotWithShape="1">
            <a:gsLst>
              <a:gs pos="30000">
                <a:srgbClr val="C5C5C5"/>
              </a:gs>
              <a:gs pos="100000">
                <a:srgbClr val="C5C5C5">
                  <a:alpha val="0"/>
                </a:srgbClr>
              </a:gs>
            </a:gsLst>
            <a:lin ang="108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>
            <a:scene3d>
              <a:camera prst="orthographicFront"/>
              <a:lightRig rig="threePt" dir="t"/>
            </a:scene3d>
            <a:sp3d contourW="25400">
              <a:bevelT w="1270"/>
              <a:contourClr>
                <a:schemeClr val="bg1"/>
              </a:contourClr>
            </a:sp3d>
          </a:bodyPr>
          <a:lstStyle/>
          <a:p>
            <a:pPr algn="ctr"/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/>
                <a:ea typeface="나눔고딕" panose="020D0604000000000000"/>
                <a:cs typeface="Times New Roman" pitchFamily="18" charset="0"/>
              </a:rPr>
              <a:t>Routes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/>
              <a:ea typeface="나눔고딕" panose="020D0604000000000000"/>
              <a:cs typeface="Times New Roman" pitchFamily="18" charset="0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0" name="대각선 방향의 모서리가 둥근 사각형 49"/>
          <p:cNvSpPr/>
          <p:nvPr/>
        </p:nvSpPr>
        <p:spPr>
          <a:xfrm>
            <a:off x="196065" y="1628800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인터페이스 모듈화 </a:t>
            </a:r>
          </a:p>
        </p:txBody>
      </p:sp>
      <p:sp>
        <p:nvSpPr>
          <p:cNvPr id="51" name="모서리가 둥근 직사각형 50"/>
          <p:cNvSpPr/>
          <p:nvPr/>
        </p:nvSpPr>
        <p:spPr bwMode="auto">
          <a:xfrm>
            <a:off x="658677" y="2733412"/>
            <a:ext cx="8182756" cy="342524"/>
          </a:xfrm>
          <a:prstGeom prst="roundRect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2" name="모서리가 둥근 직사각형 51"/>
          <p:cNvSpPr/>
          <p:nvPr/>
        </p:nvSpPr>
        <p:spPr bwMode="auto">
          <a:xfrm>
            <a:off x="657012" y="3462844"/>
            <a:ext cx="8182756" cy="342524"/>
          </a:xfrm>
          <a:prstGeom prst="roundRect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9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269477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공지사항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이벤트 등의 서비스를 단말에 전달하기 위해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서비스를 제공한다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데이터 암호화 및 실패 메시지에 대한 재시도 처리를 하여 안정적으로 서비스 될 수 있도록합니다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47" y="2976304"/>
            <a:ext cx="642311" cy="642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77" y="4724368"/>
            <a:ext cx="642311" cy="6423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94589" y="3550513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고딕" panose="020D0604000000000000"/>
                <a:ea typeface="나눔고딕" panose="020D0604000000000000"/>
              </a:rPr>
              <a:t>GCM</a:t>
            </a:r>
          </a:p>
          <a:p>
            <a:pPr algn="ctr"/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700" dirty="0">
                <a:latin typeface="나눔고딕" panose="020D0604000000000000"/>
                <a:ea typeface="나눔고딕" panose="020D0604000000000000"/>
              </a:rPr>
              <a:t>Google Cloud </a:t>
            </a:r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Messaging</a:t>
            </a:r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)</a:t>
            </a:r>
            <a:endParaRPr lang="ko-KR" altLang="en-US" sz="8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86357" y="527870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고딕" panose="020D0604000000000000"/>
                <a:ea typeface="나눔고딕" panose="020D0604000000000000"/>
              </a:rPr>
              <a:t>APNS</a:t>
            </a:r>
          </a:p>
          <a:p>
            <a:pPr algn="ctr"/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700" dirty="0">
                <a:latin typeface="나눔고딕" panose="020D0604000000000000"/>
                <a:ea typeface="나눔고딕" panose="020D0604000000000000"/>
              </a:rPr>
              <a:t>Apple Push Notification </a:t>
            </a:r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Service</a:t>
            </a:r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)</a:t>
            </a:r>
            <a:endParaRPr lang="ko-KR" altLang="en-US" sz="8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583" y="2671293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발송 요청</a:t>
            </a:r>
            <a:endParaRPr lang="ko-KR" altLang="en-US" sz="9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06007" y="2234099"/>
            <a:ext cx="288032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latin typeface="나눔고딕" panose="020D0604000000000000"/>
                <a:ea typeface="나눔고딕" panose="020D0604000000000000"/>
              </a:rPr>
              <a:t>Push Notification Service</a:t>
            </a:r>
            <a:endParaRPr lang="ko-KR" altLang="en-US" sz="11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632520" y="2204864"/>
            <a:ext cx="6119841" cy="3938374"/>
          </a:xfrm>
          <a:prstGeom prst="roundRect">
            <a:avLst>
              <a:gd name="adj" fmla="val 0"/>
            </a:avLst>
          </a:prstGeom>
          <a:solidFill>
            <a:srgbClr val="B4BFD0">
              <a:alpha val="29804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9583" y="3218981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수신자 정보 추출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6" name="직선 화살표 연결선 15"/>
          <p:cNvCxnSpPr>
            <a:stCxn id="12" idx="2"/>
            <a:endCxn id="15" idx="0"/>
          </p:cNvCxnSpPr>
          <p:nvPr/>
        </p:nvCxnSpPr>
        <p:spPr bwMode="auto">
          <a:xfrm>
            <a:off x="1637583" y="2918847"/>
            <a:ext cx="0" cy="30013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0" name="모서리가 둥근 직사각형 19"/>
          <p:cNvSpPr/>
          <p:nvPr/>
        </p:nvSpPr>
        <p:spPr bwMode="auto">
          <a:xfrm>
            <a:off x="8243193" y="2263661"/>
            <a:ext cx="1102295" cy="1655007"/>
          </a:xfrm>
          <a:prstGeom prst="roundRect">
            <a:avLst>
              <a:gd name="adj" fmla="val 8329"/>
            </a:avLst>
          </a:prstGeom>
          <a:solidFill>
            <a:srgbClr val="D5DBE1"/>
          </a:solidFill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291875" y="2335669"/>
            <a:ext cx="102463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/>
                <a:ea typeface="나눔고딕" panose="020D0604000000000000"/>
              </a:rPr>
              <a:t>Android </a:t>
            </a:r>
            <a:r>
              <a:rPr lang="ko-KR" altLang="en-US" sz="1100" b="1" dirty="0" smtClean="0">
                <a:latin typeface="나눔고딕" panose="020D0604000000000000"/>
                <a:ea typeface="나눔고딕" panose="020D0604000000000000"/>
              </a:rPr>
              <a:t>단말</a:t>
            </a:r>
            <a:endParaRPr lang="en-US" altLang="ko-KR" sz="11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/>
                <a:ea typeface="나눔고딕" panose="020D0604000000000000"/>
              </a:rPr>
              <a:t>Application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8243193" y="4229668"/>
            <a:ext cx="1102295" cy="1706344"/>
          </a:xfrm>
          <a:prstGeom prst="roundRect">
            <a:avLst>
              <a:gd name="adj" fmla="val 8329"/>
            </a:avLst>
          </a:prstGeom>
          <a:solidFill>
            <a:srgbClr val="D5DBE1"/>
          </a:solidFill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14071" y="4281046"/>
            <a:ext cx="9348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latin typeface="나눔고딕" panose="020D0604000000000000"/>
                <a:ea typeface="나눔고딕" panose="020D0604000000000000"/>
              </a:rPr>
              <a:t>IOS </a:t>
            </a:r>
            <a:r>
              <a:rPr lang="ko-KR" altLang="en-US" sz="1100" b="1" dirty="0" smtClean="0">
                <a:latin typeface="나눔고딕" panose="020D0604000000000000"/>
                <a:ea typeface="나눔고딕" panose="020D0604000000000000"/>
              </a:rPr>
              <a:t>단말</a:t>
            </a:r>
            <a:endParaRPr lang="en-US" altLang="ko-KR" sz="11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1100" b="1" dirty="0" smtClean="0">
                <a:latin typeface="나눔고딕" panose="020D0604000000000000"/>
                <a:ea typeface="나눔고딕" panose="020D0604000000000000"/>
              </a:rPr>
              <a:t>Application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9583" y="3820530"/>
            <a:ext cx="1296000" cy="3552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발송유형 설정</a:t>
            </a:r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700" b="1" dirty="0" smtClean="0">
                <a:latin typeface="나눔고딕" panose="020D0604000000000000"/>
                <a:ea typeface="나눔고딕" panose="020D0604000000000000"/>
              </a:rPr>
              <a:t>수신자의 </a:t>
            </a:r>
            <a:r>
              <a:rPr lang="en-US" altLang="ko-KR" sz="700" b="1" dirty="0" smtClean="0">
                <a:latin typeface="나눔고딕" panose="020D0604000000000000"/>
                <a:ea typeface="나눔고딕" panose="020D0604000000000000"/>
              </a:rPr>
              <a:t>OS </a:t>
            </a:r>
            <a:r>
              <a:rPr lang="ko-KR" altLang="en-US" sz="700" b="1" dirty="0" smtClean="0">
                <a:latin typeface="나눔고딕" panose="020D0604000000000000"/>
                <a:ea typeface="나눔고딕" panose="020D0604000000000000"/>
              </a:rPr>
              <a:t>로 구분</a:t>
            </a:r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)</a:t>
            </a:r>
          </a:p>
        </p:txBody>
      </p:sp>
      <p:cxnSp>
        <p:nvCxnSpPr>
          <p:cNvPr id="26" name="직선 화살표 연결선 25"/>
          <p:cNvCxnSpPr>
            <a:stCxn id="15" idx="2"/>
            <a:endCxn id="25" idx="0"/>
          </p:cNvCxnSpPr>
          <p:nvPr/>
        </p:nvCxnSpPr>
        <p:spPr bwMode="auto">
          <a:xfrm>
            <a:off x="1637583" y="3466535"/>
            <a:ext cx="0" cy="35399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7" name="TextBox 26"/>
          <p:cNvSpPr txBox="1"/>
          <p:nvPr/>
        </p:nvSpPr>
        <p:spPr>
          <a:xfrm>
            <a:off x="989583" y="4529801"/>
            <a:ext cx="1296000" cy="386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생성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및 메시지 암호화</a:t>
            </a:r>
            <a:endParaRPr lang="en-US" altLang="ko-KR" sz="900" b="1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28" name="직선 화살표 연결선 27"/>
          <p:cNvCxnSpPr>
            <a:stCxn id="25" idx="2"/>
            <a:endCxn id="27" idx="0"/>
          </p:cNvCxnSpPr>
          <p:nvPr/>
        </p:nvCxnSpPr>
        <p:spPr bwMode="auto">
          <a:xfrm>
            <a:off x="1637583" y="4175806"/>
            <a:ext cx="0" cy="35399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9" name="TextBox 28"/>
          <p:cNvSpPr txBox="1"/>
          <p:nvPr/>
        </p:nvSpPr>
        <p:spPr>
          <a:xfrm>
            <a:off x="989583" y="5215989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큐 등록</a:t>
            </a:r>
            <a:endParaRPr lang="en-US" altLang="ko-KR" sz="900" b="1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0" name="직선 화살표 연결선 29"/>
          <p:cNvCxnSpPr>
            <a:stCxn id="27" idx="2"/>
            <a:endCxn id="29" idx="0"/>
          </p:cNvCxnSpPr>
          <p:nvPr/>
        </p:nvCxnSpPr>
        <p:spPr bwMode="auto">
          <a:xfrm>
            <a:off x="1637583" y="4915855"/>
            <a:ext cx="0" cy="30013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1" name="TextBox 30"/>
          <p:cNvSpPr txBox="1"/>
          <p:nvPr/>
        </p:nvSpPr>
        <p:spPr>
          <a:xfrm>
            <a:off x="3583906" y="2758862"/>
            <a:ext cx="1366117" cy="3552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발송 리스트 추출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lang="en-US" altLang="ko-KR" sz="700" b="1" dirty="0"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700" b="1" dirty="0">
                <a:latin typeface="나눔고딕" panose="020D0604000000000000"/>
                <a:ea typeface="나눔고딕" panose="020D0604000000000000"/>
              </a:rPr>
              <a:t>메시지 </a:t>
            </a:r>
            <a:r>
              <a:rPr lang="ko-KR" altLang="en-US" sz="700" b="1" dirty="0" smtClean="0">
                <a:latin typeface="나눔고딕" panose="020D0604000000000000"/>
                <a:ea typeface="나눔고딕" panose="020D0604000000000000"/>
              </a:rPr>
              <a:t>큐에서 추출</a:t>
            </a:r>
            <a:r>
              <a:rPr lang="en-US" altLang="ko-KR" sz="700" dirty="0" smtClean="0">
                <a:latin typeface="나눔고딕" panose="020D0604000000000000"/>
                <a:ea typeface="나눔고딕" panose="020D0604000000000000"/>
              </a:rPr>
              <a:t>)</a:t>
            </a:r>
            <a:endParaRPr lang="en-US" altLang="ko-KR" sz="7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2" name="모서리가 둥근 직사각형 31"/>
          <p:cNvSpPr/>
          <p:nvPr/>
        </p:nvSpPr>
        <p:spPr bwMode="auto">
          <a:xfrm>
            <a:off x="2477368" y="2795070"/>
            <a:ext cx="864096" cy="2603742"/>
          </a:xfrm>
          <a:prstGeom prst="roundRect">
            <a:avLst>
              <a:gd name="adj" fmla="val 8329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92809" y="3271773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</a:t>
            </a:r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1</a:t>
            </a:r>
            <a:endParaRPr lang="ko-KR" altLang="en-US" sz="9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2809" y="3559805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</a:t>
            </a:r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2</a:t>
            </a:r>
            <a:endParaRPr lang="ko-KR" altLang="en-US" sz="9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92809" y="3847837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</a:t>
            </a:r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3</a:t>
            </a:r>
            <a:endParaRPr lang="ko-KR" altLang="en-US" sz="9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73758" y="4711933"/>
            <a:ext cx="684933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 </a:t>
            </a:r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N</a:t>
            </a:r>
            <a:endParaRPr lang="ko-KR" altLang="en-US" sz="9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7" name="직사각형 36"/>
          <p:cNvSpPr/>
          <p:nvPr/>
        </p:nvSpPr>
        <p:spPr>
          <a:xfrm rot="5400000">
            <a:off x="2663135" y="4231215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나눔고딕" panose="020D0604000000000000"/>
                <a:ea typeface="나눔고딕" panose="020D0604000000000000"/>
              </a:rPr>
              <a:t>•</a:t>
            </a:r>
            <a:r>
              <a:rPr lang="en-US" altLang="ko-KR" b="1" dirty="0"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b="1" dirty="0" smtClean="0">
                <a:latin typeface="나눔고딕" panose="020D0604000000000000"/>
                <a:ea typeface="나눔고딕" panose="020D0604000000000000"/>
              </a:rPr>
              <a:t>•</a:t>
            </a:r>
            <a:r>
              <a:rPr lang="en-US" altLang="ko-KR" b="1" dirty="0">
                <a:latin typeface="나눔고딕" panose="020D0604000000000000"/>
                <a:ea typeface="나눔고딕" panose="020D0604000000000000"/>
              </a:rPr>
              <a:t> •</a:t>
            </a:r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473966" y="2840305"/>
            <a:ext cx="9268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latin typeface="나눔고딕" panose="020D0604000000000000"/>
                <a:ea typeface="나눔고딕" panose="020D0604000000000000"/>
              </a:rPr>
              <a:t>Push </a:t>
            </a:r>
            <a:r>
              <a:rPr lang="ko-KR" altLang="en-US" sz="800" b="1" dirty="0">
                <a:latin typeface="나눔고딕" panose="020D0604000000000000"/>
                <a:ea typeface="나눔고딕" panose="020D0604000000000000"/>
              </a:rPr>
              <a:t>메시지 큐 </a:t>
            </a:r>
            <a:endParaRPr lang="ko-KR" altLang="en-US" sz="8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39" name="직선 화살표 연결선 36"/>
          <p:cNvCxnSpPr>
            <a:stCxn id="29" idx="2"/>
            <a:endCxn id="32" idx="2"/>
          </p:cNvCxnSpPr>
          <p:nvPr/>
        </p:nvCxnSpPr>
        <p:spPr bwMode="auto">
          <a:xfrm rot="5400000" flipH="1" flipV="1">
            <a:off x="2241133" y="4795261"/>
            <a:ext cx="64731" cy="1271833"/>
          </a:xfrm>
          <a:prstGeom prst="curvedConnector3">
            <a:avLst>
              <a:gd name="adj1" fmla="val -353154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40" name="직선 화살표 연결선 36"/>
          <p:cNvCxnSpPr>
            <a:stCxn id="32" idx="0"/>
            <a:endCxn id="31" idx="0"/>
          </p:cNvCxnSpPr>
          <p:nvPr/>
        </p:nvCxnSpPr>
        <p:spPr bwMode="auto">
          <a:xfrm rot="5400000" flipH="1" flipV="1">
            <a:off x="3570086" y="2098192"/>
            <a:ext cx="36208" cy="1357549"/>
          </a:xfrm>
          <a:prstGeom prst="curvedConnector3">
            <a:avLst>
              <a:gd name="adj1" fmla="val 731352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1" name="모서리가 둥근 직사각형 40"/>
          <p:cNvSpPr/>
          <p:nvPr/>
        </p:nvSpPr>
        <p:spPr bwMode="auto">
          <a:xfrm>
            <a:off x="3509862" y="3267681"/>
            <a:ext cx="2952329" cy="2195861"/>
          </a:xfrm>
          <a:prstGeom prst="roundRect">
            <a:avLst>
              <a:gd name="adj" fmla="val 8329"/>
            </a:avLst>
          </a:prstGeom>
          <a:solidFill>
            <a:srgbClr val="D5DBE1"/>
          </a:solidFill>
          <a:ln w="12700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sz="900" dirty="0">
              <a:solidFill>
                <a:srgbClr val="000000"/>
              </a:solidFill>
              <a:latin typeface="나눔고딕" panose="020D060400000000000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94039" y="3487922"/>
            <a:ext cx="1224136" cy="607653"/>
          </a:xfrm>
          <a:prstGeom prst="rect">
            <a:avLst/>
          </a:prstGeom>
          <a:solidFill>
            <a:srgbClr val="DDDDDD"/>
          </a:solidFill>
          <a:ln>
            <a:solidFill>
              <a:srgbClr val="FFFFFF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900">
                <a:solidFill>
                  <a:prstClr val="black"/>
                </a:solidFill>
                <a:latin typeface="Arial" pitchFamily="34" charset="0"/>
                <a:ea typeface="가는각진제목체" pitchFamily="18" charset="-127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5pPr>
            <a:lvl6pPr latinLnBrk="0">
              <a:defRPr sz="900">
                <a:solidFill>
                  <a:schemeClr val="lt1"/>
                </a:solidFill>
              </a:defRPr>
            </a:lvl6pPr>
            <a:lvl7pPr latinLnBrk="0">
              <a:defRPr sz="900">
                <a:solidFill>
                  <a:schemeClr val="lt1"/>
                </a:solidFill>
              </a:defRPr>
            </a:lvl7pPr>
            <a:lvl8pPr latinLnBrk="0">
              <a:defRPr sz="900">
                <a:solidFill>
                  <a:schemeClr val="lt1"/>
                </a:solidFill>
              </a:defRPr>
            </a:lvl8pPr>
            <a:lvl9pPr latinLnBrk="0">
              <a:defRPr sz="900">
                <a:solidFill>
                  <a:schemeClr val="lt1"/>
                </a:solidFill>
              </a:defRPr>
            </a:lvl9pPr>
          </a:lstStyle>
          <a:p>
            <a:endParaRPr lang="en-US" altLang="ko-KR" dirty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dirty="0">
                <a:latin typeface="나눔고딕" panose="020D0604000000000000"/>
                <a:ea typeface="나눔고딕" panose="020D0604000000000000"/>
              </a:rPr>
              <a:t>GCM </a:t>
            </a:r>
            <a:r>
              <a:rPr lang="ko-KR" altLang="en-US" dirty="0">
                <a:latin typeface="나눔고딕" panose="020D0604000000000000"/>
                <a:ea typeface="나눔고딕" panose="020D0604000000000000"/>
              </a:rPr>
              <a:t>서버로 발송</a:t>
            </a:r>
            <a:endParaRPr lang="en-US" altLang="ko-KR" dirty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dirty="0">
                <a:latin typeface="나눔고딕" panose="020D0604000000000000"/>
                <a:ea typeface="나눔고딕" panose="020D0604000000000000"/>
              </a:rPr>
              <a:t>(Android OS)</a:t>
            </a:r>
          </a:p>
          <a:p>
            <a:endParaRPr lang="en-US" altLang="ko-KR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4039" y="4276791"/>
            <a:ext cx="1224136" cy="607653"/>
          </a:xfrm>
          <a:prstGeom prst="rect">
            <a:avLst/>
          </a:prstGeom>
          <a:solidFill>
            <a:srgbClr val="DDDDDD"/>
          </a:solidFill>
          <a:ln>
            <a:solidFill>
              <a:srgbClr val="FFFFFF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900">
                <a:solidFill>
                  <a:prstClr val="black"/>
                </a:solidFill>
                <a:latin typeface="Arial" pitchFamily="34" charset="0"/>
                <a:ea typeface="가는각진제목체" pitchFamily="18" charset="-127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lt1"/>
                </a:solidFill>
              </a:defRPr>
            </a:lvl5pPr>
            <a:lvl6pPr latinLnBrk="0">
              <a:defRPr sz="900">
                <a:solidFill>
                  <a:schemeClr val="lt1"/>
                </a:solidFill>
              </a:defRPr>
            </a:lvl6pPr>
            <a:lvl7pPr latinLnBrk="0">
              <a:defRPr sz="900">
                <a:solidFill>
                  <a:schemeClr val="lt1"/>
                </a:solidFill>
              </a:defRPr>
            </a:lvl7pPr>
            <a:lvl8pPr latinLnBrk="0">
              <a:defRPr sz="900">
                <a:solidFill>
                  <a:schemeClr val="lt1"/>
                </a:solidFill>
              </a:defRPr>
            </a:lvl8pPr>
            <a:lvl9pPr latinLnBrk="0">
              <a:defRPr sz="900">
                <a:solidFill>
                  <a:schemeClr val="lt1"/>
                </a:solidFill>
              </a:defRPr>
            </a:lvl9pPr>
          </a:lstStyle>
          <a:p>
            <a:endParaRPr lang="en-US" altLang="ko-KR" dirty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dirty="0">
                <a:latin typeface="나눔고딕" panose="020D0604000000000000"/>
                <a:ea typeface="나눔고딕" panose="020D0604000000000000"/>
              </a:rPr>
              <a:t>APNS </a:t>
            </a:r>
            <a:r>
              <a:rPr lang="ko-KR" altLang="en-US" dirty="0">
                <a:latin typeface="나눔고딕" panose="020D0604000000000000"/>
                <a:ea typeface="나눔고딕" panose="020D0604000000000000"/>
              </a:rPr>
              <a:t>서버로 발송</a:t>
            </a:r>
            <a:endParaRPr lang="en-US" altLang="ko-KR" dirty="0">
              <a:latin typeface="나눔고딕" panose="020D0604000000000000"/>
              <a:ea typeface="나눔고딕" panose="020D0604000000000000"/>
            </a:endParaRPr>
          </a:p>
          <a:p>
            <a:r>
              <a:rPr lang="en-US" altLang="ko-KR" dirty="0">
                <a:latin typeface="나눔고딕" panose="020D0604000000000000"/>
                <a:ea typeface="나눔고딕" panose="020D0604000000000000"/>
              </a:rPr>
              <a:t>(IOS)</a:t>
            </a:r>
          </a:p>
          <a:p>
            <a:endParaRPr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937815" y="3081382"/>
            <a:ext cx="4603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 smtClean="0">
                <a:latin typeface="나눔고딕" panose="020D0604000000000000"/>
                <a:ea typeface="나눔고딕" panose="020D0604000000000000"/>
              </a:rPr>
              <a:t>LOOP</a:t>
            </a:r>
            <a:endParaRPr lang="ko-KR" altLang="en-US" sz="800" b="1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45" name="직선 화살표 연결선 119"/>
          <p:cNvCxnSpPr>
            <a:stCxn id="31" idx="2"/>
            <a:endCxn id="46" idx="0"/>
          </p:cNvCxnSpPr>
          <p:nvPr/>
        </p:nvCxnSpPr>
        <p:spPr bwMode="auto">
          <a:xfrm rot="5400000">
            <a:off x="4036964" y="3161139"/>
            <a:ext cx="277002" cy="183001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6" name="TextBox 45"/>
          <p:cNvSpPr txBox="1"/>
          <p:nvPr/>
        </p:nvSpPr>
        <p:spPr>
          <a:xfrm>
            <a:off x="3654023" y="3391140"/>
            <a:ext cx="859882" cy="80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메시지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발송 유형 체크</a:t>
            </a:r>
            <a:endParaRPr lang="en-US" altLang="ko-KR" sz="900" b="1" dirty="0">
              <a:latin typeface="나눔고딕" panose="020D0604000000000000"/>
              <a:ea typeface="나눔고딕" panose="020D0604000000000000"/>
            </a:endParaRPr>
          </a:p>
          <a:p>
            <a:pPr algn="ctr"/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47" name="직선 화살표 연결선 36"/>
          <p:cNvCxnSpPr>
            <a:stCxn id="42" idx="3"/>
            <a:endCxn id="7" idx="1"/>
          </p:cNvCxnSpPr>
          <p:nvPr/>
        </p:nvCxnSpPr>
        <p:spPr bwMode="auto">
          <a:xfrm flipV="1">
            <a:off x="6318175" y="3297460"/>
            <a:ext cx="868372" cy="494289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48" name="직선 화살표 연결선 36"/>
          <p:cNvCxnSpPr>
            <a:stCxn id="43" idx="3"/>
            <a:endCxn id="9" idx="1"/>
          </p:cNvCxnSpPr>
          <p:nvPr/>
        </p:nvCxnSpPr>
        <p:spPr bwMode="auto">
          <a:xfrm>
            <a:off x="6318175" y="4580618"/>
            <a:ext cx="830602" cy="464906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9" name="TextBox 48"/>
          <p:cNvSpPr txBox="1"/>
          <p:nvPr/>
        </p:nvSpPr>
        <p:spPr>
          <a:xfrm>
            <a:off x="3654024" y="4252475"/>
            <a:ext cx="859882" cy="6630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발송실패건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900" b="1" dirty="0" smtClean="0">
                <a:latin typeface="나눔고딕" panose="020D0604000000000000"/>
                <a:ea typeface="나눔고딕" panose="020D0604000000000000"/>
              </a:rPr>
              <a:t>Retry</a:t>
            </a:r>
          </a:p>
          <a:p>
            <a:pPr algn="ctr"/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50" name="직선 화살표 연결선 36"/>
          <p:cNvCxnSpPr>
            <a:stCxn id="49" idx="3"/>
            <a:endCxn id="42" idx="1"/>
          </p:cNvCxnSpPr>
          <p:nvPr/>
        </p:nvCxnSpPr>
        <p:spPr bwMode="auto">
          <a:xfrm flipV="1">
            <a:off x="4513906" y="3791749"/>
            <a:ext cx="580133" cy="79225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1" name="직선 화살표 연결선 36"/>
          <p:cNvCxnSpPr>
            <a:stCxn id="49" idx="3"/>
            <a:endCxn id="43" idx="1"/>
          </p:cNvCxnSpPr>
          <p:nvPr/>
        </p:nvCxnSpPr>
        <p:spPr bwMode="auto">
          <a:xfrm flipV="1">
            <a:off x="4513906" y="4580618"/>
            <a:ext cx="580133" cy="3384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2" name="직선 화살표 연결선 119"/>
          <p:cNvCxnSpPr>
            <a:stCxn id="46" idx="3"/>
            <a:endCxn id="42" idx="1"/>
          </p:cNvCxnSpPr>
          <p:nvPr/>
        </p:nvCxnSpPr>
        <p:spPr bwMode="auto">
          <a:xfrm flipV="1">
            <a:off x="4513905" y="3791749"/>
            <a:ext cx="580134" cy="167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3" name="직선 화살표 연결선 119"/>
          <p:cNvCxnSpPr>
            <a:stCxn id="46" idx="3"/>
            <a:endCxn id="43" idx="1"/>
          </p:cNvCxnSpPr>
          <p:nvPr/>
        </p:nvCxnSpPr>
        <p:spPr bwMode="auto">
          <a:xfrm>
            <a:off x="4513905" y="3791916"/>
            <a:ext cx="580134" cy="788702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4" name="Can 90"/>
          <p:cNvSpPr>
            <a:spLocks noChangeArrowheads="1"/>
          </p:cNvSpPr>
          <p:nvPr/>
        </p:nvSpPr>
        <p:spPr bwMode="auto">
          <a:xfrm>
            <a:off x="5166047" y="5610664"/>
            <a:ext cx="1067324" cy="359983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rIns="18000" anchor="ctr"/>
          <a:lstStyle/>
          <a:p>
            <a:pPr algn="ctr"/>
            <a:r>
              <a:rPr lang="en-US" altLang="ko-KR" sz="800" b="1" dirty="0" smtClean="0">
                <a:latin typeface="나눔고딕" panose="020D0604000000000000"/>
                <a:ea typeface="나눔고딕" panose="020D0604000000000000"/>
              </a:rPr>
              <a:t>Log DB (</a:t>
            </a:r>
            <a:r>
              <a:rPr lang="ko-KR" altLang="en-US" sz="800" b="1" dirty="0" smtClean="0">
                <a:latin typeface="나눔고딕" panose="020D0604000000000000"/>
                <a:ea typeface="나눔고딕" panose="020D0604000000000000"/>
              </a:rPr>
              <a:t>발송이력</a:t>
            </a:r>
            <a:r>
              <a:rPr lang="en-US" altLang="ko-KR" sz="800" b="1" dirty="0" smtClean="0">
                <a:latin typeface="나눔고딕" panose="020D0604000000000000"/>
                <a:ea typeface="나눔고딕" panose="020D0604000000000000"/>
              </a:rPr>
              <a:t>)</a:t>
            </a:r>
            <a:endParaRPr lang="en-US" altLang="ko-KR" sz="800" b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653879" y="4975182"/>
            <a:ext cx="859882" cy="3860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r>
              <a:rPr lang="ko-KR" altLang="en-US" sz="900" b="1" dirty="0" smtClean="0">
                <a:latin typeface="나눔고딕" panose="020D0604000000000000"/>
                <a:ea typeface="나눔고딕" panose="020D0604000000000000"/>
              </a:rPr>
              <a:t>발송 로그 저장</a:t>
            </a:r>
            <a:endParaRPr lang="en-US" altLang="ko-KR" sz="900" b="1" dirty="0" smtClean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56" name="직선 화살표 연결선 36"/>
          <p:cNvCxnSpPr>
            <a:stCxn id="55" idx="2"/>
            <a:endCxn id="54" idx="2"/>
          </p:cNvCxnSpPr>
          <p:nvPr/>
        </p:nvCxnSpPr>
        <p:spPr bwMode="auto">
          <a:xfrm rot="16200000" flipH="1">
            <a:off x="4410223" y="5034832"/>
            <a:ext cx="429420" cy="1082227"/>
          </a:xfrm>
          <a:prstGeom prst="curved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7" name="직사각형 5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8" name="대각선 방향의 모서리가 둥근 사각형 57"/>
          <p:cNvSpPr/>
          <p:nvPr/>
        </p:nvSpPr>
        <p:spPr>
          <a:xfrm>
            <a:off x="196065" y="1628800"/>
            <a:ext cx="2092639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Push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서비스 시나리오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93304" y="5143981"/>
            <a:ext cx="828000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APNS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모듈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06407" y="3127757"/>
            <a:ext cx="828000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r>
              <a:rPr lang="en-US" altLang="ko-KR" sz="900" dirty="0" smtClean="0">
                <a:latin typeface="나눔고딕" panose="020D0604000000000000"/>
                <a:ea typeface="나눔고딕" panose="020D0604000000000000"/>
              </a:rPr>
              <a:t>GCM </a:t>
            </a:r>
            <a:r>
              <a:rPr lang="ko-KR" altLang="en-US" sz="900" dirty="0" smtClean="0">
                <a:latin typeface="나눔고딕" panose="020D0604000000000000"/>
                <a:ea typeface="나눔고딕" panose="020D0604000000000000"/>
              </a:rPr>
              <a:t>모듈</a:t>
            </a:r>
            <a:endParaRPr lang="en-US" altLang="ko-KR" sz="900" dirty="0" smtClean="0">
              <a:latin typeface="나눔고딕" panose="020D0604000000000000"/>
              <a:ea typeface="나눔고딕" panose="020D0604000000000000"/>
            </a:endParaRPr>
          </a:p>
          <a:p>
            <a:pPr algn="ctr"/>
            <a:endParaRPr lang="ko-KR" altLang="en-US" sz="9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7" name="직선 화살표 연결선 36"/>
          <p:cNvCxnSpPr>
            <a:stCxn id="7" idx="3"/>
            <a:endCxn id="19" idx="1"/>
          </p:cNvCxnSpPr>
          <p:nvPr/>
        </p:nvCxnSpPr>
        <p:spPr bwMode="auto">
          <a:xfrm>
            <a:off x="7828858" y="3297460"/>
            <a:ext cx="577549" cy="8421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8" name="직선 화살표 연결선 36"/>
          <p:cNvCxnSpPr>
            <a:stCxn id="9" idx="3"/>
            <a:endCxn id="22" idx="1"/>
          </p:cNvCxnSpPr>
          <p:nvPr/>
        </p:nvCxnSpPr>
        <p:spPr bwMode="auto">
          <a:xfrm>
            <a:off x="7791088" y="5045524"/>
            <a:ext cx="602216" cy="35237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9381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34148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App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 알림 메시지를 전달하기 위한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Push Notification Service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는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Android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GCM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과 </a:t>
            </a:r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iOS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APNS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가 있으며 각 서비스의 특징은 아래와 같습니다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83763"/>
              </p:ext>
            </p:extLst>
          </p:nvPr>
        </p:nvGraphicFramePr>
        <p:xfrm>
          <a:off x="415925" y="2132856"/>
          <a:ext cx="9061450" cy="42588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8088"/>
                <a:gridCol w="3388835"/>
                <a:gridCol w="3904527"/>
              </a:tblGrid>
              <a:tr h="3309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구분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GCM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APNS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출시일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2012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6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월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26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일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(C2DM</a:t>
                      </a:r>
                      <a:r>
                        <a:rPr lang="ko-KR" altLang="en-US" sz="1100" kern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서비스 대체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)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2009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6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월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17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일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지원 버전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Android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API 8(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Froyo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2.2)</a:t>
                      </a:r>
                      <a:r>
                        <a:rPr lang="ko-KR" altLang="en-US" sz="1100" kern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이상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iOS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3.0</a:t>
                      </a:r>
                      <a:r>
                        <a:rPr lang="ko-KR" altLang="en-US" sz="1100" kern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이상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포맷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json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json</a:t>
                      </a:r>
                      <a:endParaRPr lang="ko-KR" altLang="en-US" sz="1100" kern="1200" smtClean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최대 크기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4 </a:t>
                      </a:r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KByte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u="none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2 </a:t>
                      </a:r>
                      <a:r>
                        <a:rPr lang="en-US" altLang="ko-KR" sz="1100" b="1" u="none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KByte</a:t>
                      </a:r>
                      <a:endParaRPr lang="ko-KR" altLang="en-US" sz="1100" b="1" u="none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저장 개수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최대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100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개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1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개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297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저장 시간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최대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4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주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(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유지 시간 사용자정의 설정 가능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)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무제한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(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파기 일자 사용자정의 설정 가능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)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다중 </a:t>
                      </a:r>
                      <a:r>
                        <a:rPr lang="ko-KR" altLang="en-US" sz="1100" kern="1200" dirty="0" err="1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발송자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지원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최대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100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개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(Project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ID</a:t>
                      </a:r>
                      <a:r>
                        <a:rPr lang="ko-KR" altLang="en-US" sz="1100" kern="1200" baseline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 공유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)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최대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100</a:t>
                      </a:r>
                      <a:r>
                        <a:rPr lang="ko-KR" altLang="en-US" sz="1100" kern="120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개 내외</a:t>
                      </a:r>
                      <a:endParaRPr lang="ko-KR" altLang="en-US" sz="1100" kern="120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제약사항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전달과 순서를 보장하지 않음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나눔고딕" panose="020D0604000000000000"/>
                          <a:ea typeface="나눔고딕" panose="020D0604000000000000"/>
                          <a:cs typeface="+mn-cs"/>
                        </a:rPr>
                        <a:t>메시지 전달을 보장하지 않음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나눔고딕" panose="020D0604000000000000"/>
                        <a:ea typeface="나눔고딕" panose="020D0604000000000000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196065" y="1628800"/>
            <a:ext cx="259669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Push Notification Service 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146649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34148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데이터 베이스는 담당자의 전문화를 선행 조건으로 업무 처리 절차를 반영하여 업무 변동이나 시스템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확장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등의 가변성에 대응이 가능한 설계를 지원하며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기존 운영 시스템과의 연계 처리 지원 및 구축 및 </a:t>
            </a:r>
            <a:endParaRPr lang="en-US" altLang="ko-KR" sz="1600" b="1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개발시의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데이터 무결성과 정합성을 보장합니다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 rot="19201116">
            <a:off x="4121951" y="3891090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Text Here</a:t>
            </a:r>
            <a:endParaRPr kumimoji="0" lang="ko-KR" altLang="en-US" sz="1800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3482511">
            <a:off x="4247380" y="3072933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Text Here</a:t>
            </a:r>
            <a:endParaRPr kumimoji="0" lang="ko-KR" altLang="en-US" sz="1800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3076439">
            <a:off x="3173901" y="3771566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Text Here</a:t>
            </a:r>
            <a:endParaRPr kumimoji="0" lang="ko-KR" altLang="en-US" sz="1800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1" name="막힌 원호 50"/>
          <p:cNvSpPr/>
          <p:nvPr/>
        </p:nvSpPr>
        <p:spPr>
          <a:xfrm rot="10800000">
            <a:off x="3113080" y="2414370"/>
            <a:ext cx="3460125" cy="3460125"/>
          </a:xfrm>
          <a:prstGeom prst="blockArc">
            <a:avLst>
              <a:gd name="adj1" fmla="val 16200218"/>
              <a:gd name="adj2" fmla="val 0"/>
              <a:gd name="adj3" fmla="val 15656"/>
            </a:avLst>
          </a:prstGeom>
          <a:gradFill>
            <a:gsLst>
              <a:gs pos="0">
                <a:sysClr val="window" lastClr="FFFFFF">
                  <a:lumMod val="50000"/>
                </a:sysClr>
              </a:gs>
              <a:gs pos="80000">
                <a:sysClr val="window" lastClr="FFFFFF">
                  <a:lumMod val="7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3" name="막힌 원호 53"/>
          <p:cNvSpPr/>
          <p:nvPr/>
        </p:nvSpPr>
        <p:spPr>
          <a:xfrm rot="5400000">
            <a:off x="3113080" y="2414370"/>
            <a:ext cx="3460125" cy="3460125"/>
          </a:xfrm>
          <a:prstGeom prst="blockArc">
            <a:avLst>
              <a:gd name="adj1" fmla="val 16200218"/>
              <a:gd name="adj2" fmla="val 0"/>
              <a:gd name="adj3" fmla="val 15656"/>
            </a:avLst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14" name="이등변 삼각형 54"/>
          <p:cNvSpPr/>
          <p:nvPr/>
        </p:nvSpPr>
        <p:spPr>
          <a:xfrm rot="16200000">
            <a:off x="4171053" y="5349243"/>
            <a:ext cx="851968" cy="498691"/>
          </a:xfrm>
          <a:prstGeom prst="triangle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5" name="그룹 55"/>
          <p:cNvGrpSpPr/>
          <p:nvPr/>
        </p:nvGrpSpPr>
        <p:grpSpPr>
          <a:xfrm>
            <a:off x="3113080" y="2414370"/>
            <a:ext cx="3629296" cy="3460125"/>
            <a:chOff x="2686170" y="1907592"/>
            <a:chExt cx="3956060" cy="3771658"/>
          </a:xfrm>
          <a:gradFill>
            <a:gsLst>
              <a:gs pos="0">
                <a:sysClr val="window" lastClr="FFFFFF">
                  <a:lumMod val="50000"/>
                </a:sysClr>
              </a:gs>
              <a:gs pos="80000">
                <a:sysClr val="window" lastClr="FFFFFF">
                  <a:lumMod val="7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6200000" scaled="0"/>
          </a:gradFill>
        </p:grpSpPr>
        <p:sp>
          <p:nvSpPr>
            <p:cNvPr id="16" name="막힌 원호 56"/>
            <p:cNvSpPr/>
            <p:nvPr/>
          </p:nvSpPr>
          <p:spPr>
            <a:xfrm>
              <a:off x="2686170" y="1907592"/>
              <a:ext cx="3771658" cy="3771658"/>
            </a:xfrm>
            <a:prstGeom prst="blockArc">
              <a:avLst>
                <a:gd name="adj1" fmla="val 16200218"/>
                <a:gd name="adj2" fmla="val 0"/>
                <a:gd name="adj3" fmla="val 15656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이등변 삼각형 58"/>
            <p:cNvSpPr/>
            <p:nvPr/>
          </p:nvSpPr>
          <p:spPr>
            <a:xfrm rot="10800000">
              <a:off x="5713555" y="3789363"/>
              <a:ext cx="928675" cy="543591"/>
            </a:xfrm>
            <a:prstGeom prst="triangle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</p:grpSp>
      <p:sp>
        <p:nvSpPr>
          <p:cNvPr id="19" name="막힌 원호 60"/>
          <p:cNvSpPr/>
          <p:nvPr/>
        </p:nvSpPr>
        <p:spPr>
          <a:xfrm rot="16200000">
            <a:off x="3113080" y="2414371"/>
            <a:ext cx="3460125" cy="3460125"/>
          </a:xfrm>
          <a:prstGeom prst="blockArc">
            <a:avLst>
              <a:gd name="adj1" fmla="val 16200218"/>
              <a:gd name="adj2" fmla="val 0"/>
              <a:gd name="adj3" fmla="val 15656"/>
            </a:avLst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</p:spPr>
      </p:sp>
      <p:sp>
        <p:nvSpPr>
          <p:cNvPr id="20" name="이등변 삼각형 61"/>
          <p:cNvSpPr/>
          <p:nvPr/>
        </p:nvSpPr>
        <p:spPr>
          <a:xfrm rot="5400000">
            <a:off x="4657767" y="2381503"/>
            <a:ext cx="851968" cy="498691"/>
          </a:xfrm>
          <a:prstGeom prst="triangle">
            <a:avLst/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1" name="이등변 삼각형 62"/>
          <p:cNvSpPr/>
          <p:nvPr/>
        </p:nvSpPr>
        <p:spPr>
          <a:xfrm>
            <a:off x="2943911" y="3650757"/>
            <a:ext cx="851968" cy="498691"/>
          </a:xfrm>
          <a:prstGeom prst="triangle">
            <a:avLst/>
          </a:prstGeom>
          <a:gradFill rotWithShape="1">
            <a:gsLst>
              <a:gs pos="0">
                <a:sysClr val="window" lastClr="FFFFFF">
                  <a:lumMod val="50000"/>
                </a:sysClr>
              </a:gs>
              <a:gs pos="80000">
                <a:sysClr val="window" lastClr="FFFFFF">
                  <a:lumMod val="7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22" name="그룹 22"/>
          <p:cNvGrpSpPr/>
          <p:nvPr/>
        </p:nvGrpSpPr>
        <p:grpSpPr>
          <a:xfrm>
            <a:off x="3801933" y="3163708"/>
            <a:ext cx="2075220" cy="1885849"/>
            <a:chOff x="341530" y="2539993"/>
            <a:chExt cx="2799648" cy="2544172"/>
          </a:xfrm>
        </p:grpSpPr>
        <p:sp>
          <p:nvSpPr>
            <p:cNvPr id="23" name="타원 13"/>
            <p:cNvSpPr/>
            <p:nvPr/>
          </p:nvSpPr>
          <p:spPr>
            <a:xfrm>
              <a:off x="440231" y="2546372"/>
              <a:ext cx="2537792" cy="2537793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</p:txBody>
        </p:sp>
        <p:grpSp>
          <p:nvGrpSpPr>
            <p:cNvPr id="24" name="그룹 60"/>
            <p:cNvGrpSpPr/>
            <p:nvPr/>
          </p:nvGrpSpPr>
          <p:grpSpPr>
            <a:xfrm>
              <a:off x="341530" y="2539993"/>
              <a:ext cx="2799648" cy="2537793"/>
              <a:chOff x="5075123" y="3442121"/>
              <a:chExt cx="2481952" cy="2249809"/>
            </a:xfrm>
          </p:grpSpPr>
          <p:sp>
            <p:nvSpPr>
              <p:cNvPr id="26" name="자유형 18"/>
              <p:cNvSpPr/>
              <p:nvPr/>
            </p:nvSpPr>
            <p:spPr>
              <a:xfrm rot="5398342">
                <a:off x="5955277" y="3558568"/>
                <a:ext cx="1424934" cy="1382488"/>
              </a:xfrm>
              <a:custGeom>
                <a:avLst/>
                <a:gdLst>
                  <a:gd name="connsiteX0" fmla="*/ 0 w 1800225"/>
                  <a:gd name="connsiteY0" fmla="*/ 1285875 h 1409700"/>
                  <a:gd name="connsiteX1" fmla="*/ 723900 w 1800225"/>
                  <a:gd name="connsiteY1" fmla="*/ 1409700 h 1409700"/>
                  <a:gd name="connsiteX2" fmla="*/ 1800225 w 1800225"/>
                  <a:gd name="connsiteY2" fmla="*/ 428625 h 1409700"/>
                  <a:gd name="connsiteX3" fmla="*/ 1323975 w 1800225"/>
                  <a:gd name="connsiteY3" fmla="*/ 0 h 1409700"/>
                  <a:gd name="connsiteX4" fmla="*/ 342900 w 1800225"/>
                  <a:gd name="connsiteY4" fmla="*/ 419100 h 1409700"/>
                  <a:gd name="connsiteX5" fmla="*/ 0 w 1800225"/>
                  <a:gd name="connsiteY5" fmla="*/ 1285875 h 1409700"/>
                  <a:gd name="connsiteX0" fmla="*/ 63500 w 1863725"/>
                  <a:gd name="connsiteY0" fmla="*/ 1287462 h 1411287"/>
                  <a:gd name="connsiteX1" fmla="*/ 787400 w 1863725"/>
                  <a:gd name="connsiteY1" fmla="*/ 1411287 h 1411287"/>
                  <a:gd name="connsiteX2" fmla="*/ 1863725 w 1863725"/>
                  <a:gd name="connsiteY2" fmla="*/ 430212 h 1411287"/>
                  <a:gd name="connsiteX3" fmla="*/ 1387475 w 1863725"/>
                  <a:gd name="connsiteY3" fmla="*/ 1587 h 1411287"/>
                  <a:gd name="connsiteX4" fmla="*/ 406400 w 1863725"/>
                  <a:gd name="connsiteY4" fmla="*/ 420687 h 1411287"/>
                  <a:gd name="connsiteX5" fmla="*/ 63500 w 1863725"/>
                  <a:gd name="connsiteY5" fmla="*/ 1287462 h 1411287"/>
                  <a:gd name="connsiteX0" fmla="*/ 63500 w 1963738"/>
                  <a:gd name="connsiteY0" fmla="*/ 1287462 h 1411287"/>
                  <a:gd name="connsiteX1" fmla="*/ 787400 w 1963738"/>
                  <a:gd name="connsiteY1" fmla="*/ 1411287 h 1411287"/>
                  <a:gd name="connsiteX2" fmla="*/ 1863725 w 1963738"/>
                  <a:gd name="connsiteY2" fmla="*/ 430212 h 1411287"/>
                  <a:gd name="connsiteX3" fmla="*/ 1387475 w 1963738"/>
                  <a:gd name="connsiteY3" fmla="*/ 1587 h 1411287"/>
                  <a:gd name="connsiteX4" fmla="*/ 406400 w 1963738"/>
                  <a:gd name="connsiteY4" fmla="*/ 420687 h 1411287"/>
                  <a:gd name="connsiteX5" fmla="*/ 63500 w 1963738"/>
                  <a:gd name="connsiteY5" fmla="*/ 1287462 h 1411287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63500 w 1963738"/>
                  <a:gd name="connsiteY0" fmla="*/ 1287462 h 1554162"/>
                  <a:gd name="connsiteX1" fmla="*/ 787400 w 1963738"/>
                  <a:gd name="connsiteY1" fmla="*/ 1411287 h 1554162"/>
                  <a:gd name="connsiteX2" fmla="*/ 1863725 w 1963738"/>
                  <a:gd name="connsiteY2" fmla="*/ 430212 h 1554162"/>
                  <a:gd name="connsiteX3" fmla="*/ 1387475 w 1963738"/>
                  <a:gd name="connsiteY3" fmla="*/ 1587 h 1554162"/>
                  <a:gd name="connsiteX4" fmla="*/ 406400 w 1963738"/>
                  <a:gd name="connsiteY4" fmla="*/ 420687 h 1554162"/>
                  <a:gd name="connsiteX5" fmla="*/ 63500 w 1963738"/>
                  <a:gd name="connsiteY5" fmla="*/ 1287462 h 1554162"/>
                  <a:gd name="connsiteX0" fmla="*/ 41717 w 1963737"/>
                  <a:gd name="connsiteY0" fmla="*/ 1287462 h 1689794"/>
                  <a:gd name="connsiteX1" fmla="*/ 634920 w 1963737"/>
                  <a:gd name="connsiteY1" fmla="*/ 1546919 h 1689794"/>
                  <a:gd name="connsiteX2" fmla="*/ 1841942 w 1963737"/>
                  <a:gd name="connsiteY2" fmla="*/ 430212 h 1689794"/>
                  <a:gd name="connsiteX3" fmla="*/ 1365692 w 1963737"/>
                  <a:gd name="connsiteY3" fmla="*/ 1587 h 1689794"/>
                  <a:gd name="connsiteX4" fmla="*/ 384617 w 1963737"/>
                  <a:gd name="connsiteY4" fmla="*/ 420687 h 1689794"/>
                  <a:gd name="connsiteX5" fmla="*/ 41717 w 1963737"/>
                  <a:gd name="connsiteY5" fmla="*/ 1287462 h 1689794"/>
                  <a:gd name="connsiteX0" fmla="*/ 41717 w 1860992"/>
                  <a:gd name="connsiteY0" fmla="*/ 1287462 h 1689794"/>
                  <a:gd name="connsiteX1" fmla="*/ 634920 w 1860992"/>
                  <a:gd name="connsiteY1" fmla="*/ 1546919 h 1689794"/>
                  <a:gd name="connsiteX2" fmla="*/ 1479991 w 1860992"/>
                  <a:gd name="connsiteY2" fmla="*/ 896937 h 1689794"/>
                  <a:gd name="connsiteX3" fmla="*/ 1841942 w 1860992"/>
                  <a:gd name="connsiteY3" fmla="*/ 430212 h 1689794"/>
                  <a:gd name="connsiteX4" fmla="*/ 1365692 w 1860992"/>
                  <a:gd name="connsiteY4" fmla="*/ 1587 h 1689794"/>
                  <a:gd name="connsiteX5" fmla="*/ 384617 w 1860992"/>
                  <a:gd name="connsiteY5" fmla="*/ 420687 h 1689794"/>
                  <a:gd name="connsiteX6" fmla="*/ 41717 w 1860992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43724"/>
                  <a:gd name="connsiteY0" fmla="*/ 1287462 h 1689794"/>
                  <a:gd name="connsiteX1" fmla="*/ 634920 w 1843724"/>
                  <a:gd name="connsiteY1" fmla="*/ 1546919 h 1689794"/>
                  <a:gd name="connsiteX2" fmla="*/ 1355000 w 1843724"/>
                  <a:gd name="connsiteY2" fmla="*/ 466799 h 1689794"/>
                  <a:gd name="connsiteX3" fmla="*/ 1841942 w 1843724"/>
                  <a:gd name="connsiteY3" fmla="*/ 430212 h 1689794"/>
                  <a:gd name="connsiteX4" fmla="*/ 1365692 w 1843724"/>
                  <a:gd name="connsiteY4" fmla="*/ 1587 h 1689794"/>
                  <a:gd name="connsiteX5" fmla="*/ 384617 w 1843724"/>
                  <a:gd name="connsiteY5" fmla="*/ 420687 h 1689794"/>
                  <a:gd name="connsiteX6" fmla="*/ 41717 w 1843724"/>
                  <a:gd name="connsiteY6" fmla="*/ 1287462 h 1689794"/>
                  <a:gd name="connsiteX0" fmla="*/ 41717 w 1855725"/>
                  <a:gd name="connsiteY0" fmla="*/ 1287462 h 1689794"/>
                  <a:gd name="connsiteX1" fmla="*/ 634920 w 1855725"/>
                  <a:gd name="connsiteY1" fmla="*/ 1546919 h 1689794"/>
                  <a:gd name="connsiteX2" fmla="*/ 1282992 w 1855725"/>
                  <a:gd name="connsiteY2" fmla="*/ 322783 h 1689794"/>
                  <a:gd name="connsiteX3" fmla="*/ 1841942 w 1855725"/>
                  <a:gd name="connsiteY3" fmla="*/ 430212 h 1689794"/>
                  <a:gd name="connsiteX4" fmla="*/ 1365692 w 1855725"/>
                  <a:gd name="connsiteY4" fmla="*/ 1587 h 1689794"/>
                  <a:gd name="connsiteX5" fmla="*/ 384617 w 1855725"/>
                  <a:gd name="connsiteY5" fmla="*/ 420687 h 1689794"/>
                  <a:gd name="connsiteX6" fmla="*/ 41717 w 1855725"/>
                  <a:gd name="connsiteY6" fmla="*/ 1287462 h 1689794"/>
                  <a:gd name="connsiteX0" fmla="*/ 41717 w 1876164"/>
                  <a:gd name="connsiteY0" fmla="*/ 1287462 h 1689794"/>
                  <a:gd name="connsiteX1" fmla="*/ 634920 w 1876164"/>
                  <a:gd name="connsiteY1" fmla="*/ 1546919 h 1689794"/>
                  <a:gd name="connsiteX2" fmla="*/ 1571024 w 1876164"/>
                  <a:gd name="connsiteY2" fmla="*/ 538807 h 1689794"/>
                  <a:gd name="connsiteX3" fmla="*/ 1841942 w 1876164"/>
                  <a:gd name="connsiteY3" fmla="*/ 430212 h 1689794"/>
                  <a:gd name="connsiteX4" fmla="*/ 1365692 w 1876164"/>
                  <a:gd name="connsiteY4" fmla="*/ 1587 h 1689794"/>
                  <a:gd name="connsiteX5" fmla="*/ 384617 w 1876164"/>
                  <a:gd name="connsiteY5" fmla="*/ 420687 h 1689794"/>
                  <a:gd name="connsiteX6" fmla="*/ 41717 w 1876164"/>
                  <a:gd name="connsiteY6" fmla="*/ 1287462 h 1689794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61802"/>
                  <a:gd name="connsiteX1" fmla="*/ 718928 w 1888165"/>
                  <a:gd name="connsiteY1" fmla="*/ 1618927 h 1761802"/>
                  <a:gd name="connsiteX2" fmla="*/ 1583025 w 1888165"/>
                  <a:gd name="connsiteY2" fmla="*/ 538807 h 1761802"/>
                  <a:gd name="connsiteX3" fmla="*/ 1853943 w 1888165"/>
                  <a:gd name="connsiteY3" fmla="*/ 430212 h 1761802"/>
                  <a:gd name="connsiteX4" fmla="*/ 1377693 w 1888165"/>
                  <a:gd name="connsiteY4" fmla="*/ 1587 h 1761802"/>
                  <a:gd name="connsiteX5" fmla="*/ 396618 w 1888165"/>
                  <a:gd name="connsiteY5" fmla="*/ 420687 h 1761802"/>
                  <a:gd name="connsiteX6" fmla="*/ 53718 w 1888165"/>
                  <a:gd name="connsiteY6" fmla="*/ 1287462 h 1761802"/>
                  <a:gd name="connsiteX0" fmla="*/ 53718 w 1888165"/>
                  <a:gd name="connsiteY0" fmla="*/ 1287462 h 1706006"/>
                  <a:gd name="connsiteX1" fmla="*/ 718928 w 1888165"/>
                  <a:gd name="connsiteY1" fmla="*/ 1618927 h 1706006"/>
                  <a:gd name="connsiteX2" fmla="*/ 1583025 w 1888165"/>
                  <a:gd name="connsiteY2" fmla="*/ 538807 h 1706006"/>
                  <a:gd name="connsiteX3" fmla="*/ 1853943 w 1888165"/>
                  <a:gd name="connsiteY3" fmla="*/ 430212 h 1706006"/>
                  <a:gd name="connsiteX4" fmla="*/ 1377693 w 1888165"/>
                  <a:gd name="connsiteY4" fmla="*/ 1587 h 1706006"/>
                  <a:gd name="connsiteX5" fmla="*/ 396618 w 1888165"/>
                  <a:gd name="connsiteY5" fmla="*/ 420687 h 1706006"/>
                  <a:gd name="connsiteX6" fmla="*/ 53718 w 1888165"/>
                  <a:gd name="connsiteY6" fmla="*/ 1287462 h 1706006"/>
                  <a:gd name="connsiteX0" fmla="*/ 53718 w 1888165"/>
                  <a:gd name="connsiteY0" fmla="*/ 1287462 h 1618927"/>
                  <a:gd name="connsiteX1" fmla="*/ 718928 w 1888165"/>
                  <a:gd name="connsiteY1" fmla="*/ 1618927 h 1618927"/>
                  <a:gd name="connsiteX2" fmla="*/ 1583025 w 1888165"/>
                  <a:gd name="connsiteY2" fmla="*/ 538807 h 1618927"/>
                  <a:gd name="connsiteX3" fmla="*/ 1853943 w 1888165"/>
                  <a:gd name="connsiteY3" fmla="*/ 430212 h 1618927"/>
                  <a:gd name="connsiteX4" fmla="*/ 1377693 w 1888165"/>
                  <a:gd name="connsiteY4" fmla="*/ 1587 h 1618927"/>
                  <a:gd name="connsiteX5" fmla="*/ 396618 w 1888165"/>
                  <a:gd name="connsiteY5" fmla="*/ 420687 h 1618927"/>
                  <a:gd name="connsiteX6" fmla="*/ 53718 w 1888165"/>
                  <a:gd name="connsiteY6" fmla="*/ 1287462 h 1618927"/>
                  <a:gd name="connsiteX0" fmla="*/ 5223 w 1839670"/>
                  <a:gd name="connsiteY0" fmla="*/ 1287462 h 1780287"/>
                  <a:gd name="connsiteX1" fmla="*/ 379464 w 1839670"/>
                  <a:gd name="connsiteY1" fmla="*/ 1506969 h 1780287"/>
                  <a:gd name="connsiteX2" fmla="*/ 670433 w 1839670"/>
                  <a:gd name="connsiteY2" fmla="*/ 1618927 h 1780287"/>
                  <a:gd name="connsiteX3" fmla="*/ 1534530 w 1839670"/>
                  <a:gd name="connsiteY3" fmla="*/ 538807 h 1780287"/>
                  <a:gd name="connsiteX4" fmla="*/ 1805448 w 1839670"/>
                  <a:gd name="connsiteY4" fmla="*/ 430212 h 1780287"/>
                  <a:gd name="connsiteX5" fmla="*/ 1329198 w 1839670"/>
                  <a:gd name="connsiteY5" fmla="*/ 1587 h 1780287"/>
                  <a:gd name="connsiteX6" fmla="*/ 348123 w 1839670"/>
                  <a:gd name="connsiteY6" fmla="*/ 420687 h 1780287"/>
                  <a:gd name="connsiteX7" fmla="*/ 5223 w 1839670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  <a:gd name="connsiteX0" fmla="*/ 500 w 1834947"/>
                  <a:gd name="connsiteY0" fmla="*/ 1287462 h 1780287"/>
                  <a:gd name="connsiteX1" fmla="*/ 346402 w 1834947"/>
                  <a:gd name="connsiteY1" fmla="*/ 1405350 h 1780287"/>
                  <a:gd name="connsiteX2" fmla="*/ 665710 w 1834947"/>
                  <a:gd name="connsiteY2" fmla="*/ 1618927 h 1780287"/>
                  <a:gd name="connsiteX3" fmla="*/ 1529807 w 1834947"/>
                  <a:gd name="connsiteY3" fmla="*/ 538807 h 1780287"/>
                  <a:gd name="connsiteX4" fmla="*/ 1800725 w 1834947"/>
                  <a:gd name="connsiteY4" fmla="*/ 430212 h 1780287"/>
                  <a:gd name="connsiteX5" fmla="*/ 1324475 w 1834947"/>
                  <a:gd name="connsiteY5" fmla="*/ 1587 h 1780287"/>
                  <a:gd name="connsiteX6" fmla="*/ 343400 w 1834947"/>
                  <a:gd name="connsiteY6" fmla="*/ 420687 h 1780287"/>
                  <a:gd name="connsiteX7" fmla="*/ 500 w 1834947"/>
                  <a:gd name="connsiteY7" fmla="*/ 1287462 h 1780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947" h="1780287">
                    <a:moveTo>
                      <a:pt x="500" y="1287462"/>
                    </a:moveTo>
                    <a:cubicBezTo>
                      <a:pt x="1000" y="1451572"/>
                      <a:pt x="235534" y="1350106"/>
                      <a:pt x="346402" y="1405350"/>
                    </a:cubicBezTo>
                    <a:cubicBezTo>
                      <a:pt x="457270" y="1460594"/>
                      <a:pt x="473199" y="1780287"/>
                      <a:pt x="665710" y="1618927"/>
                    </a:cubicBezTo>
                    <a:cubicBezTo>
                      <a:pt x="905422" y="1553840"/>
                      <a:pt x="1238695" y="627021"/>
                      <a:pt x="1529807" y="538807"/>
                    </a:cubicBezTo>
                    <a:cubicBezTo>
                      <a:pt x="1820919" y="450593"/>
                      <a:pt x="1834947" y="519749"/>
                      <a:pt x="1800725" y="430212"/>
                    </a:cubicBezTo>
                    <a:cubicBezTo>
                      <a:pt x="1766503" y="340675"/>
                      <a:pt x="1567362" y="3174"/>
                      <a:pt x="1324475" y="1587"/>
                    </a:cubicBezTo>
                    <a:cubicBezTo>
                      <a:pt x="1081588" y="0"/>
                      <a:pt x="564063" y="206375"/>
                      <a:pt x="343400" y="420687"/>
                    </a:cubicBezTo>
                    <a:cubicBezTo>
                      <a:pt x="122738" y="635000"/>
                      <a:pt x="0" y="1123352"/>
                      <a:pt x="500" y="1287462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ysClr val="window" lastClr="FFFFFF">
                      <a:alpha val="19000"/>
                    </a:sysClr>
                  </a:gs>
                  <a:gs pos="5000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27" name="타원 15"/>
              <p:cNvSpPr/>
              <p:nvPr/>
            </p:nvSpPr>
            <p:spPr>
              <a:xfrm>
                <a:off x="5159815" y="3442121"/>
                <a:ext cx="2249809" cy="2249809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>
                      <a:alpha val="0"/>
                    </a:sysClr>
                  </a:gs>
                  <a:gs pos="65000">
                    <a:sysClr val="window" lastClr="FFFFFF">
                      <a:alpha val="0"/>
                    </a:sysClr>
                  </a:gs>
                  <a:gs pos="74000">
                    <a:sysClr val="window" lastClr="FFFFFF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solidFill>
                  <a:sysClr val="window" lastClr="FFFFFF">
                    <a:alpha val="25000"/>
                  </a:sys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28" name="Oval 26"/>
              <p:cNvSpPr>
                <a:spLocks noChangeAspect="1" noChangeArrowheads="1"/>
              </p:cNvSpPr>
              <p:nvPr/>
            </p:nvSpPr>
            <p:spPr bwMode="auto">
              <a:xfrm rot="18900000">
                <a:off x="5075123" y="3760891"/>
                <a:ext cx="1550533" cy="831479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>
                      <a:alpha val="33000"/>
                    </a:sysClr>
                  </a:gs>
                  <a:gs pos="100000">
                    <a:sysClr val="window" lastClr="FFFFFF">
                      <a:gamma/>
                      <a:shade val="46275"/>
                      <a:invGamma/>
                      <a:alpha val="0"/>
                    </a:sys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 flipH="1">
                <a:off x="5386741" y="3670248"/>
                <a:ext cx="713227" cy="639276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>
                      <a:alpha val="65000"/>
                    </a:sysClr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30" name="자유형 19"/>
              <p:cNvSpPr/>
              <p:nvPr/>
            </p:nvSpPr>
            <p:spPr>
              <a:xfrm rot="5839189">
                <a:off x="4992668" y="4233137"/>
                <a:ext cx="1574505" cy="1185188"/>
              </a:xfrm>
              <a:custGeom>
                <a:avLst/>
                <a:gdLst>
                  <a:gd name="connsiteX0" fmla="*/ 0 w 2171700"/>
                  <a:gd name="connsiteY0" fmla="*/ 1038225 h 1914525"/>
                  <a:gd name="connsiteX1" fmla="*/ 390525 w 2171700"/>
                  <a:gd name="connsiteY1" fmla="*/ 1571625 h 1914525"/>
                  <a:gd name="connsiteX2" fmla="*/ 819150 w 2171700"/>
                  <a:gd name="connsiteY2" fmla="*/ 1914525 h 1914525"/>
                  <a:gd name="connsiteX3" fmla="*/ 1409700 w 2171700"/>
                  <a:gd name="connsiteY3" fmla="*/ 1771650 h 1914525"/>
                  <a:gd name="connsiteX4" fmla="*/ 1876425 w 2171700"/>
                  <a:gd name="connsiteY4" fmla="*/ 1371600 h 1914525"/>
                  <a:gd name="connsiteX5" fmla="*/ 2171700 w 2171700"/>
                  <a:gd name="connsiteY5" fmla="*/ 752475 h 1914525"/>
                  <a:gd name="connsiteX6" fmla="*/ 2105025 w 2171700"/>
                  <a:gd name="connsiteY6" fmla="*/ 0 h 1914525"/>
                  <a:gd name="connsiteX7" fmla="*/ 1990725 w 2171700"/>
                  <a:gd name="connsiteY7" fmla="*/ 209550 h 1914525"/>
                  <a:gd name="connsiteX8" fmla="*/ 1733550 w 2171700"/>
                  <a:gd name="connsiteY8" fmla="*/ 514350 h 1914525"/>
                  <a:gd name="connsiteX9" fmla="*/ 1428750 w 2171700"/>
                  <a:gd name="connsiteY9" fmla="*/ 533400 h 1914525"/>
                  <a:gd name="connsiteX10" fmla="*/ 790575 w 2171700"/>
                  <a:gd name="connsiteY10" fmla="*/ 942975 h 1914525"/>
                  <a:gd name="connsiteX11" fmla="*/ 209550 w 2171700"/>
                  <a:gd name="connsiteY11" fmla="*/ 1047750 h 1914525"/>
                  <a:gd name="connsiteX12" fmla="*/ 0 w 2171700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038225 h 1914525"/>
                  <a:gd name="connsiteX1" fmla="*/ 420687 w 2201862"/>
                  <a:gd name="connsiteY1" fmla="*/ 1571625 h 1914525"/>
                  <a:gd name="connsiteX2" fmla="*/ 849312 w 2201862"/>
                  <a:gd name="connsiteY2" fmla="*/ 1914525 h 1914525"/>
                  <a:gd name="connsiteX3" fmla="*/ 1439862 w 2201862"/>
                  <a:gd name="connsiteY3" fmla="*/ 1771650 h 1914525"/>
                  <a:gd name="connsiteX4" fmla="*/ 1906587 w 2201862"/>
                  <a:gd name="connsiteY4" fmla="*/ 1371600 h 1914525"/>
                  <a:gd name="connsiteX5" fmla="*/ 2201862 w 2201862"/>
                  <a:gd name="connsiteY5" fmla="*/ 752475 h 1914525"/>
                  <a:gd name="connsiteX6" fmla="*/ 2135187 w 2201862"/>
                  <a:gd name="connsiteY6" fmla="*/ 0 h 1914525"/>
                  <a:gd name="connsiteX7" fmla="*/ 2020887 w 2201862"/>
                  <a:gd name="connsiteY7" fmla="*/ 209550 h 1914525"/>
                  <a:gd name="connsiteX8" fmla="*/ 1763712 w 2201862"/>
                  <a:gd name="connsiteY8" fmla="*/ 514350 h 1914525"/>
                  <a:gd name="connsiteX9" fmla="*/ 1458912 w 2201862"/>
                  <a:gd name="connsiteY9" fmla="*/ 533400 h 1914525"/>
                  <a:gd name="connsiteX10" fmla="*/ 820737 w 2201862"/>
                  <a:gd name="connsiteY10" fmla="*/ 942975 h 1914525"/>
                  <a:gd name="connsiteX11" fmla="*/ 239712 w 2201862"/>
                  <a:gd name="connsiteY11" fmla="*/ 1047750 h 1914525"/>
                  <a:gd name="connsiteX12" fmla="*/ 30162 w 2201862"/>
                  <a:gd name="connsiteY12" fmla="*/ 1038225 h 1914525"/>
                  <a:gd name="connsiteX0" fmla="*/ 30162 w 2201862"/>
                  <a:gd name="connsiteY0" fmla="*/ 1128712 h 2005012"/>
                  <a:gd name="connsiteX1" fmla="*/ 420687 w 2201862"/>
                  <a:gd name="connsiteY1" fmla="*/ 1662112 h 2005012"/>
                  <a:gd name="connsiteX2" fmla="*/ 849312 w 2201862"/>
                  <a:gd name="connsiteY2" fmla="*/ 2005012 h 2005012"/>
                  <a:gd name="connsiteX3" fmla="*/ 1439862 w 2201862"/>
                  <a:gd name="connsiteY3" fmla="*/ 1862137 h 2005012"/>
                  <a:gd name="connsiteX4" fmla="*/ 1906587 w 2201862"/>
                  <a:gd name="connsiteY4" fmla="*/ 1462087 h 2005012"/>
                  <a:gd name="connsiteX5" fmla="*/ 2201862 w 2201862"/>
                  <a:gd name="connsiteY5" fmla="*/ 842962 h 2005012"/>
                  <a:gd name="connsiteX6" fmla="*/ 2135187 w 2201862"/>
                  <a:gd name="connsiteY6" fmla="*/ 90487 h 2005012"/>
                  <a:gd name="connsiteX7" fmla="*/ 2020887 w 2201862"/>
                  <a:gd name="connsiteY7" fmla="*/ 300037 h 2005012"/>
                  <a:gd name="connsiteX8" fmla="*/ 1763712 w 2201862"/>
                  <a:gd name="connsiteY8" fmla="*/ 604837 h 2005012"/>
                  <a:gd name="connsiteX9" fmla="*/ 1458912 w 2201862"/>
                  <a:gd name="connsiteY9" fmla="*/ 623887 h 2005012"/>
                  <a:gd name="connsiteX10" fmla="*/ 820737 w 2201862"/>
                  <a:gd name="connsiteY10" fmla="*/ 1033462 h 2005012"/>
                  <a:gd name="connsiteX11" fmla="*/ 239712 w 2201862"/>
                  <a:gd name="connsiteY11" fmla="*/ 1138237 h 2005012"/>
                  <a:gd name="connsiteX12" fmla="*/ 30162 w 22018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05012"/>
                  <a:gd name="connsiteX1" fmla="*/ 420687 w 2239962"/>
                  <a:gd name="connsiteY1" fmla="*/ 1662112 h 2005012"/>
                  <a:gd name="connsiteX2" fmla="*/ 849312 w 2239962"/>
                  <a:gd name="connsiteY2" fmla="*/ 2005012 h 2005012"/>
                  <a:gd name="connsiteX3" fmla="*/ 1439862 w 2239962"/>
                  <a:gd name="connsiteY3" fmla="*/ 1862137 h 2005012"/>
                  <a:gd name="connsiteX4" fmla="*/ 1906587 w 2239962"/>
                  <a:gd name="connsiteY4" fmla="*/ 1462087 h 2005012"/>
                  <a:gd name="connsiteX5" fmla="*/ 2201862 w 2239962"/>
                  <a:gd name="connsiteY5" fmla="*/ 842962 h 2005012"/>
                  <a:gd name="connsiteX6" fmla="*/ 2135187 w 2239962"/>
                  <a:gd name="connsiteY6" fmla="*/ 90487 h 2005012"/>
                  <a:gd name="connsiteX7" fmla="*/ 2020887 w 2239962"/>
                  <a:gd name="connsiteY7" fmla="*/ 300037 h 2005012"/>
                  <a:gd name="connsiteX8" fmla="*/ 1763712 w 2239962"/>
                  <a:gd name="connsiteY8" fmla="*/ 604837 h 2005012"/>
                  <a:gd name="connsiteX9" fmla="*/ 1458912 w 2239962"/>
                  <a:gd name="connsiteY9" fmla="*/ 623887 h 2005012"/>
                  <a:gd name="connsiteX10" fmla="*/ 820737 w 2239962"/>
                  <a:gd name="connsiteY10" fmla="*/ 1033462 h 2005012"/>
                  <a:gd name="connsiteX11" fmla="*/ 239712 w 2239962"/>
                  <a:gd name="connsiteY11" fmla="*/ 1138237 h 2005012"/>
                  <a:gd name="connsiteX12" fmla="*/ 30162 w 2239962"/>
                  <a:gd name="connsiteY12" fmla="*/ 1128712 h 2005012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1458912 w 2239962"/>
                  <a:gd name="connsiteY9" fmla="*/ 623887 h 2038350"/>
                  <a:gd name="connsiteX10" fmla="*/ 820737 w 2239962"/>
                  <a:gd name="connsiteY10" fmla="*/ 1033462 h 2038350"/>
                  <a:gd name="connsiteX11" fmla="*/ 239712 w 2239962"/>
                  <a:gd name="connsiteY11" fmla="*/ 1138237 h 2038350"/>
                  <a:gd name="connsiteX12" fmla="*/ 30162 w 2239962"/>
                  <a:gd name="connsiteY12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39962"/>
                  <a:gd name="connsiteY0" fmla="*/ 1128712 h 2038350"/>
                  <a:gd name="connsiteX1" fmla="*/ 420687 w 2239962"/>
                  <a:gd name="connsiteY1" fmla="*/ 1662112 h 2038350"/>
                  <a:gd name="connsiteX2" fmla="*/ 849312 w 2239962"/>
                  <a:gd name="connsiteY2" fmla="*/ 2005012 h 2038350"/>
                  <a:gd name="connsiteX3" fmla="*/ 1439862 w 2239962"/>
                  <a:gd name="connsiteY3" fmla="*/ 1862137 h 2038350"/>
                  <a:gd name="connsiteX4" fmla="*/ 1906587 w 2239962"/>
                  <a:gd name="connsiteY4" fmla="*/ 1462087 h 2038350"/>
                  <a:gd name="connsiteX5" fmla="*/ 2201862 w 2239962"/>
                  <a:gd name="connsiteY5" fmla="*/ 842962 h 2038350"/>
                  <a:gd name="connsiteX6" fmla="*/ 2135187 w 2239962"/>
                  <a:gd name="connsiteY6" fmla="*/ 90487 h 2038350"/>
                  <a:gd name="connsiteX7" fmla="*/ 2020887 w 2239962"/>
                  <a:gd name="connsiteY7" fmla="*/ 300037 h 2038350"/>
                  <a:gd name="connsiteX8" fmla="*/ 1763712 w 2239962"/>
                  <a:gd name="connsiteY8" fmla="*/ 604837 h 2038350"/>
                  <a:gd name="connsiteX9" fmla="*/ 820737 w 2239962"/>
                  <a:gd name="connsiteY9" fmla="*/ 1033462 h 2038350"/>
                  <a:gd name="connsiteX10" fmla="*/ 239712 w 2239962"/>
                  <a:gd name="connsiteY10" fmla="*/ 1138237 h 2038350"/>
                  <a:gd name="connsiteX11" fmla="*/ 30162 w 2239962"/>
                  <a:gd name="connsiteY11" fmla="*/ 1128712 h 203835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220912"/>
                  <a:gd name="connsiteY0" fmla="*/ 868362 h 1778000"/>
                  <a:gd name="connsiteX1" fmla="*/ 420687 w 2220912"/>
                  <a:gd name="connsiteY1" fmla="*/ 1401762 h 1778000"/>
                  <a:gd name="connsiteX2" fmla="*/ 849312 w 2220912"/>
                  <a:gd name="connsiteY2" fmla="*/ 1744662 h 1778000"/>
                  <a:gd name="connsiteX3" fmla="*/ 1439862 w 2220912"/>
                  <a:gd name="connsiteY3" fmla="*/ 1601787 h 1778000"/>
                  <a:gd name="connsiteX4" fmla="*/ 1906587 w 2220912"/>
                  <a:gd name="connsiteY4" fmla="*/ 1201737 h 1778000"/>
                  <a:gd name="connsiteX5" fmla="*/ 2201862 w 2220912"/>
                  <a:gd name="connsiteY5" fmla="*/ 582612 h 1778000"/>
                  <a:gd name="connsiteX6" fmla="*/ 2020887 w 2220912"/>
                  <a:gd name="connsiteY6" fmla="*/ 39687 h 1778000"/>
                  <a:gd name="connsiteX7" fmla="*/ 1763712 w 2220912"/>
                  <a:gd name="connsiteY7" fmla="*/ 344487 h 1778000"/>
                  <a:gd name="connsiteX8" fmla="*/ 820737 w 2220912"/>
                  <a:gd name="connsiteY8" fmla="*/ 773112 h 1778000"/>
                  <a:gd name="connsiteX9" fmla="*/ 239712 w 2220912"/>
                  <a:gd name="connsiteY9" fmla="*/ 877887 h 1778000"/>
                  <a:gd name="connsiteX10" fmla="*/ 30162 w 2220912"/>
                  <a:gd name="connsiteY10" fmla="*/ 868362 h 1778000"/>
                  <a:gd name="connsiteX0" fmla="*/ 30162 w 2312374"/>
                  <a:gd name="connsiteY0" fmla="*/ 869819 h 1779457"/>
                  <a:gd name="connsiteX1" fmla="*/ 420687 w 2312374"/>
                  <a:gd name="connsiteY1" fmla="*/ 1403219 h 1779457"/>
                  <a:gd name="connsiteX2" fmla="*/ 849312 w 2312374"/>
                  <a:gd name="connsiteY2" fmla="*/ 1746119 h 1779457"/>
                  <a:gd name="connsiteX3" fmla="*/ 1439862 w 2312374"/>
                  <a:gd name="connsiteY3" fmla="*/ 1603244 h 1779457"/>
                  <a:gd name="connsiteX4" fmla="*/ 1906587 w 2312374"/>
                  <a:gd name="connsiteY4" fmla="*/ 1203194 h 1779457"/>
                  <a:gd name="connsiteX5" fmla="*/ 2201862 w 2312374"/>
                  <a:gd name="connsiteY5" fmla="*/ 584069 h 1779457"/>
                  <a:gd name="connsiteX6" fmla="*/ 2239349 w 2312374"/>
                  <a:gd name="connsiteY6" fmla="*/ 39687 h 1779457"/>
                  <a:gd name="connsiteX7" fmla="*/ 1763712 w 2312374"/>
                  <a:gd name="connsiteY7" fmla="*/ 345944 h 1779457"/>
                  <a:gd name="connsiteX8" fmla="*/ 820737 w 2312374"/>
                  <a:gd name="connsiteY8" fmla="*/ 774569 h 1779457"/>
                  <a:gd name="connsiteX9" fmla="*/ 239712 w 2312374"/>
                  <a:gd name="connsiteY9" fmla="*/ 879344 h 1779457"/>
                  <a:gd name="connsiteX10" fmla="*/ 30162 w 2312374"/>
                  <a:gd name="connsiteY10" fmla="*/ 869819 h 1779457"/>
                  <a:gd name="connsiteX0" fmla="*/ 30162 w 2332627"/>
                  <a:gd name="connsiteY0" fmla="*/ 846217 h 1755855"/>
                  <a:gd name="connsiteX1" fmla="*/ 420687 w 2332627"/>
                  <a:gd name="connsiteY1" fmla="*/ 1379617 h 1755855"/>
                  <a:gd name="connsiteX2" fmla="*/ 849312 w 2332627"/>
                  <a:gd name="connsiteY2" fmla="*/ 1722517 h 1755855"/>
                  <a:gd name="connsiteX3" fmla="*/ 1439862 w 2332627"/>
                  <a:gd name="connsiteY3" fmla="*/ 1579642 h 1755855"/>
                  <a:gd name="connsiteX4" fmla="*/ 1906587 w 2332627"/>
                  <a:gd name="connsiteY4" fmla="*/ 1179592 h 1755855"/>
                  <a:gd name="connsiteX5" fmla="*/ 2201862 w 2332627"/>
                  <a:gd name="connsiteY5" fmla="*/ 560467 h 1755855"/>
                  <a:gd name="connsiteX6" fmla="*/ 2239349 w 2332627"/>
                  <a:gd name="connsiteY6" fmla="*/ 16085 h 1755855"/>
                  <a:gd name="connsiteX7" fmla="*/ 1642189 w 2332627"/>
                  <a:gd name="connsiteY7" fmla="*/ 463955 h 1755855"/>
                  <a:gd name="connsiteX8" fmla="*/ 820737 w 2332627"/>
                  <a:gd name="connsiteY8" fmla="*/ 750967 h 1755855"/>
                  <a:gd name="connsiteX9" fmla="*/ 239712 w 2332627"/>
                  <a:gd name="connsiteY9" fmla="*/ 855742 h 1755855"/>
                  <a:gd name="connsiteX10" fmla="*/ 30162 w 2332627"/>
                  <a:gd name="connsiteY10" fmla="*/ 846217 h 1755855"/>
                  <a:gd name="connsiteX0" fmla="*/ 30162 w 2332628"/>
                  <a:gd name="connsiteY0" fmla="*/ 846217 h 1755855"/>
                  <a:gd name="connsiteX1" fmla="*/ 420687 w 2332628"/>
                  <a:gd name="connsiteY1" fmla="*/ 1379617 h 1755855"/>
                  <a:gd name="connsiteX2" fmla="*/ 849312 w 2332628"/>
                  <a:gd name="connsiteY2" fmla="*/ 1722517 h 1755855"/>
                  <a:gd name="connsiteX3" fmla="*/ 1439862 w 2332628"/>
                  <a:gd name="connsiteY3" fmla="*/ 1579642 h 1755855"/>
                  <a:gd name="connsiteX4" fmla="*/ 1906587 w 2332628"/>
                  <a:gd name="connsiteY4" fmla="*/ 1179592 h 1755855"/>
                  <a:gd name="connsiteX5" fmla="*/ 2201862 w 2332628"/>
                  <a:gd name="connsiteY5" fmla="*/ 560467 h 1755855"/>
                  <a:gd name="connsiteX6" fmla="*/ 2239349 w 2332628"/>
                  <a:gd name="connsiteY6" fmla="*/ 16085 h 1755855"/>
                  <a:gd name="connsiteX7" fmla="*/ 1642189 w 2332628"/>
                  <a:gd name="connsiteY7" fmla="*/ 463955 h 1755855"/>
                  <a:gd name="connsiteX8" fmla="*/ 970384 w 2332628"/>
                  <a:gd name="connsiteY8" fmla="*/ 538600 h 1755855"/>
                  <a:gd name="connsiteX9" fmla="*/ 239712 w 2332628"/>
                  <a:gd name="connsiteY9" fmla="*/ 855742 h 1755855"/>
                  <a:gd name="connsiteX10" fmla="*/ 30162 w 2332628"/>
                  <a:gd name="connsiteY10" fmla="*/ 846217 h 175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2628" h="1755855">
                    <a:moveTo>
                      <a:pt x="30162" y="846217"/>
                    </a:moveTo>
                    <a:cubicBezTo>
                      <a:pt x="60324" y="933529"/>
                      <a:pt x="284162" y="1233567"/>
                      <a:pt x="420687" y="1379617"/>
                    </a:cubicBezTo>
                    <a:cubicBezTo>
                      <a:pt x="557212" y="1525667"/>
                      <a:pt x="679449" y="1689179"/>
                      <a:pt x="849312" y="1722517"/>
                    </a:cubicBezTo>
                    <a:cubicBezTo>
                      <a:pt x="1019175" y="1755855"/>
                      <a:pt x="1263650" y="1670129"/>
                      <a:pt x="1439862" y="1579642"/>
                    </a:cubicBezTo>
                    <a:cubicBezTo>
                      <a:pt x="1616074" y="1489155"/>
                      <a:pt x="1779587" y="1349455"/>
                      <a:pt x="1906587" y="1179592"/>
                    </a:cubicBezTo>
                    <a:cubicBezTo>
                      <a:pt x="2033587" y="1009729"/>
                      <a:pt x="2146402" y="754385"/>
                      <a:pt x="2201862" y="560467"/>
                    </a:cubicBezTo>
                    <a:cubicBezTo>
                      <a:pt x="2257322" y="366549"/>
                      <a:pt x="2332628" y="32170"/>
                      <a:pt x="2239349" y="16085"/>
                    </a:cubicBezTo>
                    <a:cubicBezTo>
                      <a:pt x="2146070" y="0"/>
                      <a:pt x="1853683" y="376869"/>
                      <a:pt x="1642189" y="463955"/>
                    </a:cubicBezTo>
                    <a:cubicBezTo>
                      <a:pt x="1430695" y="551041"/>
                      <a:pt x="1204130" y="473302"/>
                      <a:pt x="970384" y="538600"/>
                    </a:cubicBezTo>
                    <a:cubicBezTo>
                      <a:pt x="736638" y="603898"/>
                      <a:pt x="396416" y="804472"/>
                      <a:pt x="239712" y="855742"/>
                    </a:cubicBezTo>
                    <a:cubicBezTo>
                      <a:pt x="83008" y="907012"/>
                      <a:pt x="0" y="758905"/>
                      <a:pt x="30162" y="846217"/>
                    </a:cubicBezTo>
                    <a:close/>
                  </a:path>
                </a:pathLst>
              </a:custGeom>
              <a:gradFill flip="none" rotWithShape="1">
                <a:gsLst>
                  <a:gs pos="74000">
                    <a:sysClr val="window" lastClr="FFFFFF">
                      <a:alpha val="11000"/>
                    </a:sysClr>
                  </a:gs>
                  <a:gs pos="28000">
                    <a:sysClr val="window" lastClr="FFFFFF">
                      <a:alpha val="0"/>
                    </a:sysClr>
                  </a:gs>
                  <a:gs pos="0">
                    <a:sysClr val="window" lastClr="FFFFFF">
                      <a:alpha val="0"/>
                    </a:sysClr>
                  </a:gs>
                </a:gsLst>
                <a:lin ang="2700000" scaled="0"/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  <p:sp>
            <p:nvSpPr>
              <p:cNvPr id="31" name="Oval 26"/>
              <p:cNvSpPr>
                <a:spLocks noChangeAspect="1" noChangeArrowheads="1"/>
              </p:cNvSpPr>
              <p:nvPr/>
            </p:nvSpPr>
            <p:spPr bwMode="auto">
              <a:xfrm rot="8100000">
                <a:off x="6006542" y="4665226"/>
                <a:ext cx="1550533" cy="831479"/>
              </a:xfrm>
              <a:prstGeom prst="ellipse">
                <a:avLst/>
              </a:prstGeom>
              <a:gradFill rotWithShape="1">
                <a:gsLst>
                  <a:gs pos="0">
                    <a:sysClr val="window" lastClr="FFFFFF">
                      <a:alpha val="33000"/>
                    </a:sysClr>
                  </a:gs>
                  <a:gs pos="20000">
                    <a:sysClr val="window" lastClr="FFFFFF">
                      <a:gamma/>
                      <a:shade val="46275"/>
                      <a:invGamma/>
                      <a:alpha val="0"/>
                    </a:sysClr>
                  </a:gs>
                </a:gsLst>
                <a:lin ang="5400000" scaled="1"/>
              </a:gradFill>
              <a:ln w="381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37063" y="3431060"/>
              <a:ext cx="2562225" cy="788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데이터베이스 </a:t>
              </a:r>
              <a:endPara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-윤고딕330" panose="02030504000101010101" pitchFamily="18" charset="-127"/>
                  <a:ea typeface="나눔고딕" panose="020D0604000000000000"/>
                  <a:cs typeface="Arial" pitchFamily="34" charset="0"/>
                </a:rPr>
                <a:t>설계 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 rot="19206196">
            <a:off x="3343321" y="2881575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담당자의 전문화</a:t>
            </a:r>
            <a:endParaRPr kumimoji="0" lang="ko-KR" altLang="en-US" sz="1100" b="1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8504" y="2895340"/>
            <a:ext cx="3364226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초기데이터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구축 시 각 단계별 산출물 작성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단계별 산출물을 통한 업무 담당자의 교육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업무 처리 절차를 반영한 설계</a:t>
            </a:r>
          </a:p>
        </p:txBody>
      </p:sp>
      <p:sp>
        <p:nvSpPr>
          <p:cNvPr id="34" name="TextBox 31"/>
          <p:cNvSpPr txBox="1">
            <a:spLocks noChangeArrowheads="1"/>
          </p:cNvSpPr>
          <p:nvPr/>
        </p:nvSpPr>
        <p:spPr bwMode="auto">
          <a:xfrm>
            <a:off x="6349603" y="4897329"/>
            <a:ext cx="3038305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시스템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시험 시에 전체 데이터를 대상으로 모의 시험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시스템 </a:t>
            </a: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시험 전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기존 운영 시스템에 영향이 없는지 </a:t>
            </a: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검증 후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진행</a:t>
            </a:r>
            <a:endParaRPr lang="en-US" altLang="ko-KR" sz="1100" dirty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대량의 데이터 </a:t>
            </a: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변경 시 </a:t>
            </a:r>
            <a:r>
              <a:rPr lang="ko-KR" altLang="en-US" sz="1100" dirty="0">
                <a:latin typeface="-윤고딕330" panose="02030504000101010101" pitchFamily="18" charset="-127"/>
                <a:ea typeface="나눔고딕" panose="020D0604000000000000"/>
              </a:rPr>
              <a:t>사전에 기존 운영 </a:t>
            </a:r>
            <a: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 smtClean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시스템 </a:t>
            </a: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담당자와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협의 후 </a:t>
            </a: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진행</a:t>
            </a:r>
            <a:endParaRPr lang="en-US" altLang="ko-KR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404615" y="2821516"/>
            <a:ext cx="3390027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사전테스트에 </a:t>
            </a:r>
            <a:r>
              <a:rPr kumimoji="0"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의한 검증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검증절차의 표준화 및 문서화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작업 시나리오에 따른 구축</a:t>
            </a: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기 운영 중인 경기운영 시스템에 대한 데이터 </a:t>
            </a:r>
            <a:r>
              <a:rPr kumimoji="0"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/>
            </a:r>
            <a:br>
              <a:rPr kumimoji="0"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</a:br>
            <a:r>
              <a:rPr kumimoji="0" lang="ko-KR" altLang="en-US" sz="1100" smtClean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조회 </a:t>
            </a:r>
            <a:r>
              <a:rPr kumimoji="0"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시 대한축구협회의 관리 지침을 준수</a:t>
            </a:r>
            <a:endParaRPr kumimoji="0"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1877" y="5003150"/>
            <a:ext cx="3364226" cy="93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latin typeface="-윤고딕330" panose="02030504000101010101" pitchFamily="18" charset="-127"/>
                <a:ea typeface="나눔고딕" panose="020D0604000000000000"/>
              </a:rPr>
              <a:t>기능별</a:t>
            </a: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용도별 테이블을 분리 설계하여</a:t>
            </a: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업무 변동 등의 요인에 대해 유기적인</a:t>
            </a: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대응이 가능하도록 설계</a:t>
            </a:r>
            <a:endParaRPr lang="en-US" altLang="ko-KR" sz="1100" dirty="0">
              <a:latin typeface="-윤고딕330" panose="02030504000101010101" pitchFamily="18" charset="-127"/>
              <a:ea typeface="나눔고딕" panose="020D060400000000000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>Scale-Out </a:t>
            </a: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이 가능하도록 대량의 데이터가 </a:t>
            </a:r>
            <a: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  <a:t/>
            </a:r>
            <a:br>
              <a:rPr lang="en-US" altLang="ko-KR" sz="1100" dirty="0"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ko-KR" altLang="en-US" sz="1100">
                <a:latin typeface="-윤고딕330" panose="02030504000101010101" pitchFamily="18" charset="-127"/>
                <a:ea typeface="나눔고딕" panose="020D0604000000000000"/>
              </a:rPr>
              <a:t>예상되는 테이블은 테이블 스페이스 </a:t>
            </a:r>
            <a:r>
              <a:rPr lang="ko-KR" altLang="en-US" sz="1100" smtClean="0">
                <a:latin typeface="-윤고딕330" panose="02030504000101010101" pitchFamily="18" charset="-127"/>
                <a:ea typeface="나눔고딕" panose="020D0604000000000000"/>
              </a:rPr>
              <a:t>분리</a:t>
            </a:r>
            <a:endParaRPr lang="en-US" altLang="ko-KR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37" name="TextBox 36"/>
          <p:cNvSpPr txBox="1"/>
          <p:nvPr/>
        </p:nvSpPr>
        <p:spPr>
          <a:xfrm rot="3251605">
            <a:off x="4214724" y="3033975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데이터 </a:t>
            </a:r>
            <a:r>
              <a:rPr kumimoji="0" lang="ko-KR" altLang="en-US" sz="1100" b="1" dirty="0" err="1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무결성</a:t>
            </a:r>
            <a:endParaRPr kumimoji="0" lang="ko-KR" altLang="en-US" sz="1100" b="1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8811062">
            <a:off x="4106606" y="3817112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기 운영시스템 연계 지원</a:t>
            </a:r>
            <a:endParaRPr kumimoji="0" lang="ko-KR" altLang="en-US" sz="1100" b="1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3960323">
            <a:off x="3143209" y="3695132"/>
            <a:ext cx="2277492" cy="1568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100" b="1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업무 변동</a:t>
            </a:r>
            <a:r>
              <a:rPr kumimoji="0" lang="en-US" altLang="ko-KR" sz="1100" b="1" dirty="0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, </a:t>
            </a:r>
            <a:r>
              <a:rPr kumimoji="0" lang="ko-KR" altLang="en-US" sz="1100" b="1" smtClean="0">
                <a:solidFill>
                  <a:prstClr val="white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시스템 확장 지원</a:t>
            </a:r>
            <a:endParaRPr kumimoji="0" lang="ko-KR" altLang="en-US" sz="1100" b="1" dirty="0">
              <a:solidFill>
                <a:prstClr val="white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0512" y="2374986"/>
            <a:ext cx="29505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담당자의 전문화를 통한 업무 처리 절차를 반영한 설계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95152" y="4528567"/>
            <a:ext cx="24005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업무 변동</a:t>
            </a:r>
            <a:r>
              <a:rPr lang="en-US" altLang="ko-KR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, </a:t>
            </a:r>
            <a:r>
              <a:rPr lang="ko-KR" altLang="en-US" sz="1200" b="1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시스템 확장</a:t>
            </a:r>
            <a:r>
              <a:rPr lang="en-US" altLang="ko-KR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, </a:t>
            </a:r>
          </a:p>
          <a:p>
            <a:pPr algn="r"/>
            <a:r>
              <a:rPr lang="ko-KR" altLang="en-US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프로그램 보완의 용이성을 지원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272641" y="2429455"/>
            <a:ext cx="20794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자료의 </a:t>
            </a:r>
            <a:r>
              <a:rPr kumimoji="0" lang="ko-KR" altLang="en-US" sz="1200" b="1" dirty="0" err="1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무결성</a:t>
            </a:r>
            <a:r>
              <a:rPr kumimoji="0" lang="en-US" altLang="ko-KR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, </a:t>
            </a:r>
            <a:r>
              <a:rPr kumimoji="0" lang="ko-KR" altLang="en-US" sz="1200" b="1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정합성 보장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604736" y="4595974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265082"/>
                </a:solidFill>
                <a:latin typeface="-윤고딕330" panose="02030504000101010101" pitchFamily="18" charset="-127"/>
                <a:ea typeface="나눔고딕" panose="020D0604000000000000"/>
              </a:rPr>
              <a:t>기존 운영 시스템과 연계처리 지원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5" name="대각선 방향의 모서리가 둥근 사각형 44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데이터 베이스 </a:t>
            </a: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설계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4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1042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데이터베이스 백업 정책은 운영중인 시스템에 영향이 없도록 온라인 백업을 이용하며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백업 방식은 증분 백업 방식을 이용하여 백업에 소요되는 시스템 리소스와 시간을 절약할 수 있습니다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graphicFrame>
        <p:nvGraphicFramePr>
          <p:cNvPr id="7" name="Group 4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61131"/>
              </p:ext>
            </p:extLst>
          </p:nvPr>
        </p:nvGraphicFramePr>
        <p:xfrm>
          <a:off x="488950" y="2420346"/>
          <a:ext cx="4248026" cy="1745202"/>
        </p:xfrm>
        <a:graphic>
          <a:graphicData uri="http://schemas.openxmlformats.org/drawingml/2006/table">
            <a:tbl>
              <a:tblPr/>
              <a:tblGrid>
                <a:gridCol w="1295698"/>
                <a:gridCol w="2952328"/>
              </a:tblGrid>
              <a:tr h="216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</a:t>
                      </a:r>
                      <a:endParaRPr kumimoji="0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설명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0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Full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1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0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이후에 변경된 것에 대한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2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1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이후에 변경된 것에 대한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Schema Change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Full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System Patch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Full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Application Patch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Full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Batch Run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Log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3225" y="2173803"/>
            <a:ext cx="1294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/>
                <a:ea typeface="나눔고딕" panose="020D0604000000000000"/>
              </a:rPr>
              <a:t>Backup Level</a:t>
            </a:r>
            <a:endParaRPr lang="ko-KR" altLang="en-US" sz="1200">
              <a:latin typeface="나눔고딕" panose="020D0604000000000000"/>
              <a:ea typeface="나눔고딕" panose="020D0604000000000000"/>
            </a:endParaRPr>
          </a:p>
        </p:txBody>
      </p:sp>
      <p:graphicFrame>
        <p:nvGraphicFramePr>
          <p:cNvPr id="10" name="Group 4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180386"/>
              </p:ext>
            </p:extLst>
          </p:nvPr>
        </p:nvGraphicFramePr>
        <p:xfrm>
          <a:off x="488950" y="4725272"/>
          <a:ext cx="7272362" cy="1152000"/>
        </p:xfrm>
        <a:graphic>
          <a:graphicData uri="http://schemas.openxmlformats.org/drawingml/2006/table">
            <a:tbl>
              <a:tblPr/>
              <a:tblGrid>
                <a:gridCol w="1284592"/>
                <a:gridCol w="3042517"/>
                <a:gridCol w="1882525"/>
                <a:gridCol w="1062728"/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백업 주기</a:t>
                      </a: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 Level</a:t>
                      </a:r>
                      <a:endParaRPr kumimoji="0" lang="ko-KR" altLang="en-US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비고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백업매체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T="45718" marB="457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일요일 백업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backupdb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를 이용한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0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full Backup / online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디스크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수 백업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backupdb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를 이용한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1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incremental / online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디스크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목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금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토 백업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backupdb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를 이용한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level 2 backup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incremental / online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디스크</a:t>
                      </a:r>
                    </a:p>
                  </a:txBody>
                  <a:tcPr marL="82959" marR="82959" marT="39749" marB="39749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3225" y="4457394"/>
            <a:ext cx="1249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latin typeface="나눔고딕" panose="020D0604000000000000"/>
                <a:ea typeface="나눔고딕" panose="020D0604000000000000"/>
              </a:rPr>
              <a:t>Backup </a:t>
            </a:r>
            <a:r>
              <a:rPr lang="ko-KR" altLang="en-US" sz="1200" smtClean="0">
                <a:latin typeface="나눔고딕" panose="020D0604000000000000"/>
                <a:ea typeface="나눔고딕" panose="020D0604000000000000"/>
              </a:rPr>
              <a:t>주기</a:t>
            </a:r>
            <a:endParaRPr lang="ko-KR" altLang="en-US" sz="12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225" y="6104329"/>
            <a:ext cx="3762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u="sng" dirty="0" smtClean="0">
                <a:latin typeface="나눔고딕" panose="020D0604000000000000"/>
                <a:ea typeface="나눔고딕" panose="020D0604000000000000"/>
              </a:rPr>
              <a:t>* </a:t>
            </a:r>
            <a:r>
              <a:rPr lang="ko-KR" altLang="en-US" sz="1200" b="1" i="1" u="sng" smtClean="0">
                <a:latin typeface="나눔고딕" panose="020D0604000000000000"/>
                <a:ea typeface="나눔고딕" panose="020D0604000000000000"/>
              </a:rPr>
              <a:t>위의 </a:t>
            </a:r>
            <a:r>
              <a:rPr lang="ko-KR" altLang="en-US" sz="1200" b="1" i="1" u="sng" dirty="0" smtClean="0">
                <a:latin typeface="나눔고딕" panose="020D0604000000000000"/>
                <a:ea typeface="나눔고딕" panose="020D0604000000000000"/>
              </a:rPr>
              <a:t>백업정책은 </a:t>
            </a:r>
            <a:r>
              <a:rPr lang="ko-KR" altLang="en-US" sz="1200" b="1" i="1" u="sng" dirty="0">
                <a:latin typeface="나눔고딕" panose="020D0604000000000000"/>
                <a:ea typeface="나눔고딕" panose="020D0604000000000000"/>
              </a:rPr>
              <a:t>대한축구협회의 </a:t>
            </a:r>
            <a:r>
              <a:rPr lang="ko-KR" altLang="en-US" sz="1200" b="1" i="1" u="sng">
                <a:latin typeface="나눔고딕" panose="020D0604000000000000"/>
                <a:ea typeface="나눔고딕" panose="020D0604000000000000"/>
              </a:rPr>
              <a:t>백업정책에 </a:t>
            </a:r>
            <a:r>
              <a:rPr lang="ko-KR" altLang="en-US" sz="1200" b="1" i="1" u="sng" smtClean="0">
                <a:latin typeface="나눔고딕" panose="020D0604000000000000"/>
                <a:ea typeface="나눔고딕" panose="020D0604000000000000"/>
              </a:rPr>
              <a:t>따름</a:t>
            </a:r>
            <a:r>
              <a:rPr lang="en-US" altLang="ko-KR" sz="1200" b="1" i="1" u="sng" dirty="0" smtClean="0">
                <a:latin typeface="나눔고딕" panose="020D0604000000000000"/>
                <a:ea typeface="나눔고딕" panose="020D0604000000000000"/>
              </a:rPr>
              <a:t>.</a:t>
            </a:r>
            <a:endParaRPr lang="ko-KR" altLang="en-US" sz="1200" b="1" i="1" u="sng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3" name="Rectangle 25"/>
          <p:cNvSpPr/>
          <p:nvPr/>
        </p:nvSpPr>
        <p:spPr>
          <a:xfrm>
            <a:off x="4953000" y="2369162"/>
            <a:ext cx="4035425" cy="190771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headEnd/>
            <a:tailEnd type="triangle" w="med" len="med"/>
          </a:ln>
          <a:effectLst/>
        </p:spPr>
        <p:txBody>
          <a:bodyPr wrap="none" lIns="91430" tIns="108000" rIns="91430" bIns="45714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b="1" kern="0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증분</a:t>
            </a:r>
            <a:r>
              <a:rPr kumimoji="0" lang="ko-KR" altLang="en-US" sz="1000" b="1" kern="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백업</a:t>
            </a:r>
            <a:endParaRPr kumimoji="0" lang="en-US" altLang="ko-KR" sz="1000" b="1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007168" y="2643744"/>
            <a:ext cx="460382" cy="1550971"/>
            <a:chOff x="4122327" y="2050724"/>
            <a:chExt cx="607913" cy="1882332"/>
          </a:xfrm>
        </p:grpSpPr>
        <p:cxnSp>
          <p:nvCxnSpPr>
            <p:cNvPr id="15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11/20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98002" y="2643744"/>
            <a:ext cx="460382" cy="1550971"/>
            <a:chOff x="4122327" y="2050724"/>
            <a:chExt cx="607913" cy="1882332"/>
          </a:xfrm>
        </p:grpSpPr>
        <p:cxnSp>
          <p:nvCxnSpPr>
            <p:cNvPr id="18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11/21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188835" y="2643744"/>
            <a:ext cx="460382" cy="1550971"/>
            <a:chOff x="4122327" y="2050724"/>
            <a:chExt cx="607913" cy="1882332"/>
          </a:xfrm>
        </p:grpSpPr>
        <p:cxnSp>
          <p:nvCxnSpPr>
            <p:cNvPr id="21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11/22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779668" y="2643744"/>
            <a:ext cx="460382" cy="1550971"/>
            <a:chOff x="4122327" y="2050724"/>
            <a:chExt cx="607913" cy="1882332"/>
          </a:xfrm>
        </p:grpSpPr>
        <p:cxnSp>
          <p:nvCxnSpPr>
            <p:cNvPr id="24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11/23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370501" y="2643744"/>
            <a:ext cx="460382" cy="1550971"/>
            <a:chOff x="4122327" y="2050724"/>
            <a:chExt cx="607913" cy="1882332"/>
          </a:xfrm>
        </p:grpSpPr>
        <p:cxnSp>
          <p:nvCxnSpPr>
            <p:cNvPr id="27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11/24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61335" y="2643744"/>
            <a:ext cx="460382" cy="1550971"/>
            <a:chOff x="4122327" y="2050724"/>
            <a:chExt cx="607913" cy="1882332"/>
          </a:xfrm>
        </p:grpSpPr>
        <p:cxnSp>
          <p:nvCxnSpPr>
            <p:cNvPr id="30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11/25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552166" y="2643744"/>
            <a:ext cx="460382" cy="1550971"/>
            <a:chOff x="4122327" y="2050724"/>
            <a:chExt cx="607913" cy="1882332"/>
          </a:xfrm>
        </p:grpSpPr>
        <p:cxnSp>
          <p:nvCxnSpPr>
            <p:cNvPr id="33" name="직선 화살표 연결선 661"/>
            <p:cNvCxnSpPr/>
            <p:nvPr/>
          </p:nvCxnSpPr>
          <p:spPr bwMode="auto">
            <a:xfrm>
              <a:off x="4376936" y="2276872"/>
              <a:ext cx="0" cy="1656184"/>
            </a:xfrm>
            <a:prstGeom prst="straightConnector1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olid"/>
              <a:tailEnd type="none" w="sm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122327" y="2050724"/>
              <a:ext cx="607913" cy="261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latin typeface="나눔고딕" panose="020D0604000000000000"/>
                  <a:ea typeface="나눔고딕" panose="020D0604000000000000"/>
                </a:rPr>
                <a:t>11/26</a:t>
              </a:r>
              <a:endParaRPr lang="ko-KR" altLang="en-US" sz="800">
                <a:latin typeface="나눔고딕" panose="020D0604000000000000"/>
                <a:ea typeface="나눔고딕" panose="020D0604000000000000"/>
              </a:endParaRPr>
            </a:p>
          </p:txBody>
        </p:sp>
      </p:grpSp>
      <p:cxnSp>
        <p:nvCxnSpPr>
          <p:cNvPr id="35" name="직선 화살표 연결선 661"/>
          <p:cNvCxnSpPr/>
          <p:nvPr/>
        </p:nvCxnSpPr>
        <p:spPr bwMode="auto">
          <a:xfrm>
            <a:off x="5199985" y="3017316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661"/>
          <p:cNvCxnSpPr/>
          <p:nvPr/>
        </p:nvCxnSpPr>
        <p:spPr bwMode="auto">
          <a:xfrm>
            <a:off x="5790818" y="3240930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661"/>
          <p:cNvCxnSpPr/>
          <p:nvPr/>
        </p:nvCxnSpPr>
        <p:spPr bwMode="auto">
          <a:xfrm>
            <a:off x="6379879" y="3464543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661"/>
          <p:cNvCxnSpPr/>
          <p:nvPr/>
        </p:nvCxnSpPr>
        <p:spPr bwMode="auto">
          <a:xfrm>
            <a:off x="6970712" y="3688157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661"/>
          <p:cNvCxnSpPr/>
          <p:nvPr/>
        </p:nvCxnSpPr>
        <p:spPr bwMode="auto">
          <a:xfrm>
            <a:off x="7561546" y="3911770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661"/>
          <p:cNvCxnSpPr/>
          <p:nvPr/>
        </p:nvCxnSpPr>
        <p:spPr bwMode="auto">
          <a:xfrm>
            <a:off x="8157511" y="4135383"/>
            <a:ext cx="590833" cy="0"/>
          </a:xfrm>
          <a:prstGeom prst="straightConnector1">
            <a:avLst/>
          </a:prstGeom>
          <a:ln w="6350">
            <a:solidFill>
              <a:schemeClr val="bg1">
                <a:lumMod val="50000"/>
              </a:schemeClr>
            </a:solidFill>
            <a:prstDash val="soli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301651" y="2860578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0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93156" y="3084396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1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484661" y="3308215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1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6166" y="3532034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2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67671" y="3755852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2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59176" y="3979670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anose="020D0604000000000000"/>
                <a:ea typeface="나눔고딕" panose="020D0604000000000000"/>
              </a:rPr>
              <a:t>Level 2</a:t>
            </a:r>
            <a:endParaRPr lang="ko-KR" altLang="en-US" sz="80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8" name="대각선 방향의 모서리가 둥근 사각형 47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데이터 베이스 백업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예시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)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5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1213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 시스템의 관리 및 운영을 위한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Admin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주요 기능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주요 기능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안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)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Text Box 256"/>
          <p:cNvSpPr txBox="1">
            <a:spLocks noChangeArrowheads="1"/>
          </p:cNvSpPr>
          <p:nvPr/>
        </p:nvSpPr>
        <p:spPr bwMode="auto">
          <a:xfrm>
            <a:off x="6686996" y="5013052"/>
            <a:ext cx="2780854" cy="53015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나눔고딕" panose="020D0604000000000000"/>
                <a:ea typeface="나눔고딕" panose="020D0604000000000000"/>
              </a:rPr>
              <a:t>주요 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서비스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(Batch 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등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)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 실패 이력 조회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1" name="직사각형 52"/>
          <p:cNvSpPr>
            <a:spLocks noChangeArrowheads="1"/>
          </p:cNvSpPr>
          <p:nvPr/>
        </p:nvSpPr>
        <p:spPr bwMode="auto">
          <a:xfrm>
            <a:off x="389512" y="2304050"/>
            <a:ext cx="2881313" cy="3564000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뫼비우스 Regular"/>
            </a:endParaRPr>
          </a:p>
        </p:txBody>
      </p:sp>
      <p:sp>
        <p:nvSpPr>
          <p:cNvPr id="12" name="직사각형 11"/>
          <p:cNvSpPr>
            <a:spLocks noChangeArrowheads="1"/>
          </p:cNvSpPr>
          <p:nvPr/>
        </p:nvSpPr>
        <p:spPr bwMode="auto">
          <a:xfrm>
            <a:off x="992561" y="2175105"/>
            <a:ext cx="1615368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[ </a:t>
            </a:r>
            <a:r>
              <a:rPr lang="ko-KR" altLang="en-US" sz="12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관리자 </a:t>
            </a:r>
            <a:r>
              <a:rPr lang="ko-KR" altLang="en-US" sz="12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및 </a:t>
            </a:r>
            <a:r>
              <a:rPr lang="ko-KR" altLang="en-US" sz="12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설정 </a:t>
            </a:r>
            <a:r>
              <a:rPr lang="en-US" altLang="ko-KR" sz="12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]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3" name="모서리가 둥근 직사각형 220"/>
          <p:cNvSpPr>
            <a:spLocks noChangeArrowheads="1"/>
          </p:cNvSpPr>
          <p:nvPr/>
        </p:nvSpPr>
        <p:spPr bwMode="auto">
          <a:xfrm>
            <a:off x="515938" y="2507386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관리자 및 권한 관리</a:t>
            </a:r>
          </a:p>
        </p:txBody>
      </p:sp>
      <p:sp>
        <p:nvSpPr>
          <p:cNvPr id="14" name="Text Box 256"/>
          <p:cNvSpPr txBox="1">
            <a:spLocks noChangeArrowheads="1"/>
          </p:cNvSpPr>
          <p:nvPr/>
        </p:nvSpPr>
        <p:spPr bwMode="auto">
          <a:xfrm>
            <a:off x="515938" y="2821073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관리자 관리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  <a:sym typeface="Wingdings 2" pitchFamily="18" charset="2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메뉴 접근 권한 관리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515144" y="3979408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설정 정보 관리</a:t>
            </a:r>
          </a:p>
        </p:txBody>
      </p:sp>
      <p:sp>
        <p:nvSpPr>
          <p:cNvPr id="16" name="Text Box 256"/>
          <p:cNvSpPr txBox="1">
            <a:spLocks noChangeArrowheads="1"/>
          </p:cNvSpPr>
          <p:nvPr/>
        </p:nvSpPr>
        <p:spPr bwMode="auto">
          <a:xfrm>
            <a:off x="515144" y="4293096"/>
            <a:ext cx="2705887" cy="72008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공통 코드 관리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APP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정보 관리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키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, Android/IOS 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버전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)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API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정보 관리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(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키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, 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권한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)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7" name="직사각형 52"/>
          <p:cNvSpPr>
            <a:spLocks noChangeArrowheads="1"/>
          </p:cNvSpPr>
          <p:nvPr/>
        </p:nvSpPr>
        <p:spPr bwMode="auto">
          <a:xfrm>
            <a:off x="6566108" y="2304050"/>
            <a:ext cx="2881313" cy="3564000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뫼비우스 Regular"/>
            </a:endParaRPr>
          </a:p>
        </p:txBody>
      </p:sp>
      <p:sp>
        <p:nvSpPr>
          <p:cNvPr id="18" name="직사각형 17"/>
          <p:cNvSpPr>
            <a:spLocks noChangeArrowheads="1"/>
          </p:cNvSpPr>
          <p:nvPr/>
        </p:nvSpPr>
        <p:spPr bwMode="auto">
          <a:xfrm>
            <a:off x="7401272" y="2168326"/>
            <a:ext cx="1167376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[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운영 관리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]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9" name="모서리가 둥근 직사각형 220"/>
          <p:cNvSpPr>
            <a:spLocks noChangeArrowheads="1"/>
          </p:cNvSpPr>
          <p:nvPr/>
        </p:nvSpPr>
        <p:spPr bwMode="auto">
          <a:xfrm>
            <a:off x="6686996" y="4699365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서비스 상태 모니터링</a:t>
            </a:r>
          </a:p>
        </p:txBody>
      </p:sp>
      <p:sp>
        <p:nvSpPr>
          <p:cNvPr id="20" name="모서리가 둥근 직사각형 220"/>
          <p:cNvSpPr>
            <a:spLocks noChangeArrowheads="1"/>
          </p:cNvSpPr>
          <p:nvPr/>
        </p:nvSpPr>
        <p:spPr bwMode="auto">
          <a:xfrm>
            <a:off x="6671667" y="2509100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공지 사항</a:t>
            </a:r>
          </a:p>
        </p:txBody>
      </p:sp>
      <p:sp>
        <p:nvSpPr>
          <p:cNvPr id="21" name="Text Box 256"/>
          <p:cNvSpPr txBox="1">
            <a:spLocks noChangeArrowheads="1"/>
          </p:cNvSpPr>
          <p:nvPr/>
        </p:nvSpPr>
        <p:spPr bwMode="auto">
          <a:xfrm>
            <a:off x="6671667" y="2825223"/>
            <a:ext cx="2663825" cy="3714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APP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에 노출할 공지사항 관리</a:t>
            </a:r>
            <a:endParaRPr kumimoji="0" lang="en-US" altLang="ko-KR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2" name="모서리가 둥근 직사각형 220"/>
          <p:cNvSpPr>
            <a:spLocks noChangeArrowheads="1"/>
          </p:cNvSpPr>
          <p:nvPr/>
        </p:nvSpPr>
        <p:spPr bwMode="auto">
          <a:xfrm>
            <a:off x="6665326" y="3607408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VOC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관리</a:t>
            </a:r>
          </a:p>
        </p:txBody>
      </p:sp>
      <p:sp>
        <p:nvSpPr>
          <p:cNvPr id="23" name="Text Box 256"/>
          <p:cNvSpPr txBox="1">
            <a:spLocks noChangeArrowheads="1"/>
          </p:cNvSpPr>
          <p:nvPr/>
        </p:nvSpPr>
        <p:spPr bwMode="auto">
          <a:xfrm>
            <a:off x="6665326" y="3921096"/>
            <a:ext cx="2663825" cy="29999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APP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을 통해 등록된 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VOC 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조회</a:t>
            </a: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/</a:t>
            </a:r>
            <a:r>
              <a:rPr kumimoji="0" lang="ko-KR" altLang="en-US" sz="1100" dirty="0" smtClean="0">
                <a:latin typeface="나눔고딕" panose="020D0604000000000000"/>
                <a:ea typeface="나눔고딕" panose="020D0604000000000000"/>
              </a:rPr>
              <a:t>답변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3572328" y="2507472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사용자 정보 관리</a:t>
            </a:r>
          </a:p>
        </p:txBody>
      </p:sp>
      <p:sp>
        <p:nvSpPr>
          <p:cNvPr id="25" name="Text Box 256"/>
          <p:cNvSpPr txBox="1">
            <a:spLocks noChangeArrowheads="1"/>
          </p:cNvSpPr>
          <p:nvPr/>
        </p:nvSpPr>
        <p:spPr bwMode="auto">
          <a:xfrm>
            <a:off x="3572328" y="2821159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Mobile Application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사용자 관리</a:t>
            </a:r>
            <a:endParaRPr kumimoji="0" lang="en-US" altLang="ko-KR" sz="1100" dirty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Push Device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관리</a:t>
            </a: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6" name="직사각형 25"/>
          <p:cNvSpPr>
            <a:spLocks noChangeArrowheads="1"/>
          </p:cNvSpPr>
          <p:nvPr/>
        </p:nvSpPr>
        <p:spPr bwMode="auto">
          <a:xfrm>
            <a:off x="3479138" y="2304050"/>
            <a:ext cx="2881313" cy="3564000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고딕" panose="020D0604000000000000"/>
              <a:ea typeface="나눔고딕" panose="020D0604000000000000"/>
              <a:cs typeface="뫼비우스 Regular"/>
            </a:endParaRPr>
          </a:p>
        </p:txBody>
      </p:sp>
      <p:sp>
        <p:nvSpPr>
          <p:cNvPr id="27" name="직사각형 26"/>
          <p:cNvSpPr>
            <a:spLocks noChangeArrowheads="1"/>
          </p:cNvSpPr>
          <p:nvPr/>
        </p:nvSpPr>
        <p:spPr bwMode="auto">
          <a:xfrm>
            <a:off x="4160912" y="2183952"/>
            <a:ext cx="1438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[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 관리 </a:t>
            </a:r>
            <a:r>
              <a:rPr lang="en-US" altLang="ko-KR" sz="12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]</a:t>
            </a:r>
            <a:endParaRPr lang="ko-KR" altLang="en-US" sz="12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28" name="모서리가 둥근 직사각형 220"/>
          <p:cNvSpPr>
            <a:spLocks noChangeArrowheads="1"/>
          </p:cNvSpPr>
          <p:nvPr/>
        </p:nvSpPr>
        <p:spPr bwMode="auto">
          <a:xfrm>
            <a:off x="3576965" y="3979285"/>
            <a:ext cx="266382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Notification</a:t>
            </a:r>
            <a:r>
              <a:rPr lang="ko-KR" altLang="en-US" sz="1200" b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정보 관리</a:t>
            </a:r>
          </a:p>
        </p:txBody>
      </p:sp>
      <p:sp>
        <p:nvSpPr>
          <p:cNvPr id="29" name="Text Box 256"/>
          <p:cNvSpPr txBox="1">
            <a:spLocks noChangeArrowheads="1"/>
          </p:cNvSpPr>
          <p:nvPr/>
        </p:nvSpPr>
        <p:spPr bwMode="auto">
          <a:xfrm>
            <a:off x="3576965" y="4299213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 smtClean="0">
                <a:latin typeface="나눔고딕" panose="020D0604000000000000"/>
                <a:ea typeface="나눔고딕" panose="020D0604000000000000"/>
              </a:rPr>
              <a:t>Push Notification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전송</a:t>
            </a:r>
            <a:endParaRPr kumimoji="0" lang="en-US" altLang="ko-KR" sz="1100" dirty="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나눔고딕" panose="020D0604000000000000"/>
                <a:ea typeface="나눔고딕" panose="020D0604000000000000"/>
              </a:rPr>
              <a:t>Push Notification </a:t>
            </a:r>
            <a:r>
              <a:rPr kumimoji="0" lang="ko-KR" altLang="en-US" sz="1100" smtClean="0">
                <a:latin typeface="나눔고딕" panose="020D0604000000000000"/>
                <a:ea typeface="나눔고딕" panose="020D0604000000000000"/>
              </a:rPr>
              <a:t>이력 관리</a:t>
            </a:r>
            <a:endParaRPr kumimoji="0" lang="ko-KR" altLang="en-US" sz="1100">
              <a:latin typeface="나눔고딕" panose="020D0604000000000000"/>
              <a:ea typeface="나눔고딕" panose="020D0604000000000000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3225" y="6104329"/>
            <a:ext cx="5302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u="sng" dirty="0" smtClean="0">
                <a:latin typeface="나눔고딕" panose="020D0604000000000000"/>
                <a:ea typeface="나눔고딕" panose="020D0604000000000000"/>
              </a:rPr>
              <a:t>* Admin Site</a:t>
            </a:r>
            <a:r>
              <a:rPr lang="ko-KR" altLang="en-US" sz="1200" b="1" i="1" u="sng" smtClean="0">
                <a:latin typeface="나눔고딕" panose="020D0604000000000000"/>
                <a:ea typeface="나눔고딕" panose="020D0604000000000000"/>
              </a:rPr>
              <a:t>에 필요한 기능 구성은 대한축구협회와 협의에 따라 변경 가능</a:t>
            </a:r>
            <a:endParaRPr lang="ko-KR" altLang="en-US" sz="1200" b="1" i="1" u="sng" dirty="0">
              <a:latin typeface="나눔고딕" panose="020D0604000000000000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52134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34148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에 등록된 경기 일정을 조회 하고 티켓이 판매 되고 있는 경기를 확인 후 티켓 구매 사이트로 연동하며 향후 티켓 구매 사이트와 협의하여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내에서 티켓 구매를 가능한 시스템을 구축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624" y="3933056"/>
            <a:ext cx="1216135" cy="24482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80" y="4185084"/>
            <a:ext cx="1032865" cy="18362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2060848"/>
            <a:ext cx="1216135" cy="24482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880" y="2289446"/>
            <a:ext cx="1512907" cy="1067546"/>
          </a:xfrm>
          <a:prstGeom prst="rect">
            <a:avLst/>
          </a:prstGeom>
        </p:spPr>
      </p:pic>
      <p:pic>
        <p:nvPicPr>
          <p:cNvPr id="13" name="Picture 7" descr="D:\Documents and Settings\jp\바탕 화면\아이콘 준호대리님작업\png\9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07727" y="4612750"/>
            <a:ext cx="917282" cy="109163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003447" y="5686187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티켓구매사이트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14" name="Picture 30" descr="D:\Documents and Settings\jp\바탕 화면\아이콘 준호대리님작업\png\29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62470" y="3302369"/>
            <a:ext cx="870458" cy="73832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185851" y="204152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응용시스템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7" name="대각선 방향의 모서리가 둥근 사각형 16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err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모바일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티켓 구매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743083" y="2492896"/>
            <a:ext cx="194421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1712640" y="2636912"/>
            <a:ext cx="194421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>
            <a:off x="1759709" y="3285192"/>
            <a:ext cx="2196000" cy="1872000"/>
          </a:xfrm>
          <a:prstGeom prst="bentConnector3">
            <a:avLst>
              <a:gd name="adj1" fmla="val 5311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36776" y="5362097"/>
            <a:ext cx="94692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05" y="5029864"/>
            <a:ext cx="436510" cy="271344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1743083" y="3105020"/>
            <a:ext cx="1944216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4325405" y="3573016"/>
            <a:ext cx="0" cy="93610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4761915" y="3573016"/>
            <a:ext cx="0" cy="93610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1695217" y="2229483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3483973" y="265655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2" name="Oval 9"/>
          <p:cNvSpPr>
            <a:spLocks noChangeArrowheads="1"/>
          </p:cNvSpPr>
          <p:nvPr/>
        </p:nvSpPr>
        <p:spPr bwMode="auto">
          <a:xfrm>
            <a:off x="2971862" y="488718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3720887" y="541481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4" name="Oval 9"/>
          <p:cNvSpPr>
            <a:spLocks noChangeArrowheads="1"/>
          </p:cNvSpPr>
          <p:nvPr/>
        </p:nvSpPr>
        <p:spPr bwMode="auto">
          <a:xfrm>
            <a:off x="3230243" y="4077084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6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50" name="꺾인 연결선 49"/>
          <p:cNvCxnSpPr/>
          <p:nvPr/>
        </p:nvCxnSpPr>
        <p:spPr>
          <a:xfrm rot="10800000" flipV="1">
            <a:off x="2720753" y="3285136"/>
            <a:ext cx="936000" cy="136800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1710212" y="2829422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3" name="Oval 9"/>
          <p:cNvSpPr>
            <a:spLocks noChangeArrowheads="1"/>
          </p:cNvSpPr>
          <p:nvPr/>
        </p:nvSpPr>
        <p:spPr bwMode="auto">
          <a:xfrm>
            <a:off x="4036782" y="3969084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4" name="Oval 9"/>
          <p:cNvSpPr>
            <a:spLocks noChangeArrowheads="1"/>
          </p:cNvSpPr>
          <p:nvPr/>
        </p:nvSpPr>
        <p:spPr bwMode="auto">
          <a:xfrm>
            <a:off x="4810551" y="3969084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5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0512" y="441217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경기일정조회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98600" y="628194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anose="020D0604000000000000"/>
                <a:ea typeface="나눔고딕" panose="020D0604000000000000"/>
              </a:rPr>
              <a:t>티켓구매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7" name="AutoShape 4"/>
          <p:cNvSpPr>
            <a:spLocks noChangeArrowheads="1"/>
          </p:cNvSpPr>
          <p:nvPr/>
        </p:nvSpPr>
        <p:spPr bwMode="auto">
          <a:xfrm rot="16200000" flipV="1">
            <a:off x="5417779" y="2292976"/>
            <a:ext cx="4396212" cy="3780489"/>
          </a:xfrm>
          <a:prstGeom prst="roundRect">
            <a:avLst>
              <a:gd name="adj" fmla="val 4000"/>
            </a:avLst>
          </a:prstGeom>
          <a:gradFill rotWithShape="1">
            <a:gsLst>
              <a:gs pos="0">
                <a:srgbClr val="D5DFE9"/>
              </a:gs>
              <a:gs pos="100000">
                <a:srgbClr val="84A1BE"/>
              </a:gs>
            </a:gsLst>
            <a:lin ang="0" scaled="1"/>
          </a:gradFill>
          <a:ln w="19050" algn="ctr">
            <a:solidFill>
              <a:srgbClr val="6086AC"/>
            </a:solidFill>
            <a:round/>
            <a:headEnd/>
            <a:tailEnd/>
          </a:ln>
        </p:spPr>
        <p:txBody>
          <a:bodyPr lIns="18000" tIns="0" rIns="18000" bIns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100">
              <a:latin typeface="나눔고딕" panose="020D0604000000000000"/>
              <a:cs typeface="Arial" panose="020B0604020202020204" pitchFamily="34" charset="0"/>
            </a:endParaRPr>
          </a:p>
        </p:txBody>
      </p:sp>
      <p:sp>
        <p:nvSpPr>
          <p:cNvPr id="58" name="AutoShape 11"/>
          <p:cNvSpPr>
            <a:spLocks noChangeArrowheads="1"/>
          </p:cNvSpPr>
          <p:nvPr/>
        </p:nvSpPr>
        <p:spPr bwMode="auto">
          <a:xfrm>
            <a:off x="5786297" y="2052534"/>
            <a:ext cx="3672000" cy="4254346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나눔고딕" panose="020D060400000000000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243020" y="2445827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메뉴에서 경기 정보 조회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0" name="모서리가 둥근 직사각형 220"/>
          <p:cNvSpPr>
            <a:spLocks noChangeArrowheads="1"/>
          </p:cNvSpPr>
          <p:nvPr/>
        </p:nvSpPr>
        <p:spPr bwMode="auto">
          <a:xfrm>
            <a:off x="5961112" y="2132856"/>
            <a:ext cx="3304416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차 구축 시나리오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1" name="Oval 9"/>
          <p:cNvSpPr>
            <a:spLocks noChangeArrowheads="1"/>
          </p:cNvSpPr>
          <p:nvPr/>
        </p:nvSpPr>
        <p:spPr bwMode="auto">
          <a:xfrm>
            <a:off x="6025301" y="245966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2" name="Oval 9"/>
          <p:cNvSpPr>
            <a:spLocks noChangeArrowheads="1"/>
          </p:cNvSpPr>
          <p:nvPr/>
        </p:nvSpPr>
        <p:spPr bwMode="auto">
          <a:xfrm>
            <a:off x="6025301" y="2718700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>
            <a:off x="6025301" y="297773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6" name="Oval 9"/>
          <p:cNvSpPr>
            <a:spLocks noChangeArrowheads="1"/>
          </p:cNvSpPr>
          <p:nvPr/>
        </p:nvSpPr>
        <p:spPr bwMode="auto">
          <a:xfrm>
            <a:off x="6025301" y="323676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43020" y="2704314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응용시스템은 경기 정보를 조회 하여 결과 전달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43020" y="2962801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경기 티켓이 있을 경우 티켓 구매 선택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43020" y="3221289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티켓 구매 사이트로 이동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0" name="모서리가 둥근 직사각형 220"/>
          <p:cNvSpPr>
            <a:spLocks noChangeArrowheads="1"/>
          </p:cNvSpPr>
          <p:nvPr/>
        </p:nvSpPr>
        <p:spPr bwMode="auto">
          <a:xfrm>
            <a:off x="5961112" y="3717032"/>
            <a:ext cx="3304416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차 구축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(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고도화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)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시나리오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250839" y="4005064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메뉴에서 경기 정보 조회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2" name="Oval 9"/>
          <p:cNvSpPr>
            <a:spLocks noChangeArrowheads="1"/>
          </p:cNvSpPr>
          <p:nvPr/>
        </p:nvSpPr>
        <p:spPr bwMode="auto">
          <a:xfrm>
            <a:off x="6033120" y="401890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3" name="Oval 9"/>
          <p:cNvSpPr>
            <a:spLocks noChangeArrowheads="1"/>
          </p:cNvSpPr>
          <p:nvPr/>
        </p:nvSpPr>
        <p:spPr bwMode="auto">
          <a:xfrm>
            <a:off x="6033120" y="4277937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4" name="Oval 9"/>
          <p:cNvSpPr>
            <a:spLocks noChangeArrowheads="1"/>
          </p:cNvSpPr>
          <p:nvPr/>
        </p:nvSpPr>
        <p:spPr bwMode="auto">
          <a:xfrm>
            <a:off x="6033120" y="4536969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5" name="Oval 9"/>
          <p:cNvSpPr>
            <a:spLocks noChangeArrowheads="1"/>
          </p:cNvSpPr>
          <p:nvPr/>
        </p:nvSpPr>
        <p:spPr bwMode="auto">
          <a:xfrm>
            <a:off x="6033120" y="4796002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250839" y="4263551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응용시스템은 경기 정보를 조회 하여 결과 전달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50839" y="4522038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경기 티켓이 있을 경우 티켓 구매 요청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50839" y="4780526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응용시스템에서 티켓 구매사이트로 구매 요청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9" name="Oval 9"/>
          <p:cNvSpPr>
            <a:spLocks noChangeArrowheads="1"/>
          </p:cNvSpPr>
          <p:nvPr/>
        </p:nvSpPr>
        <p:spPr bwMode="auto">
          <a:xfrm>
            <a:off x="6033120" y="5059134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5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80" name="Oval 9"/>
          <p:cNvSpPr>
            <a:spLocks noChangeArrowheads="1"/>
          </p:cNvSpPr>
          <p:nvPr/>
        </p:nvSpPr>
        <p:spPr bwMode="auto">
          <a:xfrm>
            <a:off x="6033120" y="5318167"/>
            <a:ext cx="216000" cy="216000"/>
          </a:xfrm>
          <a:prstGeom prst="ellipse">
            <a:avLst/>
          </a:prstGeom>
          <a:solidFill>
            <a:srgbClr val="FF00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6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250839" y="5044203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티켓 구매에 대한 결과 전달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50839" y="5302691"/>
            <a:ext cx="30470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/>
                <a:ea typeface="나눔고딕" panose="020D0604000000000000"/>
              </a:rPr>
              <a:t>사용자에게 구매 결과 표시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89103" y="5805264"/>
            <a:ext cx="34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i="1" u="sng" dirty="0" smtClean="0">
                <a:latin typeface="나눔고딕" panose="020D0604000000000000"/>
                <a:ea typeface="나눔고딕" panose="020D0604000000000000"/>
              </a:rPr>
              <a:t>* </a:t>
            </a:r>
            <a:r>
              <a:rPr lang="ko-KR" altLang="en-US" sz="1000" b="1" i="1" u="sng" smtClean="0">
                <a:latin typeface="나눔고딕" panose="020D0604000000000000"/>
                <a:ea typeface="나눔고딕" panose="020D0604000000000000"/>
              </a:rPr>
              <a:t>티켓 예매 </a:t>
            </a:r>
            <a:r>
              <a:rPr lang="en-US" altLang="ko-KR" sz="1000" b="1" i="1" u="sng" dirty="0" smtClean="0"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000" b="1" i="1" u="sng" smtClean="0">
                <a:latin typeface="나눔고딕" panose="020D0604000000000000"/>
                <a:ea typeface="나눔고딕" panose="020D0604000000000000"/>
              </a:rPr>
              <a:t>열람 </a:t>
            </a:r>
            <a:r>
              <a:rPr lang="en-US" altLang="ko-KR" sz="1000" b="1" i="1" u="sng" dirty="0" smtClean="0"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000" b="1" i="1" u="sng" smtClean="0">
                <a:latin typeface="나눔고딕" panose="020D0604000000000000"/>
                <a:ea typeface="나눔고딕" panose="020D0604000000000000"/>
              </a:rPr>
              <a:t>취소 등의 기능은 티켓 구매 사이트와 </a:t>
            </a:r>
            <a:r>
              <a:rPr lang="en-US" altLang="ko-KR" sz="1000" b="1" i="1" u="sng" dirty="0" smtClean="0">
                <a:latin typeface="나눔고딕" panose="020D0604000000000000"/>
                <a:ea typeface="나눔고딕" panose="020D0604000000000000"/>
              </a:rPr>
              <a:t/>
            </a:r>
            <a:br>
              <a:rPr lang="en-US" altLang="ko-KR" sz="1000" b="1" i="1" u="sng" dirty="0" smtClean="0">
                <a:latin typeface="나눔고딕" panose="020D0604000000000000"/>
                <a:ea typeface="나눔고딕" panose="020D0604000000000000"/>
              </a:rPr>
            </a:br>
            <a:r>
              <a:rPr lang="ko-KR" altLang="en-US" sz="1000" b="1" i="1" u="sng" smtClean="0">
                <a:latin typeface="나눔고딕" panose="020D0604000000000000"/>
                <a:ea typeface="나눔고딕" panose="020D0604000000000000"/>
              </a:rPr>
              <a:t>연동 협의 완료 후 구현</a:t>
            </a:r>
            <a:endParaRPr lang="ko-KR" altLang="en-US" sz="1000" b="1" i="1" u="sng" dirty="0"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23" y="2365506"/>
            <a:ext cx="978440" cy="18195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07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기관 현황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  <p:sp>
        <p:nvSpPr>
          <p:cNvPr id="4" name="Line 81"/>
          <p:cNvSpPr>
            <a:spLocks noChangeShapeType="1"/>
          </p:cNvSpPr>
          <p:nvPr/>
        </p:nvSpPr>
        <p:spPr bwMode="auto">
          <a:xfrm>
            <a:off x="1828653" y="2120767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Rectangle 82"/>
          <p:cNvSpPr>
            <a:spLocks noChangeArrowheads="1"/>
          </p:cNvSpPr>
          <p:nvPr/>
        </p:nvSpPr>
        <p:spPr bwMode="auto">
          <a:xfrm>
            <a:off x="1825077" y="1813092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지식재산권</a:t>
            </a:r>
          </a:p>
        </p:txBody>
      </p:sp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1828653" y="4708923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1825077" y="4401248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주요인증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1825077" y="2216904"/>
          <a:ext cx="5072112" cy="2076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438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7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순번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특허구분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출원</a:t>
                      </a:r>
                      <a:endParaRPr lang="ko-KR" sz="9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</a:t>
                      </a:r>
                      <a:endParaRPr lang="ko-KR" sz="9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10-2013-0050507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실시간 매출 정보트래킹 장치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방법 및 시스템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10-2013-0056354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문서 인식 및 개인정보 공유 서비스 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10-2013-0059560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2D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제공방법 및 휴대용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2D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재생장치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10-2013-0082776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10-2013-0111012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 및 영수증정보 무선전송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10-2013-0136330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원격 제어장치 및 어플리케이션 원격제어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10-2014-0012154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음성기반 이미지 파일 태깅 장치 및 이미지 파일 검색방법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10-2014-0063715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전자기기의 긴급 상황 알림 장치 및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10-2014-0064942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기반 댁내 미디어 서비스 장치 및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10-2015-0001420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고객인지기반 광고제공시스템 및 그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10-2015-0041503 LBS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기반의 지능형 안전시스템 및 그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077" y="4801997"/>
            <a:ext cx="1019896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68" y="4801997"/>
            <a:ext cx="101621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275" y="2212093"/>
            <a:ext cx="1010559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005" y="4801997"/>
            <a:ext cx="101267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196" y="4801997"/>
            <a:ext cx="1013149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1825077" y="6211959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35082" y="6211958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기술혁신형 중소기업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54886" y="6230053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직무발명우수기업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90673" y="6195096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소프트웨어사업자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6" y="4801997"/>
            <a:ext cx="101346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7106406" y="6196219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기업부설연구소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C.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보유기술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773504" y="903578"/>
            <a:ext cx="705441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디지털 콘텐츠 관리 분야 핵심기술을 보유한 국내 최고의 전문회사이며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미래기술에 대한 적극적인 투자와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기술개발을 통해 다양한 분야의 원천기술을 확보하고 있습니다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 스트리밍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병합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LBS/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스마트서비스 등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19050" cap="rnd">
            <a:solidFill>
              <a:schemeClr val="accent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49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모바일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Application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의 사용자에 대한 이용 유형 분석 및 컨텐츠에 대한 사용자 반응을 분석할 수 있는 기능을 구현하여 더 나은 서비스를 제공할 수 있는 정보를 제공합니다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4" y="2038871"/>
            <a:ext cx="5974668" cy="4342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>
          <a:xfrm>
            <a:off x="196065" y="1628800"/>
            <a:ext cx="5146979" cy="3386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Firebase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Analytics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와 </a:t>
            </a: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Google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Analytics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 이용한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Mobile App </a:t>
            </a: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분석 통계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382894" y="206087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549311" y="206087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8" name="Oval 9"/>
          <p:cNvSpPr>
            <a:spLocks noChangeArrowheads="1"/>
          </p:cNvSpPr>
          <p:nvPr/>
        </p:nvSpPr>
        <p:spPr bwMode="auto">
          <a:xfrm>
            <a:off x="3354830" y="206087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4818070" y="206087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382894" y="328500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5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382894" y="4676996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9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36" name="Oval 9"/>
          <p:cNvSpPr>
            <a:spLocks noChangeArrowheads="1"/>
          </p:cNvSpPr>
          <p:nvPr/>
        </p:nvSpPr>
        <p:spPr bwMode="auto">
          <a:xfrm>
            <a:off x="382894" y="206087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1856656" y="328500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6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354830" y="328500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7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4840727" y="328500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8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1856656" y="4676996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10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4" name="Oval 9"/>
          <p:cNvSpPr>
            <a:spLocks noChangeArrowheads="1"/>
          </p:cNvSpPr>
          <p:nvPr/>
        </p:nvSpPr>
        <p:spPr bwMode="auto">
          <a:xfrm>
            <a:off x="3354830" y="4676996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5" name="AutoShape 4"/>
          <p:cNvSpPr>
            <a:spLocks noChangeArrowheads="1"/>
          </p:cNvSpPr>
          <p:nvPr/>
        </p:nvSpPr>
        <p:spPr bwMode="auto">
          <a:xfrm rot="16200000" flipV="1">
            <a:off x="5815234" y="2546415"/>
            <a:ext cx="4396212" cy="3240360"/>
          </a:xfrm>
          <a:prstGeom prst="roundRect">
            <a:avLst>
              <a:gd name="adj" fmla="val 4000"/>
            </a:avLst>
          </a:prstGeom>
          <a:gradFill rotWithShape="1">
            <a:gsLst>
              <a:gs pos="0">
                <a:srgbClr val="D5DFE9"/>
              </a:gs>
              <a:gs pos="100000">
                <a:srgbClr val="84A1BE"/>
              </a:gs>
            </a:gsLst>
            <a:lin ang="0" scaled="1"/>
          </a:gradFill>
          <a:ln w="19050" algn="ctr">
            <a:solidFill>
              <a:srgbClr val="6086AC"/>
            </a:solidFill>
            <a:round/>
            <a:headEnd/>
            <a:tailEnd/>
          </a:ln>
        </p:spPr>
        <p:txBody>
          <a:bodyPr lIns="18000" tIns="0" rIns="18000" bIns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ko-KR" altLang="en-US" sz="1100">
              <a:latin typeface="나눔고딕" panose="020D0604000000000000"/>
              <a:cs typeface="Arial" panose="020B0604020202020204" pitchFamily="34" charset="0"/>
            </a:endParaRPr>
          </a:p>
        </p:txBody>
      </p:sp>
      <p:sp>
        <p:nvSpPr>
          <p:cNvPr id="56" name="AutoShape 11"/>
          <p:cNvSpPr>
            <a:spLocks noChangeArrowheads="1"/>
          </p:cNvSpPr>
          <p:nvPr/>
        </p:nvSpPr>
        <p:spPr bwMode="auto">
          <a:xfrm>
            <a:off x="6445151" y="2035908"/>
            <a:ext cx="3147371" cy="4254346"/>
          </a:xfrm>
          <a:prstGeom prst="roundRect">
            <a:avLst>
              <a:gd name="adj" fmla="val 3370"/>
            </a:avLst>
          </a:prstGeom>
          <a:solidFill>
            <a:schemeClr val="bg1"/>
          </a:solidFill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anchor="ctr"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>
              <a:latin typeface="나눔고딕" panose="020D060400000000000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36620" y="2419774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월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일별 방문 사용자 </a:t>
            </a:r>
            <a:r>
              <a:rPr lang="ko-KR" altLang="en-US" sz="110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수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8" name="모서리가 둥근 직사각형 220"/>
          <p:cNvSpPr>
            <a:spLocks noChangeArrowheads="1"/>
          </p:cNvSpPr>
          <p:nvPr/>
        </p:nvSpPr>
        <p:spPr bwMode="auto">
          <a:xfrm>
            <a:off x="6594989" y="2116230"/>
            <a:ext cx="283230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분석 항목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9" name="Oval 9"/>
          <p:cNvSpPr>
            <a:spLocks noChangeArrowheads="1"/>
          </p:cNvSpPr>
          <p:nvPr/>
        </p:nvSpPr>
        <p:spPr bwMode="auto">
          <a:xfrm>
            <a:off x="6651470" y="2443042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0" name="Oval 9"/>
          <p:cNvSpPr>
            <a:spLocks noChangeArrowheads="1"/>
          </p:cNvSpPr>
          <p:nvPr/>
        </p:nvSpPr>
        <p:spPr bwMode="auto">
          <a:xfrm>
            <a:off x="6651470" y="2702583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2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1" name="Oval 9"/>
          <p:cNvSpPr>
            <a:spLocks noChangeArrowheads="1"/>
          </p:cNvSpPr>
          <p:nvPr/>
        </p:nvSpPr>
        <p:spPr bwMode="auto">
          <a:xfrm>
            <a:off x="6651470" y="2962124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3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2" name="Oval 9"/>
          <p:cNvSpPr>
            <a:spLocks noChangeArrowheads="1"/>
          </p:cNvSpPr>
          <p:nvPr/>
        </p:nvSpPr>
        <p:spPr bwMode="auto">
          <a:xfrm>
            <a:off x="6651470" y="3221665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4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36620" y="2678261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월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일별 사용자당 평균 </a:t>
            </a:r>
            <a:r>
              <a:rPr lang="ko-KR" altLang="en-US" sz="110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수익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36620" y="2936748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앱을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처음으로 연 사용자 수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836620" y="3195236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사용자가 </a:t>
            </a:r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앱을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계속 사용하는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비율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843322" y="3458329"/>
            <a:ext cx="26117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사용자의 일일 참여도 및 평균 세션 시간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7" name="Oval 9"/>
          <p:cNvSpPr>
            <a:spLocks noChangeArrowheads="1"/>
          </p:cNvSpPr>
          <p:nvPr/>
        </p:nvSpPr>
        <p:spPr bwMode="auto">
          <a:xfrm>
            <a:off x="6651470" y="3481206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5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8" name="Oval 9"/>
          <p:cNvSpPr>
            <a:spLocks noChangeArrowheads="1"/>
          </p:cNvSpPr>
          <p:nvPr/>
        </p:nvSpPr>
        <p:spPr bwMode="auto">
          <a:xfrm>
            <a:off x="6651470" y="3740747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kumimoji="0"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6</a:t>
            </a:r>
            <a:endParaRPr kumimoji="0"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9" name="Oval 9"/>
          <p:cNvSpPr>
            <a:spLocks noChangeArrowheads="1"/>
          </p:cNvSpPr>
          <p:nvPr/>
        </p:nvSpPr>
        <p:spPr bwMode="auto">
          <a:xfrm>
            <a:off x="6651470" y="400028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7</a:t>
            </a:r>
            <a:endParaRPr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0" name="Oval 9"/>
          <p:cNvSpPr>
            <a:spLocks noChangeArrowheads="1"/>
          </p:cNvSpPr>
          <p:nvPr/>
        </p:nvSpPr>
        <p:spPr bwMode="auto">
          <a:xfrm>
            <a:off x="6651470" y="4259829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8</a:t>
            </a:r>
            <a:endParaRPr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43322" y="3716816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사용자의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인앱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거래 횟수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43322" y="3975303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앱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버전별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 수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43322" y="4233791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디바이스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모델별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사용자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백분율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4" name="Oval 9"/>
          <p:cNvSpPr>
            <a:spLocks noChangeArrowheads="1"/>
          </p:cNvSpPr>
          <p:nvPr/>
        </p:nvSpPr>
        <p:spPr bwMode="auto">
          <a:xfrm>
            <a:off x="6651470" y="4519370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9</a:t>
            </a:r>
            <a:endParaRPr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5" name="Oval 9"/>
          <p:cNvSpPr>
            <a:spLocks noChangeArrowheads="1"/>
          </p:cNvSpPr>
          <p:nvPr/>
        </p:nvSpPr>
        <p:spPr bwMode="auto">
          <a:xfrm>
            <a:off x="6651470" y="4778911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10</a:t>
            </a:r>
            <a:endParaRPr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43322" y="4497468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주요 국가별 사용자 백분율</a:t>
            </a:r>
            <a:endParaRPr lang="en-US" altLang="ko-KR" sz="1100" dirty="0" smtClean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843322" y="4755956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성별</a:t>
            </a:r>
            <a:r>
              <a:rPr lang="en-US" altLang="ko-KR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10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연령대별 사용자 </a:t>
            </a:r>
            <a:r>
              <a:rPr lang="ko-KR" altLang="en-US" sz="110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백분율</a:t>
            </a:r>
            <a:endParaRPr lang="en-US" altLang="ko-KR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8" name="Oval 9"/>
          <p:cNvSpPr>
            <a:spLocks noChangeArrowheads="1"/>
          </p:cNvSpPr>
          <p:nvPr/>
        </p:nvSpPr>
        <p:spPr bwMode="auto">
          <a:xfrm>
            <a:off x="6651470" y="5038448"/>
            <a:ext cx="216000" cy="216000"/>
          </a:xfrm>
          <a:prstGeom prst="ellipse">
            <a:avLst/>
          </a:prstGeom>
          <a:solidFill>
            <a:schemeClr val="accent1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wrap="none" lIns="0" tIns="0" rIns="0" bIns="0" anchor="ctr" anchorCtr="1"/>
          <a:lstStyle/>
          <a:p>
            <a:pPr algn="ctr" eaLnBrk="0" latinLnBrk="0" hangingPunct="0"/>
            <a:r>
              <a:rPr lang="en-US" altLang="ko-KR" sz="10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11</a:t>
            </a:r>
            <a:endParaRPr lang="en-US" altLang="ko-KR" sz="10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839548" y="5013545"/>
            <a:ext cx="26117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컨텐츠별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이용 사용자 백분율</a:t>
            </a:r>
            <a:endParaRPr lang="ko-KR" altLang="en-US" sz="11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0" name="모서리가 둥근 직사각형 220"/>
          <p:cNvSpPr>
            <a:spLocks noChangeArrowheads="1"/>
          </p:cNvSpPr>
          <p:nvPr/>
        </p:nvSpPr>
        <p:spPr bwMode="auto">
          <a:xfrm>
            <a:off x="6594989" y="5320614"/>
            <a:ext cx="2832305" cy="252000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장점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81" name="직사각형 65"/>
          <p:cNvSpPr>
            <a:spLocks noChangeArrowheads="1"/>
          </p:cNvSpPr>
          <p:nvPr/>
        </p:nvSpPr>
        <p:spPr bwMode="auto">
          <a:xfrm>
            <a:off x="6669324" y="5582760"/>
            <a:ext cx="2703066" cy="50033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anchor="t" anchorCtr="0"/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빠른 분석 속도</a:t>
            </a:r>
            <a:endParaRPr lang="en-US" altLang="ko-KR" sz="11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퍼널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분석 및 </a:t>
            </a: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코호트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분석 지원</a:t>
            </a:r>
            <a:endParaRPr lang="en-US" altLang="ko-KR" sz="11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빅쿼리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연계 지원 </a:t>
            </a:r>
            <a:r>
              <a:rPr lang="en-US" altLang="ko-KR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 </a:t>
            </a:r>
            <a:r>
              <a:rPr lang="ko-KR" altLang="en-US" sz="110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실시간 </a:t>
            </a:r>
            <a:r>
              <a:rPr lang="ko-KR" altLang="en-US" sz="11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분석 지원</a:t>
            </a:r>
            <a:endParaRPr lang="ko-KR" altLang="en-US" sz="11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8609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8550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9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정상적인 시스템 상태에서 사용자의 질의 요청 및 디스플레이 요청에 빠른 응답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(3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초이내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및 정확한 동작을 보장하기 위해 다음과 같이 제약 요인을 방지할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수 있도록 개발합니다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656332"/>
              </p:ext>
            </p:extLst>
          </p:nvPr>
        </p:nvGraphicFramePr>
        <p:xfrm>
          <a:off x="344485" y="2144247"/>
          <a:ext cx="9145019" cy="4237081"/>
        </p:xfrm>
        <a:graphic>
          <a:graphicData uri="http://schemas.openxmlformats.org/drawingml/2006/table">
            <a:tbl>
              <a:tblPr/>
              <a:tblGrid>
                <a:gridCol w="1368155"/>
                <a:gridCol w="2592288"/>
                <a:gridCol w="5184576"/>
              </a:tblGrid>
              <a:tr h="2938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분야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성능 제약 요인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성능 최적화 개발 방안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077197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Mobile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Application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PhoneGap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방식의 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Webview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형태 개발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디바이스의 브라우저 성능에 종속적이며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Native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에 비해 느린 성능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)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Native App plugged 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Webview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 방식을 활용하여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Device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에 탑재된 브라우저 엔진의 성능에 독립적으로 운영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App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의 기본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UI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및 기능은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Native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로 구현하며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업데이트가 수시로 발생되는 영역만 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Webview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로 구성하여 업데이트의 용이성과 속도 보장</a:t>
                      </a:r>
                      <a:endParaRPr kumimoji="1" lang="ko-KR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7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복잡한 </a:t>
                      </a:r>
                      <a:r>
                        <a:rPr kumimoji="1" lang="en-US" altLang="ko-KR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Webview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DOM 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구성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DOM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구성의 간편화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DOM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DOM inspector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을 활용하서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timeline base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에서의 속도 분석으로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/>
                      </a:r>
                      <a:b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</a:b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병목 구간 개선</a:t>
                      </a:r>
                      <a:endParaRPr kumimoji="1" lang="ko-KR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955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Platform</a:t>
                      </a:r>
                      <a:r>
                        <a:rPr kumimoji="1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의 낮은 이해도로 적합한 기술 미사용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Rendering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 Canvas(Canvas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를 이용한 렌더링으로 속도 개선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DPI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별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resource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관리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해상도별 리소스를 관리함으로써 해상도 차이에 따른 렌더링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/>
                      </a:r>
                      <a:b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</a:b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리소스 및 시간 단축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sym typeface="Wingdings" panose="05000000000000000000" pitchFamily="2" charset="2"/>
                        </a:rPr>
                        <a:t>)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Garbage Collector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기능은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Object pool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을 통해 진행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슬립모드에 대비한 </a:t>
                      </a:r>
                      <a:r>
                        <a:rPr kumimoji="1" lang="en-US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PowerManager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</a:t>
                      </a: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wakeup </a:t>
                      </a:r>
                      <a:r>
                        <a:rPr kumimoji="1" lang="ko-KR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기능 적용</a:t>
                      </a:r>
                      <a:endParaRPr kumimoji="1" lang="ko-KR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955">
                <a:tc row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2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"/>
                        </a:rPr>
                        <a:t>응용시스템</a:t>
                      </a:r>
                      <a:endParaRPr kumimoji="1" lang="en-US" altLang="ko-KR" sz="12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  <a:cs typeface="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잦은 질의 요청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질의 사항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개발시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기능상의 분류의 세분화와 성능 효용성을 적절하게 이용하여 불필요한 질의 횟수를 제거</a:t>
                      </a:r>
                      <a:endParaRPr kumimoji="1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2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리소스의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캐싱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부재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자주 쓰이는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코드성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리소스 및 정적인 성격의 리소스를 </a:t>
                      </a:r>
                      <a:r>
                        <a:rPr kumimoji="1" lang="ko-KR" altLang="en-US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캐싱화하여</a:t>
                      </a:r>
                      <a:r>
                        <a:rPr kumimoji="1" lang="ko-KR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속도 보장</a:t>
                      </a:r>
                    </a:p>
                  </a:txBody>
                  <a:tcPr marL="72000" marR="72000" marT="360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4" name="대각선 방향의 모서리가 둥근 사각형 13"/>
          <p:cNvSpPr/>
          <p:nvPr/>
        </p:nvSpPr>
        <p:spPr>
          <a:xfrm>
            <a:off x="196065" y="1628800"/>
            <a:ext cx="2308663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성능 최적화 방안</a:t>
            </a:r>
            <a:endParaRPr lang="ko-KR" altLang="en-US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1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41349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시스템 구축 방안 </a:t>
            </a:r>
            <a:r>
              <a:rPr lang="en-US" altLang="ko-KR" sz="1800" dirty="0">
                <a:latin typeface="나눔고딕" panose="020D0604000000000000"/>
              </a:rPr>
              <a:t>&gt; 5.3 </a:t>
            </a:r>
            <a:r>
              <a:rPr lang="ko-KR" altLang="en-US" sz="1800">
                <a:latin typeface="나눔고딕" panose="020D0604000000000000"/>
              </a:rPr>
              <a:t>응용 시스템 구현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응용시스템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Architecture</a:t>
            </a:r>
            <a:endParaRPr lang="ko-KR" altLang="en-US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3" name="직사각형 52"/>
          <p:cNvSpPr>
            <a:spLocks noChangeArrowheads="1"/>
          </p:cNvSpPr>
          <p:nvPr/>
        </p:nvSpPr>
        <p:spPr bwMode="gray">
          <a:xfrm>
            <a:off x="403225" y="1196976"/>
            <a:ext cx="9095338" cy="5166502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3366CC"/>
            </a:solidFill>
            <a:prstDash val="solid"/>
            <a:headEnd/>
            <a:tailEnd type="triangle" w="med" len="med"/>
          </a:ln>
          <a:effectLst/>
        </p:spPr>
        <p:txBody>
          <a:bodyPr wrap="none" lIns="91430" tIns="108000" rIns="91430" bIns="45714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54" name="Rectangle 50"/>
          <p:cNvSpPr/>
          <p:nvPr/>
        </p:nvSpPr>
        <p:spPr>
          <a:xfrm>
            <a:off x="590932" y="2280691"/>
            <a:ext cx="4938132" cy="2952750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5400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Core Service</a:t>
            </a:r>
          </a:p>
        </p:txBody>
      </p:sp>
      <p:sp>
        <p:nvSpPr>
          <p:cNvPr id="55" name="Rectangle 50"/>
          <p:cNvSpPr/>
          <p:nvPr/>
        </p:nvSpPr>
        <p:spPr>
          <a:xfrm>
            <a:off x="594107" y="1407566"/>
            <a:ext cx="4934957" cy="796925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5400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API Controller</a:t>
            </a:r>
          </a:p>
        </p:txBody>
      </p:sp>
      <p:sp>
        <p:nvSpPr>
          <p:cNvPr id="56" name="Rectangle 25"/>
          <p:cNvSpPr/>
          <p:nvPr/>
        </p:nvSpPr>
        <p:spPr>
          <a:xfrm>
            <a:off x="2298708" y="3221574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Transaction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Service</a:t>
            </a:r>
          </a:p>
        </p:txBody>
      </p:sp>
      <p:sp>
        <p:nvSpPr>
          <p:cNvPr id="57" name="Rectangle 25"/>
          <p:cNvSpPr/>
          <p:nvPr/>
        </p:nvSpPr>
        <p:spPr>
          <a:xfrm>
            <a:off x="2298708" y="2574230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Match &amp; League Service</a:t>
            </a:r>
          </a:p>
        </p:txBody>
      </p:sp>
      <p:sp>
        <p:nvSpPr>
          <p:cNvPr id="58" name="Rectangle 25"/>
          <p:cNvSpPr/>
          <p:nvPr/>
        </p:nvSpPr>
        <p:spPr>
          <a:xfrm>
            <a:off x="2298708" y="2896585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National Player </a:t>
            </a: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Service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59" name="Rectangle 25"/>
          <p:cNvSpPr/>
          <p:nvPr/>
        </p:nvSpPr>
        <p:spPr>
          <a:xfrm>
            <a:off x="2298708" y="3535107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Ticket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Service</a:t>
            </a:r>
          </a:p>
        </p:txBody>
      </p:sp>
      <p:sp>
        <p:nvSpPr>
          <p:cNvPr id="60" name="Rectangle 25"/>
          <p:cNvSpPr/>
          <p:nvPr/>
        </p:nvSpPr>
        <p:spPr>
          <a:xfrm>
            <a:off x="724282" y="4077073"/>
            <a:ext cx="4659041" cy="1024458"/>
          </a:xfrm>
          <a:prstGeom prst="rect">
            <a:avLst/>
          </a:prstGeom>
          <a:solidFill>
            <a:srgbClr val="5D74A1"/>
          </a:soli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 contourW="38100">
            <a:contourClr>
              <a:schemeClr val="bg1"/>
            </a:contourClr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ln w="6350" cmpd="sng">
                  <a:noFill/>
                  <a:prstDash val="solid"/>
                </a:ln>
                <a:solidFill>
                  <a:srgbClr val="FFFFFF"/>
                </a:solidFill>
                <a:latin typeface="Arial" pitchFamily="34" charset="0"/>
                <a:ea typeface="가는각진제목체" pitchFamily="18" charset="-127"/>
                <a:cs typeface="Arial" pitchFamily="34" charset="0"/>
              </a:rPr>
              <a:t>Repository</a:t>
            </a:r>
          </a:p>
        </p:txBody>
      </p:sp>
      <p:sp>
        <p:nvSpPr>
          <p:cNvPr id="61" name="Rectangle 25"/>
          <p:cNvSpPr/>
          <p:nvPr/>
        </p:nvSpPr>
        <p:spPr>
          <a:xfrm>
            <a:off x="754445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Authentication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2" name="Rectangle 25"/>
          <p:cNvSpPr/>
          <p:nvPr/>
        </p:nvSpPr>
        <p:spPr>
          <a:xfrm>
            <a:off x="2294320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Client API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63" name="Rectangle 25"/>
          <p:cNvSpPr/>
          <p:nvPr/>
        </p:nvSpPr>
        <p:spPr>
          <a:xfrm>
            <a:off x="3832607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Biz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Service</a:t>
            </a:r>
          </a:p>
        </p:txBody>
      </p:sp>
      <p:sp>
        <p:nvSpPr>
          <p:cNvPr id="64" name="Rectangle 50"/>
          <p:cNvSpPr/>
          <p:nvPr/>
        </p:nvSpPr>
        <p:spPr>
          <a:xfrm>
            <a:off x="590932" y="5303291"/>
            <a:ext cx="4934957" cy="862013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vert="horz" wrap="none" lIns="91440" tIns="5400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Interface</a:t>
            </a:r>
          </a:p>
        </p:txBody>
      </p:sp>
      <p:sp>
        <p:nvSpPr>
          <p:cNvPr id="65" name="Rectangle 25"/>
          <p:cNvSpPr/>
          <p:nvPr/>
        </p:nvSpPr>
        <p:spPr>
          <a:xfrm>
            <a:off x="724282" y="5662066"/>
            <a:ext cx="1019175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Component </a:t>
            </a: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Abstraction</a:t>
            </a:r>
          </a:p>
        </p:txBody>
      </p:sp>
      <p:sp>
        <p:nvSpPr>
          <p:cNvPr id="67" name="Text Box 82"/>
          <p:cNvSpPr txBox="1">
            <a:spLocks noChangeArrowheads="1"/>
          </p:cNvSpPr>
          <p:nvPr/>
        </p:nvSpPr>
        <p:spPr bwMode="gray">
          <a:xfrm>
            <a:off x="5889104" y="1854224"/>
            <a:ext cx="3887788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Authentication /  Authorization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Backward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Compatibility / App Update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응용시스템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외부구간 규격 표준화 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(App API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)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1" name="Text Box 82"/>
          <p:cNvSpPr txBox="1">
            <a:spLocks noChangeArrowheads="1"/>
          </p:cNvSpPr>
          <p:nvPr/>
        </p:nvSpPr>
        <p:spPr bwMode="gray">
          <a:xfrm>
            <a:off x="5889104" y="3001702"/>
            <a:ext cx="3887788" cy="130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확장 용이한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Component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Status &amp; Transition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기반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Lifecycle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관리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대용량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Transaction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처리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Framework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사용자 인증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/ Data Filtering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회원 등급별 </a:t>
            </a:r>
            <a:r>
              <a:rPr lang="ko-KR" altLang="en-US" sz="1200" dirty="0" err="1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콘텐츠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접근제어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대량의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Push Message </a:t>
            </a:r>
            <a:r>
              <a:rPr lang="ko-KR" altLang="en-US" sz="12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발송</a:t>
            </a:r>
          </a:p>
        </p:txBody>
      </p:sp>
      <p:sp>
        <p:nvSpPr>
          <p:cNvPr id="72" name="Text Box 82"/>
          <p:cNvSpPr txBox="1">
            <a:spLocks noChangeArrowheads="1"/>
          </p:cNvSpPr>
          <p:nvPr/>
        </p:nvSpPr>
        <p:spPr bwMode="gray">
          <a:xfrm>
            <a:off x="5889104" y="5592941"/>
            <a:ext cx="3887788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응용시스템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내부구간 </a:t>
            </a:r>
            <a:r>
              <a:rPr lang="en-US" altLang="ko-KR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Legacy 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Interface </a:t>
            </a:r>
            <a:r>
              <a:rPr lang="ko-KR" altLang="en-US" sz="12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규격 표준화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다양한 환경의 </a:t>
            </a:r>
            <a:r>
              <a:rPr lang="en-US" altLang="ko-KR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Legacy Interface </a:t>
            </a:r>
            <a:r>
              <a:rPr lang="ko-KR" altLang="en-US" sz="1200" b="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지원</a:t>
            </a:r>
            <a:endParaRPr lang="en-US" altLang="ko-KR" sz="1200" b="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3" name="Rectangle 25"/>
          <p:cNvSpPr/>
          <p:nvPr/>
        </p:nvSpPr>
        <p:spPr>
          <a:xfrm>
            <a:off x="1905382" y="5662066"/>
            <a:ext cx="10175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Channel</a:t>
            </a:r>
            <a:b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</a:b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Handler</a:t>
            </a:r>
          </a:p>
        </p:txBody>
      </p:sp>
      <p:sp>
        <p:nvSpPr>
          <p:cNvPr id="74" name="Rectangle 25"/>
          <p:cNvSpPr/>
          <p:nvPr/>
        </p:nvSpPr>
        <p:spPr>
          <a:xfrm>
            <a:off x="3084895" y="5662066"/>
            <a:ext cx="1017587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Queue</a:t>
            </a:r>
          </a:p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Controller</a:t>
            </a:r>
          </a:p>
        </p:txBody>
      </p:sp>
      <p:sp>
        <p:nvSpPr>
          <p:cNvPr id="75" name="Rectangle 25"/>
          <p:cNvSpPr/>
          <p:nvPr/>
        </p:nvSpPr>
        <p:spPr>
          <a:xfrm>
            <a:off x="4264407" y="5662066"/>
            <a:ext cx="1019175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Legacy</a:t>
            </a:r>
          </a:p>
          <a:p>
            <a:pPr algn="ctr" fontAlgn="ctr"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Adaptor</a:t>
            </a:r>
            <a:endParaRPr lang="en-US" altLang="ko-KR" sz="10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78" name="AutoShape 52"/>
          <p:cNvSpPr>
            <a:spLocks noChangeArrowheads="1"/>
          </p:cNvSpPr>
          <p:nvPr/>
        </p:nvSpPr>
        <p:spPr bwMode="auto">
          <a:xfrm>
            <a:off x="5904979" y="1500212"/>
            <a:ext cx="3335338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API Controller</a:t>
            </a:r>
          </a:p>
        </p:txBody>
      </p:sp>
      <p:sp>
        <p:nvSpPr>
          <p:cNvPr id="79" name="AutoShape 52"/>
          <p:cNvSpPr>
            <a:spLocks noChangeArrowheads="1"/>
          </p:cNvSpPr>
          <p:nvPr/>
        </p:nvSpPr>
        <p:spPr bwMode="auto">
          <a:xfrm>
            <a:off x="5904979" y="2676264"/>
            <a:ext cx="3335338" cy="277813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Core Service</a:t>
            </a:r>
          </a:p>
        </p:txBody>
      </p:sp>
      <p:sp>
        <p:nvSpPr>
          <p:cNvPr id="80" name="AutoShape 52"/>
          <p:cNvSpPr>
            <a:spLocks noChangeArrowheads="1"/>
          </p:cNvSpPr>
          <p:nvPr/>
        </p:nvSpPr>
        <p:spPr bwMode="auto">
          <a:xfrm>
            <a:off x="5904979" y="5265916"/>
            <a:ext cx="3335338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Interface </a:t>
            </a:r>
          </a:p>
        </p:txBody>
      </p:sp>
      <p:sp>
        <p:nvSpPr>
          <p:cNvPr id="81" name="Rectangle 25"/>
          <p:cNvSpPr/>
          <p:nvPr/>
        </p:nvSpPr>
        <p:spPr>
          <a:xfrm>
            <a:off x="3891048" y="3222508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Notification Service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2" name="Rectangle 25"/>
          <p:cNvSpPr/>
          <p:nvPr/>
        </p:nvSpPr>
        <p:spPr>
          <a:xfrm>
            <a:off x="3891048" y="2575164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User Service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3" name="Rectangle 25"/>
          <p:cNvSpPr/>
          <p:nvPr/>
        </p:nvSpPr>
        <p:spPr>
          <a:xfrm>
            <a:off x="3891048" y="2897519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Technique Service</a:t>
            </a:r>
          </a:p>
        </p:txBody>
      </p:sp>
      <p:sp>
        <p:nvSpPr>
          <p:cNvPr id="84" name="Rectangle 25"/>
          <p:cNvSpPr/>
          <p:nvPr/>
        </p:nvSpPr>
        <p:spPr>
          <a:xfrm>
            <a:off x="3891048" y="3536041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Statistics </a:t>
            </a: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Service</a:t>
            </a:r>
          </a:p>
        </p:txBody>
      </p:sp>
      <p:sp>
        <p:nvSpPr>
          <p:cNvPr id="85" name="Rectangle 25"/>
          <p:cNvSpPr/>
          <p:nvPr/>
        </p:nvSpPr>
        <p:spPr>
          <a:xfrm>
            <a:off x="706368" y="3220131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Commission Service</a:t>
            </a:r>
          </a:p>
        </p:txBody>
      </p:sp>
      <p:sp>
        <p:nvSpPr>
          <p:cNvPr id="86" name="Rectangle 25"/>
          <p:cNvSpPr/>
          <p:nvPr/>
        </p:nvSpPr>
        <p:spPr>
          <a:xfrm>
            <a:off x="706368" y="2572787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Team &amp; Player Service</a:t>
            </a:r>
          </a:p>
        </p:txBody>
      </p:sp>
      <p:sp>
        <p:nvSpPr>
          <p:cNvPr id="87" name="Rectangle 25"/>
          <p:cNvSpPr/>
          <p:nvPr/>
        </p:nvSpPr>
        <p:spPr>
          <a:xfrm>
            <a:off x="706368" y="2895142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Referee Service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8" name="Rectangle 25"/>
          <p:cNvSpPr/>
          <p:nvPr/>
        </p:nvSpPr>
        <p:spPr>
          <a:xfrm>
            <a:off x="706368" y="3533664"/>
            <a:ext cx="1494000" cy="252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-윤고딕330" panose="02030504000101010101" pitchFamily="18" charset="-127"/>
                <a:ea typeface="나눔고딕" panose="020D0604000000000000"/>
              </a:rPr>
              <a:t>Education Service</a:t>
            </a:r>
            <a:endParaRPr lang="en-US" altLang="ko-KR" sz="900" dirty="0">
              <a:solidFill>
                <a:schemeClr val="tx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804385" y="4739710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User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545212" y="4739710"/>
            <a:ext cx="656648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Certificate</a:t>
            </a:r>
            <a:endParaRPr lang="ko-KR" altLang="en-US" sz="8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2287482" y="4739710"/>
            <a:ext cx="656647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 err="1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Config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3029751" y="4739710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Board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3770578" y="4739710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Statistics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804385" y="4317589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latin typeface="-윤고딕330" panose="02030504000101010101" pitchFamily="18" charset="-127"/>
                <a:ea typeface="나눔고딕" panose="020D0604000000000000"/>
              </a:rPr>
              <a:t>Team</a:t>
            </a:r>
            <a:endParaRPr lang="ko-KR" altLang="en-US" sz="900" dirty="0"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1545212" y="4317589"/>
            <a:ext cx="656648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Player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2287482" y="4317589"/>
            <a:ext cx="656647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Match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3029751" y="4317589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9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League</a:t>
            </a:r>
            <a:endParaRPr lang="ko-KR" altLang="en-US" sz="9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3770578" y="4317589"/>
            <a:ext cx="655205" cy="30321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Education</a:t>
            </a:r>
            <a:endParaRPr lang="ko-KR" altLang="en-US" sz="8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4521598" y="4317588"/>
            <a:ext cx="754942" cy="72533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Referee/</a:t>
            </a:r>
          </a:p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National/</a:t>
            </a:r>
          </a:p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Technique/</a:t>
            </a:r>
          </a:p>
          <a:p>
            <a:pPr algn="ctr" fontAlgn="ctr"/>
            <a:r>
              <a:rPr lang="en-US" altLang="ko-KR" sz="800" dirty="0">
                <a:solidFill>
                  <a:schemeClr val="dk1"/>
                </a:solidFill>
                <a:latin typeface="-윤고딕330" panose="02030504000101010101" pitchFamily="18" charset="-127"/>
                <a:ea typeface="나눔고딕" panose="020D0604000000000000"/>
              </a:rPr>
              <a:t>Commission</a:t>
            </a:r>
            <a:endParaRPr lang="ko-KR" altLang="en-US" sz="800" dirty="0">
              <a:solidFill>
                <a:schemeClr val="dk1"/>
              </a:solidFill>
              <a:latin typeface="-윤고딕330" panose="02030504000101010101" pitchFamily="18" charset="-127"/>
              <a:ea typeface="나눔고딕" panose="020D0604000000000000"/>
            </a:endParaRPr>
          </a:p>
        </p:txBody>
      </p:sp>
      <p:pic>
        <p:nvPicPr>
          <p:cNvPr id="107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0" y="1340768"/>
            <a:ext cx="392113" cy="3476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108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80" y="2204864"/>
            <a:ext cx="382348" cy="3476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109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483" y="5229524"/>
            <a:ext cx="392112" cy="3476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110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0751" y="1440391"/>
            <a:ext cx="446631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111" name="Picture 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5634" y="2634536"/>
            <a:ext cx="435509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  <p:pic>
        <p:nvPicPr>
          <p:cNvPr id="112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0751" y="5224351"/>
            <a:ext cx="446630" cy="396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11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예상 </a:t>
            </a:r>
            <a:r>
              <a:rPr lang="en-US" altLang="ko-KR" sz="1800" dirty="0">
                <a:latin typeface="나눔고딕" panose="020D0604000000000000"/>
              </a:rPr>
              <a:t>Risk </a:t>
            </a:r>
            <a:r>
              <a:rPr lang="ko-KR" altLang="en-US" sz="1800">
                <a:latin typeface="나눔고딕" panose="020D0604000000000000"/>
              </a:rPr>
              <a:t>및 해결 방안 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본 사업을 추진하면서 다음과 같이 사업적 측면과 기술적 측면 및 프로젝트 수행 주체인 양사간의 위험요소를 다음과 같이 구분하여 그 관리방안을 제시하며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추후 대한축구협회와 협의 하에 세부사항을 확정합니다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200472" y="1844676"/>
            <a:ext cx="9577064" cy="4608660"/>
          </a:xfrm>
          <a:prstGeom prst="rect">
            <a:avLst/>
          </a:prstGeom>
          <a:noFill/>
          <a:ln w="9525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155462"/>
              </p:ext>
            </p:extLst>
          </p:nvPr>
        </p:nvGraphicFramePr>
        <p:xfrm>
          <a:off x="416497" y="2348880"/>
          <a:ext cx="9217023" cy="3947260"/>
        </p:xfrm>
        <a:graphic>
          <a:graphicData uri="http://schemas.openxmlformats.org/drawingml/2006/table">
            <a:tbl>
              <a:tblPr/>
              <a:tblGrid>
                <a:gridCol w="335059"/>
                <a:gridCol w="1807719"/>
                <a:gridCol w="4000204"/>
                <a:gridCol w="2663484"/>
                <a:gridCol w="410557"/>
              </a:tblGrid>
              <a:tr h="3929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분야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사업지연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가능요소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지연방지 방안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지연대응 방안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위험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정도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2558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 관리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측면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제안사의 사업착수 지연 및 준비부족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수주 전 제안인력을 기본 인력으로 한 사업수행조직을 마련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수주 후 단기간 내 사업수행 조직 완전구성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제안사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전사품질조직 및 유사 사업 경험인력을 투입하여 초기 사업수행 환경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셋업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지원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상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특정 공정의 진척지연으로 전체 공정의 연쇄 지연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특정 공정의 지연 판단 시 다른 연관 공정의 지연여부를 분석 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지연 및 영향을 최소화할 수 있는 대안 마련</a:t>
                      </a:r>
                      <a:b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</a:b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예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–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관련 없는 공정 먼저 수행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근본적인 작업지연 공정의 해결을 위한 자원 추가 투입 및 기술적 해결점 도출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상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4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개발상의 잦은 시연 및 상부보고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가능한 한 홍보용 또는 상부보고는 사업 추진 중 발생되는 산출물을 활용하여 개발인력의 부담 경감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주요 공정준수 및 단축을 위한 대안수립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향후 예상되는 시연 및 보고의 사전준비 및 통합보고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05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의사결정 지연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의사결정 지연에 따른 책임을 명확히 인식 시킴으로써 최대한 빠른 의사결정 유도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명확한 선택 가능한 대안제시로 빠른 의사 결정 유도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주관기관 및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제안사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차원의 자체 의사결정 후 작업공정 진행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의사결정에 영향이 없는 공정의 계속 수행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최종 의사결정 후 주요 내용 반영할 수 있도록 조치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1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각종 준비 및 계획의 지연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각종 준비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예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단위테스트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통합테스트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기술테스트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 사전준비 부족으로 인한 공정 미착수를 사전에 방지하기 위해서 일정기간 전에 사전 계획의 완전 수립 및 준비사항 체크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작업을 수행할 인력을 대체 투입하여  준비작업 수행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상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7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투입인력의 변동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불가피한 경우를 제외하고 투입인력 이동을 최대한 억제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개인별 서약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팀 내 장기근무에 따른 혜택 부여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포상 및 휴가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이동 및 퇴사이전 최소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1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개월 이전에 대체 인력 투입 후 업무 인수인계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제안사의 인력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POOL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 기술인력 대체 투입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대각선 방향의 모서리가 둥근 사각형 9"/>
          <p:cNvSpPr/>
          <p:nvPr/>
        </p:nvSpPr>
        <p:spPr>
          <a:xfrm>
            <a:off x="200472" y="1756190"/>
            <a:ext cx="2271600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사업적 측면 위험 대처 방안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3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예상 </a:t>
            </a:r>
            <a:r>
              <a:rPr lang="en-US" altLang="ko-KR" sz="1800" dirty="0">
                <a:latin typeface="나눔고딕" panose="020D0604000000000000"/>
              </a:rPr>
              <a:t>Risk </a:t>
            </a:r>
            <a:r>
              <a:rPr lang="ko-KR" altLang="en-US" sz="1800">
                <a:latin typeface="나눔고딕" panose="020D0604000000000000"/>
              </a:rPr>
              <a:t>및 해결 방안 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제사업관리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및 개발 측면에서의 사업지연 가능 </a:t>
            </a:r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요소별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지연방지 및 지연대응 방안을 마련하여 일정지연 요소에 대한 사전방지 활동 및 지연 발생 이후 체계적인  대응이 가능합니다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200472" y="1844676"/>
            <a:ext cx="9577064" cy="4608660"/>
          </a:xfrm>
          <a:prstGeom prst="rect">
            <a:avLst/>
          </a:prstGeom>
          <a:noFill/>
          <a:ln w="9525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200472" y="1756190"/>
            <a:ext cx="2271600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기술적 측면 위험 대처 방안</a:t>
            </a:r>
            <a:endParaRPr lang="en-US" altLang="ko-KR" sz="1200" b="1" dirty="0">
              <a:solidFill>
                <a:schemeClr val="bg1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434698"/>
              </p:ext>
            </p:extLst>
          </p:nvPr>
        </p:nvGraphicFramePr>
        <p:xfrm>
          <a:off x="415928" y="2348880"/>
          <a:ext cx="9217592" cy="3960441"/>
        </p:xfrm>
        <a:graphic>
          <a:graphicData uri="http://schemas.openxmlformats.org/drawingml/2006/table">
            <a:tbl>
              <a:tblPr/>
              <a:tblGrid>
                <a:gridCol w="455407"/>
                <a:gridCol w="1501084"/>
                <a:gridCol w="3748799"/>
                <a:gridCol w="3043213"/>
                <a:gridCol w="469089"/>
              </a:tblGrid>
              <a:tr h="4703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분야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사업지연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가능요소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지연방지 방안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지연대응 방안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위험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3812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정도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5345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기술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80975" algn="l"/>
                        </a:tabLst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측면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단위시스템과의 연계 준비부족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개발일정에 맞춰 사전에 단위시스템 연계 대상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인터페이스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정의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선택 가능한 연계방식 및 내용을 사전에 충분히 분석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설계하여 대안을 바로 제시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의사결정 유도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연계 대상 시스템 측과의 긴밀한 협의 통한 빠른 의사결정 추진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상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83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개발표준가이드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미확정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설계 종료 전 개발표준가이드 확정 및 배포  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개발표준가이드 교육 실시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 진척도 확인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진도분석을 실시하여 지연된 작업에 대해 변경관리 실시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상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3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0" marR="0" lvl="0" indent="0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기본 자료의 과다 작성 및 요구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각 단계별 작업 시작 전 준비단계에서 작업 산출물 요소를 식별하고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최소화</a:t>
                      </a:r>
                    </a:p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CASE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및 문서자동화 도구의 활용 및 산출물 인정으로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문서화 재 작업의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최소화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l" defTabSz="1076325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>
                          <a:srgbClr val="7F7F7F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일정단축을 위해 향후의 작성 산출물 중 중요도가 낮거나 반드시 필요한 경우를 제외하고 산출물 종류를 축소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"/>
                        </a:defRPr>
                      </a:lvl9pPr>
                    </a:lstStyle>
                    <a:p>
                      <a:pPr marL="104775" marR="0" lvl="0" indent="-104775" algn="ctr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20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</a:t>
                      </a:r>
                    </a:p>
                  </a:txBody>
                  <a:tcPr marL="18000" marR="18000" marT="15818" marB="15818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0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7</a:t>
            </a:r>
            <a:r>
              <a:rPr lang="en-US" altLang="ko-KR" sz="1800" dirty="0" smtClean="0">
                <a:latin typeface="나눔고딕" panose="020D0604000000000000"/>
              </a:rPr>
              <a:t>. </a:t>
            </a:r>
            <a:r>
              <a:rPr lang="ko-KR" altLang="en-US" sz="1800" smtClean="0">
                <a:latin typeface="나눔고딕" panose="020D0604000000000000"/>
              </a:rPr>
              <a:t>제안 시스템 특성 및 기대 효과</a:t>
            </a:r>
            <a:endParaRPr lang="ko-KR" altLang="en-US" sz="1800">
              <a:latin typeface="나눔고딕" panose="020D0604000000000000"/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5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본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 시스템은 다음과 같은 특성 및 기대효과를 제공합니다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9" name="모서리가 둥근 직사각형 34"/>
          <p:cNvSpPr/>
          <p:nvPr/>
        </p:nvSpPr>
        <p:spPr>
          <a:xfrm>
            <a:off x="3205205" y="3522752"/>
            <a:ext cx="5986602" cy="1131312"/>
          </a:xfrm>
          <a:prstGeom prst="roundRect">
            <a:avLst>
              <a:gd name="adj" fmla="val 8209"/>
            </a:avLst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  <a:scene3d>
            <a:camera prst="obliqueBottomRight"/>
            <a:lightRig rig="balanced" dir="t"/>
          </a:scene3d>
          <a:sp3d prstMaterial="plastic">
            <a:bevelT w="0" h="0"/>
          </a:sp3d>
        </p:spPr>
        <p:txBody>
          <a:bodyPr anchor="ctr"/>
          <a:lstStyle/>
          <a:p>
            <a:pPr algn="ctr" latinLnBrk="0"/>
            <a:endParaRPr lang="ko-KR" altLang="en-US" kern="0" dirty="0">
              <a:solidFill>
                <a:prstClr val="white"/>
              </a:solidFill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0" name="모서리가 둥근 직사각형 35"/>
          <p:cNvSpPr/>
          <p:nvPr/>
        </p:nvSpPr>
        <p:spPr>
          <a:xfrm>
            <a:off x="3205205" y="4930728"/>
            <a:ext cx="5986602" cy="1131312"/>
          </a:xfrm>
          <a:prstGeom prst="roundRect">
            <a:avLst>
              <a:gd name="adj" fmla="val 8209"/>
            </a:avLst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  <a:scene3d>
            <a:camera prst="obliqueBottomRight"/>
            <a:lightRig rig="balanced" dir="t"/>
          </a:scene3d>
          <a:sp3d prstMaterial="plastic">
            <a:bevelT w="0" h="0"/>
          </a:sp3d>
        </p:spPr>
        <p:txBody>
          <a:bodyPr anchor="ctr"/>
          <a:lstStyle/>
          <a:p>
            <a:pPr algn="ctr" latinLnBrk="0"/>
            <a:endParaRPr lang="ko-KR" altLang="en-US" kern="0" dirty="0">
              <a:solidFill>
                <a:prstClr val="white"/>
              </a:solidFill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1" name="모서리가 둥근 직사각형 36"/>
          <p:cNvSpPr/>
          <p:nvPr/>
        </p:nvSpPr>
        <p:spPr>
          <a:xfrm>
            <a:off x="3205205" y="2111416"/>
            <a:ext cx="5986602" cy="1131312"/>
          </a:xfrm>
          <a:prstGeom prst="roundRect">
            <a:avLst>
              <a:gd name="adj" fmla="val 8209"/>
            </a:avLst>
          </a:prstGeom>
          <a:gradFill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25400" cap="flat" cmpd="sng" algn="ctr">
            <a:noFill/>
            <a:prstDash val="solid"/>
          </a:ln>
          <a:effectLst/>
          <a:scene3d>
            <a:camera prst="obliqueBottomRight"/>
            <a:lightRig rig="balanced" dir="t"/>
          </a:scene3d>
          <a:sp3d prstMaterial="plastic">
            <a:bevelT w="0" h="0"/>
          </a:sp3d>
        </p:spPr>
        <p:txBody>
          <a:bodyPr anchor="ctr"/>
          <a:lstStyle/>
          <a:p>
            <a:pPr algn="ctr" latinLnBrk="0"/>
            <a:endParaRPr lang="ko-KR" altLang="en-US" kern="0" dirty="0">
              <a:solidFill>
                <a:prstClr val="white"/>
              </a:solidFill>
              <a:latin typeface="Arial" pitchFamily="34" charset="0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20403" y="3573016"/>
            <a:ext cx="57598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기반 서비스 구축으로 개선된 이용자 접근성 외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티켓 발권 및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e-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러닝 등  다양한 서비스 연계로 이용자 편의성을 제공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축구관람문화의 저변 확대에 일조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20405" y="2132856"/>
            <a:ext cx="575980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업무환경 및 절차분석을 통해 기존 시스템의 개선점을 파악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기반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구축을 통해 업무 간소화 및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업무환경의 개량개선 효과를 제공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20404" y="5013176"/>
            <a:ext cx="559303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모바일과 웹 통합 서비스 환경을 제공하고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다양한 마케팅플랫폼으로 확장 가능하도록 설계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구축 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09553" indent="-30955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5384" y="1612203"/>
            <a:ext cx="57569" cy="1640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953" y="1544205"/>
            <a:ext cx="85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3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05205" y="1635048"/>
            <a:ext cx="57569" cy="1640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62774" y="1567050"/>
            <a:ext cx="1388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1300" b="1" dirty="0">
                <a:ln>
                  <a:solidFill>
                    <a:prstClr val="white">
                      <a:alpha val="10000"/>
                    </a:prst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Expected Effect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87579" y="1544205"/>
            <a:ext cx="9301925" cy="485944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7976" y="1944282"/>
            <a:ext cx="1805607" cy="73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기존시스템분석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개량개선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21672" y="2805867"/>
            <a:ext cx="1805607" cy="73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경기기록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등록절차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업무간소화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7977" y="3672862"/>
            <a:ext cx="1805607" cy="73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모바일기반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이용자 접근성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편의성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11675" y="4539856"/>
            <a:ext cx="1805607" cy="73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실시간장애대응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운영환경개선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7977" y="5406851"/>
            <a:ext cx="1805607" cy="73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rIns="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통합플랫폼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마케팅강화</a:t>
            </a:r>
            <a:endParaRPr lang="ko-KR" altLang="en-US" sz="13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AutoShape 4"/>
          <p:cNvSpPr>
            <a:spLocks noChangeArrowheads="1"/>
          </p:cNvSpPr>
          <p:nvPr/>
        </p:nvSpPr>
        <p:spPr bwMode="auto">
          <a:xfrm rot="5400000">
            <a:off x="1053547" y="3887729"/>
            <a:ext cx="3386137" cy="358809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FFFFFF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SzPct val="120000"/>
              <a:buFont typeface="Wingdings" pitchFamily="2" charset="2"/>
              <a:buNone/>
              <a:defRPr/>
            </a:pPr>
            <a:endParaRPr kumimoji="1" lang="ko-KR" altLang="en-US" sz="100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43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325" y="142875"/>
            <a:ext cx="5156200" cy="533400"/>
          </a:xfrm>
        </p:spPr>
        <p:txBody>
          <a:bodyPr anchor="ctr"/>
          <a:lstStyle/>
          <a:p>
            <a:pPr defTabSz="990570" fontAlgn="auto">
              <a:spcAft>
                <a:spcPts val="0"/>
              </a:spcAft>
              <a:defRPr/>
            </a:pPr>
            <a:r>
              <a:rPr sz="1800" dirty="0">
                <a:latin typeface="나눔고딕" panose="020D0604000000000000"/>
              </a:rPr>
              <a:t>8. </a:t>
            </a:r>
            <a:r>
              <a:rPr lang="ko-KR" altLang="en-US" sz="1800">
                <a:latin typeface="나눔고딕" panose="020D0604000000000000"/>
              </a:rPr>
              <a:t>기타 사업 활용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488" y="188913"/>
            <a:ext cx="4291012" cy="503237"/>
          </a:xfrm>
        </p:spPr>
        <p:txBody>
          <a:bodyPr/>
          <a:lstStyle/>
          <a:p>
            <a:pPr defTabSz="990570" fontAlgn="auto">
              <a:spcAft>
                <a:spcPts val="0"/>
              </a:spcAft>
              <a:defRPr/>
            </a:pPr>
            <a:r>
              <a:rPr lang="en-US" altLang="ko-KR" dirty="0" smtClean="0"/>
              <a:t>III. </a:t>
            </a:r>
            <a:r>
              <a:rPr lang="ko-KR" altLang="en-US" dirty="0" smtClean="0"/>
              <a:t>제안 시스템 내용</a:t>
            </a:r>
            <a:endParaRPr lang="ko-KR" altLang="en-US" dirty="0"/>
          </a:p>
        </p:txBody>
      </p:sp>
      <p:sp>
        <p:nvSpPr>
          <p:cNvPr id="7172" name="Rectangle 157"/>
          <p:cNvSpPr>
            <a:spLocks noChangeArrowheads="1"/>
          </p:cNvSpPr>
          <p:nvPr/>
        </p:nvSpPr>
        <p:spPr bwMode="auto">
          <a:xfrm>
            <a:off x="415925" y="836613"/>
            <a:ext cx="30241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latinLnBrk="1" hangingPunct="1"/>
            <a:r>
              <a:rPr lang="ko-KR" altLang="en-US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선수관리 플랫폼</a:t>
            </a:r>
            <a:endParaRPr lang="en-US" altLang="ko-KR" sz="1600" b="1">
              <a:solidFill>
                <a:srgbClr val="000000"/>
              </a:solidFill>
              <a:latin typeface="-윤고딕330" pitchFamily="18" charset="-127"/>
              <a:ea typeface="나눔고딕" pitchFamily="50" charset="-127"/>
            </a:endParaRPr>
          </a:p>
        </p:txBody>
      </p:sp>
      <p:sp>
        <p:nvSpPr>
          <p:cNvPr id="7173" name="TextBox 59"/>
          <p:cNvSpPr txBox="1">
            <a:spLocks noChangeArrowheads="1"/>
          </p:cNvSpPr>
          <p:nvPr/>
        </p:nvSpPr>
        <p:spPr bwMode="auto">
          <a:xfrm>
            <a:off x="6321425" y="1763713"/>
            <a:ext cx="34401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>
                <a:latin typeface="나눔고딕" pitchFamily="50" charset="-127"/>
              </a:rPr>
              <a:t>· JoinKFA</a:t>
            </a:r>
          </a:p>
          <a:p>
            <a:pPr eaLnBrk="1" hangingPunct="1"/>
            <a:r>
              <a:rPr lang="ko-KR" altLang="en-US" sz="1200">
                <a:latin typeface="나눔고딕" pitchFamily="50" charset="-127"/>
              </a:rPr>
              <a:t>  등록비 외 운영에서 발생하는 수익모델 없음 </a:t>
            </a:r>
          </a:p>
        </p:txBody>
      </p:sp>
      <p:sp>
        <p:nvSpPr>
          <p:cNvPr id="61" name="AutoShape 52"/>
          <p:cNvSpPr>
            <a:spLocks noChangeArrowheads="1"/>
          </p:cNvSpPr>
          <p:nvPr/>
        </p:nvSpPr>
        <p:spPr bwMode="auto">
          <a:xfrm>
            <a:off x="6321425" y="1412875"/>
            <a:ext cx="3311525" cy="277813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eaLnBrk="1" latinLnBrk="1" hangingPunct="1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현 수익모델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2" name="AutoShape 52"/>
          <p:cNvSpPr>
            <a:spLocks noChangeArrowheads="1"/>
          </p:cNvSpPr>
          <p:nvPr/>
        </p:nvSpPr>
        <p:spPr bwMode="auto">
          <a:xfrm>
            <a:off x="6321425" y="2420938"/>
            <a:ext cx="3311525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eaLnBrk="1" latinLnBrk="1" hangingPunct="1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기대 수익모델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176" name="TextBox 62"/>
          <p:cNvSpPr txBox="1">
            <a:spLocks noChangeArrowheads="1"/>
          </p:cNvSpPr>
          <p:nvPr/>
        </p:nvSpPr>
        <p:spPr bwMode="auto">
          <a:xfrm>
            <a:off x="6321425" y="2781300"/>
            <a:ext cx="35274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en-US" altLang="ko-KR" sz="1200">
                <a:latin typeface="나눔고딕" pitchFamily="50" charset="-127"/>
              </a:rPr>
              <a:t>· </a:t>
            </a:r>
            <a:r>
              <a:rPr lang="ko-KR" altLang="en-US" sz="1200">
                <a:latin typeface="나눔고딕" pitchFamily="50" charset="-127"/>
              </a:rPr>
              <a:t>플랫폼 임대 </a:t>
            </a:r>
            <a:r>
              <a:rPr lang="en-US" altLang="ko-KR" sz="1200">
                <a:latin typeface="나눔고딕" pitchFamily="50" charset="-127"/>
              </a:rPr>
              <a:t>: </a:t>
            </a:r>
          </a:p>
          <a:p>
            <a:pPr eaLnBrk="1" hangingPunct="1"/>
            <a:r>
              <a:rPr lang="en-US" altLang="ko-KR" sz="1200">
                <a:latin typeface="나눔고딕" pitchFamily="50" charset="-127"/>
              </a:rPr>
              <a:t>  asp</a:t>
            </a:r>
            <a:r>
              <a:rPr lang="ko-KR" altLang="en-US" sz="1200">
                <a:latin typeface="나눔고딕" pitchFamily="50" charset="-127"/>
              </a:rPr>
              <a:t>형태 판매</a:t>
            </a:r>
            <a:r>
              <a:rPr lang="en-US" altLang="ko-KR" sz="1200">
                <a:latin typeface="나눔고딕" pitchFamily="50" charset="-127"/>
              </a:rPr>
              <a:t>(</a:t>
            </a:r>
            <a:r>
              <a:rPr lang="ko-KR" altLang="en-US" sz="1200">
                <a:latin typeface="나눔고딕" pitchFamily="50" charset="-127"/>
              </a:rPr>
              <a:t>등록 회원 </a:t>
            </a:r>
            <a:r>
              <a:rPr lang="en-US" altLang="ko-KR" sz="1200">
                <a:latin typeface="나눔고딕" pitchFamily="50" charset="-127"/>
              </a:rPr>
              <a:t>x </a:t>
            </a:r>
            <a:r>
              <a:rPr lang="ko-KR" altLang="en-US" sz="1200">
                <a:latin typeface="나눔고딕" pitchFamily="50" charset="-127"/>
              </a:rPr>
              <a:t>기간비용</a:t>
            </a:r>
            <a:r>
              <a:rPr lang="en-US" altLang="ko-KR" sz="1200">
                <a:latin typeface="나눔고딕" pitchFamily="50" charset="-127"/>
              </a:rPr>
              <a:t>)</a:t>
            </a:r>
          </a:p>
          <a:p>
            <a:pPr eaLnBrk="1" hangingPunct="1"/>
            <a:endParaRPr lang="en-US" altLang="ko-KR" sz="1200">
              <a:latin typeface="나눔고딕" pitchFamily="50" charset="-127"/>
            </a:endParaRPr>
          </a:p>
          <a:p>
            <a:pPr eaLnBrk="1" hangingPunct="1"/>
            <a:r>
              <a:rPr lang="en-US" altLang="ko-KR" sz="1200">
                <a:latin typeface="나눔고딕" pitchFamily="50" charset="-127"/>
              </a:rPr>
              <a:t>· </a:t>
            </a:r>
            <a:r>
              <a:rPr lang="ko-KR" altLang="en-US" sz="1200">
                <a:latin typeface="나눔고딕" pitchFamily="50" charset="-127"/>
              </a:rPr>
              <a:t>사이트 구축 </a:t>
            </a:r>
            <a:r>
              <a:rPr lang="en-US" altLang="ko-KR" sz="1200">
                <a:latin typeface="나눔고딕" pitchFamily="50" charset="-127"/>
              </a:rPr>
              <a:t>:</a:t>
            </a:r>
          </a:p>
          <a:p>
            <a:pPr eaLnBrk="1" hangingPunct="1"/>
            <a:r>
              <a:rPr lang="ko-KR" altLang="en-US" sz="1200">
                <a:latin typeface="나눔고딕" pitchFamily="50" charset="-127"/>
              </a:rPr>
              <a:t>  소프트웨어 라이센스 판매 </a:t>
            </a:r>
            <a:endParaRPr lang="en-US" altLang="ko-KR" sz="1200">
              <a:latin typeface="나눔고딕" pitchFamily="50" charset="-127"/>
            </a:endParaRPr>
          </a:p>
          <a:p>
            <a:pPr eaLnBrk="1" hangingPunct="1"/>
            <a:r>
              <a:rPr lang="en-US" altLang="ko-KR" sz="1200">
                <a:latin typeface="나눔고딕" pitchFamily="50" charset="-127"/>
              </a:rPr>
              <a:t>  </a:t>
            </a:r>
            <a:r>
              <a:rPr lang="ko-KR" altLang="en-US" sz="1200">
                <a:latin typeface="나눔고딕" pitchFamily="50" charset="-127"/>
              </a:rPr>
              <a:t>구축비용</a:t>
            </a:r>
            <a:r>
              <a:rPr lang="en-US" altLang="ko-KR" sz="1200">
                <a:latin typeface="나눔고딕" pitchFamily="50" charset="-127"/>
              </a:rPr>
              <a:t>(</a:t>
            </a:r>
            <a:r>
              <a:rPr lang="ko-KR" altLang="en-US" sz="1200">
                <a:latin typeface="나눔고딕" pitchFamily="50" charset="-127"/>
              </a:rPr>
              <a:t>커스텀마이징</a:t>
            </a:r>
            <a:r>
              <a:rPr lang="en-US" altLang="ko-KR" sz="1200">
                <a:latin typeface="나눔고딕" pitchFamily="50" charset="-127"/>
              </a:rPr>
              <a:t>)</a:t>
            </a:r>
          </a:p>
          <a:p>
            <a:pPr eaLnBrk="1" hangingPunct="1"/>
            <a:r>
              <a:rPr lang="en-US" altLang="ko-KR" sz="1200">
                <a:latin typeface="나눔고딕" pitchFamily="50" charset="-127"/>
              </a:rPr>
              <a:t>  </a:t>
            </a:r>
            <a:r>
              <a:rPr lang="ko-KR" altLang="en-US" sz="1200">
                <a:latin typeface="나눔고딕" pitchFamily="50" charset="-127"/>
              </a:rPr>
              <a:t>유상 유지보수 비용</a:t>
            </a:r>
            <a:r>
              <a:rPr lang="en-US" altLang="ko-KR" sz="1200">
                <a:latin typeface="나눔고딕" pitchFamily="50" charset="-127"/>
              </a:rPr>
              <a:t>(</a:t>
            </a:r>
            <a:r>
              <a:rPr lang="ko-KR" altLang="en-US" sz="1200">
                <a:latin typeface="나눔고딕" pitchFamily="50" charset="-127"/>
              </a:rPr>
              <a:t>연단위</a:t>
            </a:r>
            <a:r>
              <a:rPr lang="en-US" altLang="ko-KR" sz="1200">
                <a:latin typeface="나눔고딕" pitchFamily="50" charset="-127"/>
              </a:rPr>
              <a:t>)</a:t>
            </a:r>
            <a:endParaRPr lang="ko-KR" altLang="en-US" sz="1200">
              <a:latin typeface="나눔고딕" pitchFamily="50" charset="-127"/>
            </a:endParaRPr>
          </a:p>
        </p:txBody>
      </p:sp>
      <p:sp>
        <p:nvSpPr>
          <p:cNvPr id="64" name="AutoShape 52"/>
          <p:cNvSpPr>
            <a:spLocks noChangeArrowheads="1"/>
          </p:cNvSpPr>
          <p:nvPr/>
        </p:nvSpPr>
        <p:spPr bwMode="auto">
          <a:xfrm>
            <a:off x="6321425" y="4605338"/>
            <a:ext cx="3311525" cy="277812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eaLnBrk="1" latinLnBrk="1" hangingPunct="1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고려사항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178" name="TextBox 64"/>
          <p:cNvSpPr txBox="1">
            <a:spLocks noChangeArrowheads="1"/>
          </p:cNvSpPr>
          <p:nvPr/>
        </p:nvSpPr>
        <p:spPr bwMode="auto">
          <a:xfrm>
            <a:off x="6321425" y="4965700"/>
            <a:ext cx="34559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</a:rPr>
              <a:t>· </a:t>
            </a:r>
            <a:r>
              <a:rPr lang="ko-KR" altLang="en-US" sz="1200" dirty="0">
                <a:latin typeface="나눔고딕" pitchFamily="50" charset="-127"/>
              </a:rPr>
              <a:t>기존 </a:t>
            </a:r>
            <a:r>
              <a:rPr lang="en-US" altLang="ko-KR" sz="1200" dirty="0">
                <a:latin typeface="나눔고딕" pitchFamily="50" charset="-127"/>
              </a:rPr>
              <a:t>Legacy IT </a:t>
            </a:r>
            <a:r>
              <a:rPr lang="ko-KR" altLang="en-US" sz="1200" dirty="0">
                <a:latin typeface="나눔고딕" pitchFamily="50" charset="-127"/>
              </a:rPr>
              <a:t>시스템 연동 여부</a:t>
            </a:r>
            <a:r>
              <a:rPr lang="en-US" altLang="ko-KR" sz="1200" dirty="0">
                <a:latin typeface="나눔고딕" pitchFamily="50" charset="-127"/>
              </a:rPr>
              <a:t>(</a:t>
            </a:r>
            <a:r>
              <a:rPr lang="ko-KR" altLang="en-US" sz="1200" dirty="0">
                <a:latin typeface="나눔고딕" pitchFamily="50" charset="-127"/>
              </a:rPr>
              <a:t>회원인증</a:t>
            </a:r>
            <a:r>
              <a:rPr lang="en-US" altLang="ko-KR" sz="1200" dirty="0">
                <a:latin typeface="나눔고딕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</a:rPr>
              <a:t>· </a:t>
            </a:r>
            <a:r>
              <a:rPr lang="ko-KR" altLang="en-US" sz="1200" dirty="0" err="1">
                <a:latin typeface="나눔고딕" pitchFamily="50" charset="-127"/>
              </a:rPr>
              <a:t>멀티테넌시</a:t>
            </a:r>
            <a:r>
              <a:rPr lang="en-US" altLang="ko-KR" sz="1200" dirty="0" smtClean="0">
                <a:latin typeface="나눔고딕" pitchFamily="50" charset="-127"/>
              </a:rPr>
              <a:t>(Multi-tenancy</a:t>
            </a:r>
            <a:r>
              <a:rPr lang="en-US" altLang="ko-KR" sz="1200" dirty="0">
                <a:latin typeface="나눔고딕" pitchFamily="50" charset="-127"/>
              </a:rPr>
              <a:t>)</a:t>
            </a:r>
            <a:r>
              <a:rPr lang="ko-KR" altLang="en-US" sz="1200" dirty="0">
                <a:latin typeface="나눔고딕" pitchFamily="50" charset="-127"/>
              </a:rPr>
              <a:t>지원</a:t>
            </a:r>
            <a:endParaRPr lang="en-US" altLang="ko-KR" sz="1200" dirty="0">
              <a:latin typeface="나눔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</a:rPr>
              <a:t>· </a:t>
            </a:r>
            <a:r>
              <a:rPr lang="ko-KR" altLang="en-US" sz="1200" dirty="0">
                <a:latin typeface="나눔고딕" pitchFamily="50" charset="-127"/>
              </a:rPr>
              <a:t>데이터 </a:t>
            </a:r>
            <a:r>
              <a:rPr lang="ko-KR" altLang="en-US" sz="1200" dirty="0" err="1">
                <a:latin typeface="나눔고딕" pitchFamily="50" charset="-127"/>
              </a:rPr>
              <a:t>무결성</a:t>
            </a:r>
            <a:r>
              <a:rPr lang="ko-KR" altLang="en-US" sz="1200" dirty="0">
                <a:latin typeface="나눔고딕" pitchFamily="50" charset="-127"/>
              </a:rPr>
              <a:t> 및 보안강화</a:t>
            </a:r>
            <a:endParaRPr lang="en-US" altLang="ko-KR" sz="1200" dirty="0">
              <a:latin typeface="나눔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latin typeface="나눔고딕" pitchFamily="50" charset="-127"/>
              </a:rPr>
              <a:t>  (</a:t>
            </a:r>
            <a:r>
              <a:rPr lang="ko-KR" altLang="en-US" sz="1200" dirty="0">
                <a:latin typeface="나눔고딕" pitchFamily="50" charset="-127"/>
              </a:rPr>
              <a:t>데이터 재난</a:t>
            </a:r>
            <a:r>
              <a:rPr lang="en-US" altLang="ko-KR" sz="1200" dirty="0">
                <a:latin typeface="나눔고딕" pitchFamily="50" charset="-127"/>
              </a:rPr>
              <a:t>/</a:t>
            </a:r>
            <a:r>
              <a:rPr lang="ko-KR" altLang="en-US" sz="1200" dirty="0">
                <a:latin typeface="나눔고딕" pitchFamily="50" charset="-127"/>
              </a:rPr>
              <a:t>복구</a:t>
            </a:r>
            <a:r>
              <a:rPr lang="en-US" altLang="ko-KR" sz="1200" dirty="0">
                <a:latin typeface="나눔고딕" pitchFamily="50" charset="-127"/>
              </a:rPr>
              <a:t>/</a:t>
            </a:r>
            <a:r>
              <a:rPr lang="ko-KR" altLang="en-US" sz="1200" dirty="0">
                <a:latin typeface="나눔고딕" pitchFamily="50" charset="-127"/>
              </a:rPr>
              <a:t>소산</a:t>
            </a:r>
            <a:r>
              <a:rPr lang="en-US" altLang="ko-KR" sz="1200" dirty="0">
                <a:latin typeface="나눔고딕" pitchFamily="50" charset="-127"/>
              </a:rPr>
              <a:t>)</a:t>
            </a:r>
            <a:endParaRPr lang="ko-KR" altLang="en-US" sz="1200" dirty="0">
              <a:latin typeface="나눔고딕" pitchFamily="50" charset="-127"/>
            </a:endParaRPr>
          </a:p>
        </p:txBody>
      </p:sp>
      <p:pic>
        <p:nvPicPr>
          <p:cNvPr id="717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358900"/>
            <a:ext cx="6002338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9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325" y="142875"/>
            <a:ext cx="5156200" cy="533400"/>
          </a:xfrm>
        </p:spPr>
        <p:txBody>
          <a:bodyPr anchor="ctr"/>
          <a:lstStyle/>
          <a:p>
            <a:pPr defTabSz="990570" fontAlgn="auto">
              <a:spcAft>
                <a:spcPts val="0"/>
              </a:spcAft>
              <a:defRPr/>
            </a:pPr>
            <a:r>
              <a:rPr sz="1800" dirty="0">
                <a:latin typeface="나눔고딕" panose="020D0604000000000000"/>
              </a:rPr>
              <a:t>8. </a:t>
            </a:r>
            <a:r>
              <a:rPr lang="ko-KR" altLang="en-US" sz="1800">
                <a:latin typeface="나눔고딕" panose="020D0604000000000000"/>
              </a:rPr>
              <a:t>기타 사업 활용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488" y="188913"/>
            <a:ext cx="4291012" cy="503237"/>
          </a:xfrm>
        </p:spPr>
        <p:txBody>
          <a:bodyPr/>
          <a:lstStyle/>
          <a:p>
            <a:pPr defTabSz="990570" fontAlgn="auto">
              <a:spcAft>
                <a:spcPts val="0"/>
              </a:spcAft>
              <a:defRPr/>
            </a:pPr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8196" name="TextBox 45"/>
          <p:cNvSpPr txBox="1">
            <a:spLocks noChangeArrowheads="1"/>
          </p:cNvSpPr>
          <p:nvPr/>
        </p:nvSpPr>
        <p:spPr bwMode="auto">
          <a:xfrm>
            <a:off x="1857375" y="5243513"/>
            <a:ext cx="797718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</a:rPr>
              <a:t>·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광고 플랫폼 사용에 따른 트랜잭션기반 수수료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타겟 유형 지정별 차등 과금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</a:rPr>
              <a:t>·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스폰서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에이전트가 의뢰한 전자설문조사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리포트 수수료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향후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poll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결과값은 선호유형으로 카테고리 컨텐츠 자산화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000">
              <a:latin typeface="나눔고딕" pitchFamily="50" charset="-127"/>
              <a:ea typeface="나눔고딕" pitchFamily="50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</a:rPr>
              <a:t>·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앱내 배너광고에 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CPC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과금</a:t>
            </a:r>
          </a:p>
        </p:txBody>
      </p:sp>
      <p:sp>
        <p:nvSpPr>
          <p:cNvPr id="47" name="AutoShape 52"/>
          <p:cNvSpPr>
            <a:spLocks noChangeArrowheads="1"/>
          </p:cNvSpPr>
          <p:nvPr/>
        </p:nvSpPr>
        <p:spPr bwMode="auto">
          <a:xfrm>
            <a:off x="273050" y="5237163"/>
            <a:ext cx="1474788" cy="792162"/>
          </a:xfrm>
          <a:prstGeom prst="roundRect">
            <a:avLst>
              <a:gd name="adj" fmla="val 771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eaLnBrk="1" latinLnBrk="1" hangingPunct="1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수익모델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48" name="AutoShape 52"/>
          <p:cNvSpPr>
            <a:spLocks noChangeArrowheads="1"/>
          </p:cNvSpPr>
          <p:nvPr/>
        </p:nvSpPr>
        <p:spPr bwMode="auto">
          <a:xfrm>
            <a:off x="273050" y="6138863"/>
            <a:ext cx="1474788" cy="288925"/>
          </a:xfrm>
          <a:prstGeom prst="roundRect">
            <a:avLst>
              <a:gd name="adj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eaLnBrk="1" latinLnBrk="1" hangingPunct="1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고려사항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8199" name="TextBox 48"/>
          <p:cNvSpPr txBox="1">
            <a:spLocks noChangeArrowheads="1"/>
          </p:cNvSpPr>
          <p:nvPr/>
        </p:nvSpPr>
        <p:spPr bwMode="auto">
          <a:xfrm>
            <a:off x="1857375" y="6113463"/>
            <a:ext cx="79771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000">
                <a:latin typeface="나눔고딕" pitchFamily="50" charset="-127"/>
              </a:rPr>
              <a:t>·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사용자 위치정보수집의 경우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위치사업자 인허가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등록이슈로 위치정보수집은 배제할 수도 있음</a:t>
            </a:r>
            <a:r>
              <a:rPr lang="en-US" altLang="ko-KR" sz="100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00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00" name="Rectangle 157"/>
          <p:cNvSpPr>
            <a:spLocks noChangeArrowheads="1"/>
          </p:cNvSpPr>
          <p:nvPr/>
        </p:nvSpPr>
        <p:spPr bwMode="auto">
          <a:xfrm>
            <a:off x="415925" y="836613"/>
            <a:ext cx="8850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latinLnBrk="1" hangingPunct="1"/>
            <a:r>
              <a:rPr lang="ko-KR" altLang="en-US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타겟 마케팅 플랫폼</a:t>
            </a:r>
            <a:endParaRPr lang="en-US" altLang="ko-KR" sz="1600" b="1">
              <a:solidFill>
                <a:srgbClr val="000000"/>
              </a:solidFill>
              <a:latin typeface="-윤고딕330" pitchFamily="18" charset="-127"/>
              <a:ea typeface="나눔고딕" pitchFamily="50" charset="-127"/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273050" y="6091238"/>
            <a:ext cx="9072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73050" y="5165725"/>
            <a:ext cx="9072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73050" y="6507163"/>
            <a:ext cx="9072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4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125538"/>
            <a:ext cx="7920038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93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325" y="142875"/>
            <a:ext cx="5156200" cy="533400"/>
          </a:xfrm>
        </p:spPr>
        <p:txBody>
          <a:bodyPr anchor="ctr"/>
          <a:lstStyle/>
          <a:p>
            <a:pPr defTabSz="990570" fontAlgn="auto">
              <a:spcAft>
                <a:spcPts val="0"/>
              </a:spcAft>
              <a:defRPr/>
            </a:pPr>
            <a:r>
              <a:rPr sz="1800" dirty="0">
                <a:latin typeface="나눔고딕" panose="020D0604000000000000"/>
              </a:rPr>
              <a:t>8. </a:t>
            </a:r>
            <a:r>
              <a:rPr lang="ko-KR" altLang="en-US" sz="1800">
                <a:latin typeface="나눔고딕" panose="020D0604000000000000"/>
              </a:rPr>
              <a:t>기타 사업 활용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488" y="188913"/>
            <a:ext cx="4291012" cy="503237"/>
          </a:xfrm>
        </p:spPr>
        <p:txBody>
          <a:bodyPr/>
          <a:lstStyle/>
          <a:p>
            <a:pPr defTabSz="990570" fontAlgn="auto">
              <a:spcAft>
                <a:spcPts val="0"/>
              </a:spcAft>
              <a:defRPr/>
            </a:pPr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9220" name="Rectangle 157"/>
          <p:cNvSpPr>
            <a:spLocks noChangeArrowheads="1"/>
          </p:cNvSpPr>
          <p:nvPr/>
        </p:nvSpPr>
        <p:spPr bwMode="auto">
          <a:xfrm>
            <a:off x="415925" y="836613"/>
            <a:ext cx="8850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latinLnBrk="1" hangingPunct="1"/>
            <a:r>
              <a:rPr lang="en-US" altLang="ko-KR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E - </a:t>
            </a:r>
            <a:r>
              <a:rPr lang="ko-KR" altLang="en-US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티켓 </a:t>
            </a:r>
            <a:r>
              <a:rPr lang="en-US" altLang="ko-KR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/ </a:t>
            </a:r>
            <a:r>
              <a:rPr lang="ko-KR" altLang="en-US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마일리지 </a:t>
            </a:r>
            <a:endParaRPr lang="en-US" altLang="ko-KR" sz="1600" b="1">
              <a:solidFill>
                <a:srgbClr val="000000"/>
              </a:solidFill>
              <a:latin typeface="-윤고딕330" pitchFamily="18" charset="-127"/>
              <a:ea typeface="나눔고딕" pitchFamily="50" charset="-127"/>
            </a:endParaRPr>
          </a:p>
        </p:txBody>
      </p:sp>
      <p:pic>
        <p:nvPicPr>
          <p:cNvPr id="9221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5" t="8667" b="9969"/>
          <a:stretch>
            <a:fillRect/>
          </a:stretch>
        </p:blipFill>
        <p:spPr bwMode="auto">
          <a:xfrm>
            <a:off x="246063" y="925513"/>
            <a:ext cx="9228137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8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87325" y="142875"/>
            <a:ext cx="5156200" cy="533400"/>
          </a:xfrm>
        </p:spPr>
        <p:txBody>
          <a:bodyPr anchor="ctr"/>
          <a:lstStyle/>
          <a:p>
            <a:pPr defTabSz="990570" fontAlgn="auto">
              <a:spcAft>
                <a:spcPts val="0"/>
              </a:spcAft>
              <a:defRPr/>
            </a:pPr>
            <a:r>
              <a:rPr sz="1800" dirty="0">
                <a:latin typeface="나눔고딕" panose="020D0604000000000000"/>
              </a:rPr>
              <a:t>8. </a:t>
            </a:r>
            <a:r>
              <a:rPr lang="ko-KR" altLang="en-US" sz="1800">
                <a:latin typeface="나눔고딕" panose="020D0604000000000000"/>
              </a:rPr>
              <a:t>기타 사업 활용 방안</a:t>
            </a: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488" y="188913"/>
            <a:ext cx="4291012" cy="503237"/>
          </a:xfrm>
        </p:spPr>
        <p:txBody>
          <a:bodyPr/>
          <a:lstStyle/>
          <a:p>
            <a:pPr defTabSz="990570" fontAlgn="auto">
              <a:spcAft>
                <a:spcPts val="0"/>
              </a:spcAft>
              <a:defRPr/>
            </a:pPr>
            <a:r>
              <a:rPr lang="en-US" altLang="ko-KR" dirty="0" smtClean="0"/>
              <a:t>III. </a:t>
            </a:r>
            <a:r>
              <a:rPr lang="ko-KR" altLang="en-US" smtClean="0"/>
              <a:t>제안 시스템 내용</a:t>
            </a:r>
            <a:endParaRPr lang="ko-KR" altLang="en-US"/>
          </a:p>
        </p:txBody>
      </p:sp>
      <p:sp>
        <p:nvSpPr>
          <p:cNvPr id="10244" name="Rectangle 157"/>
          <p:cNvSpPr>
            <a:spLocks noChangeArrowheads="1"/>
          </p:cNvSpPr>
          <p:nvPr/>
        </p:nvSpPr>
        <p:spPr bwMode="auto">
          <a:xfrm>
            <a:off x="415925" y="836613"/>
            <a:ext cx="885031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latinLnBrk="1" hangingPunct="1"/>
            <a:r>
              <a:rPr lang="en-US" altLang="ko-KR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SNS </a:t>
            </a:r>
            <a:r>
              <a:rPr lang="ko-KR" altLang="en-US" sz="1600" b="1">
                <a:solidFill>
                  <a:srgbClr val="000000"/>
                </a:solidFill>
                <a:latin typeface="-윤고딕330" pitchFamily="18" charset="-127"/>
                <a:ea typeface="나눔고딕" pitchFamily="50" charset="-127"/>
              </a:rPr>
              <a:t>파급 측정</a:t>
            </a:r>
            <a:endParaRPr lang="en-US" altLang="ko-KR" sz="1600" b="1">
              <a:solidFill>
                <a:srgbClr val="000000"/>
              </a:solidFill>
              <a:latin typeface="-윤고딕330" pitchFamily="18" charset="-127"/>
              <a:ea typeface="나눔고딕" pitchFamily="50" charset="-127"/>
            </a:endParaRPr>
          </a:p>
        </p:txBody>
      </p:sp>
      <p:pic>
        <p:nvPicPr>
          <p:cNvPr id="10245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177925"/>
            <a:ext cx="8558212" cy="521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12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2"/>
          <p:cNvSpPr>
            <a:spLocks noChangeArrowheads="1"/>
          </p:cNvSpPr>
          <p:nvPr/>
        </p:nvSpPr>
        <p:spPr bwMode="auto">
          <a:xfrm>
            <a:off x="191522" y="901878"/>
            <a:ext cx="2102055" cy="307675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D. </a:t>
            </a:r>
            <a:r>
              <a:rPr lang="ko-KR" altLang="en-US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보유기술</a:t>
            </a:r>
            <a:endParaRPr lang="ko-KR" alt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 flipH="1">
            <a:off x="1705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2"/>
          <p:cNvSpPr/>
          <p:nvPr/>
        </p:nvSpPr>
        <p:spPr>
          <a:xfrm>
            <a:off x="1773504" y="1870865"/>
            <a:ext cx="1409275" cy="4481833"/>
          </a:xfrm>
          <a:prstGeom prst="rect">
            <a:avLst/>
          </a:prstGeom>
          <a:solidFill>
            <a:srgbClr val="F1F1F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7" name="직사각형 110"/>
          <p:cNvSpPr/>
          <p:nvPr/>
        </p:nvSpPr>
        <p:spPr>
          <a:xfrm>
            <a:off x="3174440" y="1870865"/>
            <a:ext cx="1409275" cy="4481833"/>
          </a:xfrm>
          <a:prstGeom prst="rect">
            <a:avLst/>
          </a:prstGeom>
          <a:solidFill>
            <a:srgbClr val="D7D7D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8" name="직사각형 111"/>
          <p:cNvSpPr/>
          <p:nvPr/>
        </p:nvSpPr>
        <p:spPr>
          <a:xfrm>
            <a:off x="4583715" y="1870865"/>
            <a:ext cx="1409275" cy="4481833"/>
          </a:xfrm>
          <a:prstGeom prst="rect">
            <a:avLst/>
          </a:prstGeom>
          <a:solidFill>
            <a:srgbClr val="BABAC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9" name="직사각형 112"/>
          <p:cNvSpPr/>
          <p:nvPr/>
        </p:nvSpPr>
        <p:spPr>
          <a:xfrm>
            <a:off x="5992990" y="1870865"/>
            <a:ext cx="1409275" cy="4481833"/>
          </a:xfrm>
          <a:prstGeom prst="rect">
            <a:avLst/>
          </a:prstGeom>
          <a:solidFill>
            <a:srgbClr val="9F9FA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0" name="직사각형 113"/>
          <p:cNvSpPr/>
          <p:nvPr/>
        </p:nvSpPr>
        <p:spPr>
          <a:xfrm>
            <a:off x="7402264" y="1870865"/>
            <a:ext cx="1562224" cy="4481833"/>
          </a:xfrm>
          <a:prstGeom prst="rect">
            <a:avLst/>
          </a:prstGeom>
          <a:solidFill>
            <a:srgbClr val="76768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1" name="오른쪽 화살표 4"/>
          <p:cNvSpPr/>
          <p:nvPr/>
        </p:nvSpPr>
        <p:spPr>
          <a:xfrm>
            <a:off x="1773504" y="1482745"/>
            <a:ext cx="7262992" cy="776239"/>
          </a:xfrm>
          <a:prstGeom prst="rightArrow">
            <a:avLst>
              <a:gd name="adj1" fmla="val 50000"/>
              <a:gd name="adj2" fmla="val 27349"/>
            </a:avLst>
          </a:prstGeom>
          <a:gradFill rotWithShape="1">
            <a:gsLst>
              <a:gs pos="0">
                <a:schemeClr val="bg1">
                  <a:lumMod val="75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</a:gsLst>
            <a:lin ang="0" scaled="1"/>
          </a:gradFill>
          <a:ln w="9525" algn="ctr">
            <a:solidFill>
              <a:schemeClr val="tx2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100" dirty="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  <a:sym typeface="Arial"/>
            </a:endParaRPr>
          </a:p>
        </p:txBody>
      </p:sp>
      <p:sp>
        <p:nvSpPr>
          <p:cNvPr id="12" name="object 62"/>
          <p:cNvSpPr txBox="1"/>
          <p:nvPr/>
        </p:nvSpPr>
        <p:spPr>
          <a:xfrm>
            <a:off x="2157494" y="2177456"/>
            <a:ext cx="700315" cy="190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ko-KR" altLang="en-US" sz="1050" b="1" kern="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데스크 리서치</a:t>
            </a:r>
            <a:endParaRPr sz="1050" b="1" kern="0" dirty="0">
              <a:solidFill>
                <a:srgbClr val="0C0C0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13" name="object 62"/>
          <p:cNvSpPr txBox="1"/>
          <p:nvPr/>
        </p:nvSpPr>
        <p:spPr>
          <a:xfrm>
            <a:off x="3561922" y="2177456"/>
            <a:ext cx="700315" cy="190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ko-KR" altLang="en-US" sz="1050" b="1" kern="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사용자 리서치</a:t>
            </a:r>
            <a:endParaRPr sz="1050" b="1" kern="0" dirty="0">
              <a:solidFill>
                <a:srgbClr val="0C0C0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14" name="object 62"/>
          <p:cNvSpPr txBox="1"/>
          <p:nvPr/>
        </p:nvSpPr>
        <p:spPr>
          <a:xfrm>
            <a:off x="4966349" y="2177456"/>
            <a:ext cx="700315" cy="190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ko-KR" altLang="en-US" sz="1050" b="1" kern="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인사이트 도출</a:t>
            </a:r>
            <a:endParaRPr sz="1050" b="1" kern="0" dirty="0">
              <a:solidFill>
                <a:srgbClr val="0C0C0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15" name="object 62"/>
          <p:cNvSpPr txBox="1"/>
          <p:nvPr/>
        </p:nvSpPr>
        <p:spPr>
          <a:xfrm>
            <a:off x="6162730" y="2102795"/>
            <a:ext cx="1116401" cy="3364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ko-KR" altLang="en-US" sz="105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서비스 컨셉 도출 및</a:t>
            </a:r>
            <a:endParaRPr lang="en-US" altLang="ko-KR" sz="105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  <a:p>
            <a:pPr marL="12700" algn="ctr" latinLnBrk="0"/>
            <a:r>
              <a:rPr lang="ko-KR" altLang="en-US" sz="105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아이디어 개발</a:t>
            </a:r>
            <a:endParaRPr sz="105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16" name="object 62"/>
          <p:cNvSpPr txBox="1"/>
          <p:nvPr/>
        </p:nvSpPr>
        <p:spPr>
          <a:xfrm>
            <a:off x="7632641" y="2177456"/>
            <a:ext cx="985423" cy="1905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ko-KR" altLang="en-US" sz="105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서비스 평가 및 검증</a:t>
            </a:r>
            <a:endParaRPr sz="105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grpSp>
        <p:nvGrpSpPr>
          <p:cNvPr id="17" name="그룹 28"/>
          <p:cNvGrpSpPr/>
          <p:nvPr/>
        </p:nvGrpSpPr>
        <p:grpSpPr>
          <a:xfrm>
            <a:off x="1859570" y="3501007"/>
            <a:ext cx="1238186" cy="840194"/>
            <a:chOff x="1120765" y="4302082"/>
            <a:chExt cx="1423126" cy="777661"/>
          </a:xfrm>
        </p:grpSpPr>
        <p:sp>
          <p:nvSpPr>
            <p:cNvPr id="18" name="object 56"/>
            <p:cNvSpPr/>
            <p:nvPr/>
          </p:nvSpPr>
          <p:spPr>
            <a:xfrm>
              <a:off x="1120765" y="4302082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현황파악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9" name="object 3"/>
            <p:cNvSpPr txBox="1"/>
            <p:nvPr/>
          </p:nvSpPr>
          <p:spPr>
            <a:xfrm>
              <a:off x="1120765" y="4616467"/>
              <a:ext cx="1423126" cy="46327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자사의 </a:t>
              </a:r>
              <a:r>
                <a:rPr kumimoji="0" lang="ko-KR" altLang="en-US" sz="800" b="0" i="0" u="none" strike="noStrike" kern="0" cap="none" spc="0" normalizeH="0" baseline="0" noProof="0" dirty="0" err="1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콘텐츠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및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솔루션을 분석하고 파악합니다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20" name="그룹 31"/>
          <p:cNvGrpSpPr/>
          <p:nvPr/>
        </p:nvGrpSpPr>
        <p:grpSpPr>
          <a:xfrm>
            <a:off x="1859570" y="4422963"/>
            <a:ext cx="1238186" cy="1212325"/>
            <a:chOff x="1120765" y="5979952"/>
            <a:chExt cx="1423126" cy="1122094"/>
          </a:xfrm>
        </p:grpSpPr>
        <p:sp>
          <p:nvSpPr>
            <p:cNvPr id="21" name="object 56"/>
            <p:cNvSpPr/>
            <p:nvPr/>
          </p:nvSpPr>
          <p:spPr>
            <a:xfrm>
              <a:off x="1120765" y="5979952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GAP </a:t>
              </a:r>
              <a:r>
                <a:rPr kumimoji="0" lang="ko-KR" alt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분석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2" name="object 3"/>
            <p:cNvSpPr txBox="1"/>
            <p:nvPr/>
          </p:nvSpPr>
          <p:spPr>
            <a:xfrm>
              <a:off x="1120765" y="6294330"/>
              <a:ext cx="1423126" cy="80771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유사 서비스 및 동일 업종이 제공하고 있는 서비스를 특정기준에 따라 분석하고 차별화 포인트를 파악합니다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23" name="그룹 34"/>
          <p:cNvGrpSpPr/>
          <p:nvPr/>
        </p:nvGrpSpPr>
        <p:grpSpPr>
          <a:xfrm>
            <a:off x="3260328" y="2570114"/>
            <a:ext cx="1238186" cy="1146346"/>
            <a:chOff x="2863927" y="3124357"/>
            <a:chExt cx="1423126" cy="1061026"/>
          </a:xfrm>
        </p:grpSpPr>
        <p:sp>
          <p:nvSpPr>
            <p:cNvPr id="24" name="object 56"/>
            <p:cNvSpPr/>
            <p:nvPr/>
          </p:nvSpPr>
          <p:spPr>
            <a:xfrm>
              <a:off x="2863928" y="3124357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Co-Creation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Workshop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5" name="object 3"/>
            <p:cNvSpPr txBox="1"/>
            <p:nvPr/>
          </p:nvSpPr>
          <p:spPr>
            <a:xfrm>
              <a:off x="2863927" y="3438736"/>
              <a:ext cx="1423126" cy="74664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이해관계자와 함께 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co-creation workshop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을 통해 서비스 방향 설정 및 </a:t>
              </a:r>
              <a:r>
                <a:rPr kumimoji="0" lang="ko-KR" altLang="en-US" sz="800" b="0" i="0" u="none" strike="noStrike" kern="0" cap="none" spc="0" normalizeH="0" baseline="0" noProof="0" dirty="0" err="1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아이데이션을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 진행합니다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26" name="그룹 37"/>
          <p:cNvGrpSpPr/>
          <p:nvPr/>
        </p:nvGrpSpPr>
        <p:grpSpPr>
          <a:xfrm>
            <a:off x="3260328" y="3801373"/>
            <a:ext cx="1238186" cy="1188802"/>
            <a:chOff x="2863927" y="4616608"/>
            <a:chExt cx="1423126" cy="1100322"/>
          </a:xfrm>
        </p:grpSpPr>
        <p:sp>
          <p:nvSpPr>
            <p:cNvPr id="27" name="object 56"/>
            <p:cNvSpPr/>
            <p:nvPr/>
          </p:nvSpPr>
          <p:spPr>
            <a:xfrm>
              <a:off x="2863928" y="4616608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User Interview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8" name="object 3"/>
            <p:cNvSpPr txBox="1"/>
            <p:nvPr/>
          </p:nvSpPr>
          <p:spPr>
            <a:xfrm>
              <a:off x="2863927" y="4930986"/>
              <a:ext cx="1423126" cy="78594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인터뷰 질문을 통해 사용자의 사용의도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성향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이슈를 파악하여 서비스에 반영합니다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29" name="그룹 40"/>
          <p:cNvGrpSpPr/>
          <p:nvPr/>
        </p:nvGrpSpPr>
        <p:grpSpPr>
          <a:xfrm>
            <a:off x="4681085" y="5161768"/>
            <a:ext cx="1238186" cy="1046339"/>
            <a:chOff x="4639547" y="6306627"/>
            <a:chExt cx="1423126" cy="968462"/>
          </a:xfrm>
        </p:grpSpPr>
        <p:sp>
          <p:nvSpPr>
            <p:cNvPr id="30" name="object 56"/>
            <p:cNvSpPr/>
            <p:nvPr/>
          </p:nvSpPr>
          <p:spPr>
            <a:xfrm>
              <a:off x="4639547" y="6306627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Service Blueprint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31" name="object 3"/>
            <p:cNvSpPr txBox="1"/>
            <p:nvPr/>
          </p:nvSpPr>
          <p:spPr>
            <a:xfrm>
              <a:off x="4639547" y="6621008"/>
              <a:ext cx="1423126" cy="654081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서비스가 실행되는 전반적인 사항을 종합적으로 시각화하여 서비스 흐름 중 발견하지 못했던 부분을 찾아냅니다</a:t>
              </a:r>
              <a:r>
                <a:rPr kumimoji="0" lang="en-US" altLang="ko-KR" sz="7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32" name="그룹 43"/>
          <p:cNvGrpSpPr/>
          <p:nvPr/>
        </p:nvGrpSpPr>
        <p:grpSpPr>
          <a:xfrm>
            <a:off x="1859570" y="2570114"/>
            <a:ext cx="1238186" cy="849134"/>
            <a:chOff x="1120765" y="3124358"/>
            <a:chExt cx="1423126" cy="785935"/>
          </a:xfrm>
        </p:grpSpPr>
        <p:sp>
          <p:nvSpPr>
            <p:cNvPr id="33" name="object 56"/>
            <p:cNvSpPr/>
            <p:nvPr/>
          </p:nvSpPr>
          <p:spPr>
            <a:xfrm>
              <a:off x="1120765" y="3124358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환경분석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34" name="object 3"/>
            <p:cNvSpPr txBox="1"/>
            <p:nvPr/>
          </p:nvSpPr>
          <p:spPr>
            <a:xfrm>
              <a:off x="1120765" y="3438736"/>
              <a:ext cx="1423126" cy="47155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 algn="ctr"/>
            </a:lstStyle>
            <a:p>
              <a:pPr marL="0" marR="0" lvl="0" indent="0" algn="l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서비스와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관련된 시장 및 현황을 분석합니다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35" name="그룹 46"/>
          <p:cNvGrpSpPr/>
          <p:nvPr/>
        </p:nvGrpSpPr>
        <p:grpSpPr>
          <a:xfrm>
            <a:off x="7571572" y="2570112"/>
            <a:ext cx="1238189" cy="849137"/>
            <a:chOff x="8190774" y="3124357"/>
            <a:chExt cx="1423130" cy="785938"/>
          </a:xfrm>
        </p:grpSpPr>
        <p:sp>
          <p:nvSpPr>
            <p:cNvPr id="36" name="object 56"/>
            <p:cNvSpPr/>
            <p:nvPr/>
          </p:nvSpPr>
          <p:spPr>
            <a:xfrm>
              <a:off x="8190774" y="3124357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Prototyping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37" name="object 3"/>
            <p:cNvSpPr txBox="1"/>
            <p:nvPr/>
          </p:nvSpPr>
          <p:spPr>
            <a:xfrm>
              <a:off x="8190777" y="3438736"/>
              <a:ext cx="1423127" cy="471559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도출한 </a:t>
              </a:r>
              <a:r>
                <a:rPr kumimoji="0" lang="ko-KR" altLang="en-US" sz="800" b="0" i="0" u="none" strike="noStrike" kern="0" cap="none" spc="0" normalizeH="0" baseline="0" noProof="0" dirty="0" err="1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컨셉을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 점검하고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서비스 모델을 구축합니다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38" name="그룹 49"/>
          <p:cNvGrpSpPr/>
          <p:nvPr/>
        </p:nvGrpSpPr>
        <p:grpSpPr>
          <a:xfrm>
            <a:off x="4681085" y="2570115"/>
            <a:ext cx="1238186" cy="1443546"/>
            <a:chOff x="4639547" y="3124357"/>
            <a:chExt cx="1423126" cy="1336106"/>
          </a:xfrm>
        </p:grpSpPr>
        <p:sp>
          <p:nvSpPr>
            <p:cNvPr id="39" name="object 56"/>
            <p:cNvSpPr/>
            <p:nvPr/>
          </p:nvSpPr>
          <p:spPr>
            <a:xfrm>
              <a:off x="4639547" y="3124357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Journey Map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0" name="object 3"/>
            <p:cNvSpPr txBox="1"/>
            <p:nvPr/>
          </p:nvSpPr>
          <p:spPr>
            <a:xfrm>
              <a:off x="4639547" y="3438736"/>
              <a:ext cx="1423126" cy="102172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고객이 서비스를 경험하게 되는 과정을 정의하고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, 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그 과정에서 생기는 고객 체험을 시각화하여 여러 기회나 문제점들을 파악합니다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41" name="그룹 52"/>
          <p:cNvGrpSpPr/>
          <p:nvPr/>
        </p:nvGrpSpPr>
        <p:grpSpPr>
          <a:xfrm>
            <a:off x="4681085" y="4098571"/>
            <a:ext cx="1238186" cy="980404"/>
            <a:chOff x="4639547" y="4730383"/>
            <a:chExt cx="1423126" cy="907435"/>
          </a:xfrm>
        </p:grpSpPr>
        <p:sp>
          <p:nvSpPr>
            <p:cNvPr id="42" name="object 56"/>
            <p:cNvSpPr/>
            <p:nvPr/>
          </p:nvSpPr>
          <p:spPr>
            <a:xfrm>
              <a:off x="4639547" y="4730383"/>
              <a:ext cx="1423125" cy="314377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Persona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3" name="object 3"/>
            <p:cNvSpPr txBox="1"/>
            <p:nvPr/>
          </p:nvSpPr>
          <p:spPr>
            <a:xfrm>
              <a:off x="4639547" y="5044762"/>
              <a:ext cx="1423126" cy="593056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특정 사용자 그룹에 대해 구체적 실체가 있는 특정인으로 의인화하여 서비스의 방향을 수립합니다</a:t>
              </a:r>
              <a:r>
                <a:rPr kumimoji="0" lang="en-US" altLang="ko-KR" sz="7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44" name="그룹 55"/>
          <p:cNvGrpSpPr/>
          <p:nvPr/>
        </p:nvGrpSpPr>
        <p:grpSpPr>
          <a:xfrm>
            <a:off x="6085504" y="3578072"/>
            <a:ext cx="1238188" cy="764232"/>
            <a:chOff x="6415160" y="4296220"/>
            <a:chExt cx="1423129" cy="707352"/>
          </a:xfrm>
        </p:grpSpPr>
        <p:sp>
          <p:nvSpPr>
            <p:cNvPr id="45" name="object 56"/>
            <p:cNvSpPr/>
            <p:nvPr/>
          </p:nvSpPr>
          <p:spPr>
            <a:xfrm>
              <a:off x="6415164" y="4296220"/>
              <a:ext cx="1423125" cy="314377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Wireframe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6" name="object 3"/>
            <p:cNvSpPr txBox="1"/>
            <p:nvPr/>
          </p:nvSpPr>
          <p:spPr>
            <a:xfrm>
              <a:off x="6415160" y="4610600"/>
              <a:ext cx="1423126" cy="392972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작성한 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IA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를 바탕으로 화면설계서를 작성합니다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47" name="그룹 58"/>
          <p:cNvGrpSpPr/>
          <p:nvPr/>
        </p:nvGrpSpPr>
        <p:grpSpPr>
          <a:xfrm>
            <a:off x="6085507" y="2570113"/>
            <a:ext cx="1238188" cy="930893"/>
            <a:chOff x="6415160" y="3124357"/>
            <a:chExt cx="1423129" cy="861609"/>
          </a:xfrm>
        </p:grpSpPr>
        <p:sp>
          <p:nvSpPr>
            <p:cNvPr id="48" name="object 56"/>
            <p:cNvSpPr/>
            <p:nvPr/>
          </p:nvSpPr>
          <p:spPr>
            <a:xfrm>
              <a:off x="6415164" y="3124357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Information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Architecture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9" name="object 3"/>
            <p:cNvSpPr txBox="1"/>
            <p:nvPr/>
          </p:nvSpPr>
          <p:spPr>
            <a:xfrm>
              <a:off x="6415160" y="3438735"/>
              <a:ext cx="1423126" cy="547231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리서치를 바탕으로 서비스 메뉴를 구성합니다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50" name="그룹 61"/>
          <p:cNvGrpSpPr/>
          <p:nvPr/>
        </p:nvGrpSpPr>
        <p:grpSpPr>
          <a:xfrm>
            <a:off x="6085504" y="4427219"/>
            <a:ext cx="1238188" cy="1208069"/>
            <a:chOff x="6415160" y="5908758"/>
            <a:chExt cx="1423129" cy="1118155"/>
          </a:xfrm>
        </p:grpSpPr>
        <p:sp>
          <p:nvSpPr>
            <p:cNvPr id="51" name="object 56"/>
            <p:cNvSpPr/>
            <p:nvPr/>
          </p:nvSpPr>
          <p:spPr>
            <a:xfrm>
              <a:off x="6415164" y="5908758"/>
              <a:ext cx="1423125" cy="314378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User Scenario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2" name="object 3"/>
            <p:cNvSpPr txBox="1"/>
            <p:nvPr/>
          </p:nvSpPr>
          <p:spPr>
            <a:xfrm>
              <a:off x="6415160" y="6223136"/>
              <a:ext cx="1423126" cy="803777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사용자가 경험하게 될 이야기를 미리 그려봄으로써 서비스 전체의 윤곽을 파악합니다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grpSp>
        <p:nvGrpSpPr>
          <p:cNvPr id="53" name="그룹 64"/>
          <p:cNvGrpSpPr/>
          <p:nvPr/>
        </p:nvGrpSpPr>
        <p:grpSpPr>
          <a:xfrm>
            <a:off x="7571572" y="3506470"/>
            <a:ext cx="1238189" cy="1033838"/>
            <a:chOff x="8190774" y="4507061"/>
            <a:chExt cx="1423130" cy="956891"/>
          </a:xfrm>
        </p:grpSpPr>
        <p:sp>
          <p:nvSpPr>
            <p:cNvPr id="54" name="object 56"/>
            <p:cNvSpPr/>
            <p:nvPr/>
          </p:nvSpPr>
          <p:spPr>
            <a:xfrm>
              <a:off x="8190774" y="4507061"/>
              <a:ext cx="1423125" cy="314377"/>
            </a:xfrm>
            <a:custGeom>
              <a:avLst/>
              <a:gdLst/>
              <a:ahLst/>
              <a:cxnLst/>
              <a:rect l="l" t="t" r="r" b="b"/>
              <a:pathLst>
                <a:path w="1258570" h="311785">
                  <a:moveTo>
                    <a:pt x="0" y="311302"/>
                  </a:moveTo>
                  <a:lnTo>
                    <a:pt x="1258315" y="311302"/>
                  </a:lnTo>
                  <a:lnTo>
                    <a:pt x="1258315" y="0"/>
                  </a:lnTo>
                  <a:lnTo>
                    <a:pt x="0" y="0"/>
                  </a:lnTo>
                  <a:lnTo>
                    <a:pt x="0" y="311302"/>
                  </a:lnTo>
                  <a:close/>
                </a:path>
              </a:pathLst>
            </a:custGeom>
            <a:solidFill>
              <a:srgbClr val="EAEAEA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Service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Evaluation</a:t>
              </a:r>
              <a:endParaRPr kumimoji="0" sz="900" b="1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5" name="object 3"/>
            <p:cNvSpPr txBox="1"/>
            <p:nvPr/>
          </p:nvSpPr>
          <p:spPr>
            <a:xfrm>
              <a:off x="8190778" y="4821438"/>
              <a:ext cx="1423126" cy="642514"/>
            </a:xfrm>
            <a:prstGeom prst="rect">
              <a:avLst/>
            </a:prstGeom>
            <a:solidFill>
              <a:sysClr val="window" lastClr="FFFFFF"/>
            </a:solidFill>
            <a:ln w="12700">
              <a:solidFill>
                <a:sysClr val="window" lastClr="FFFFFF">
                  <a:lumMod val="75000"/>
                </a:sysClr>
              </a:solidFill>
            </a:ln>
          </p:spPr>
          <p:txBody>
            <a:bodyPr wrap="square" lIns="72000" tIns="72000" rIns="72000" bIns="72000" rtlCol="0" anchor="ctr">
              <a:no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0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서비스 방향성과 </a:t>
              </a:r>
              <a:r>
                <a:rPr kumimoji="0" lang="ko-KR" altLang="en-US" sz="800" b="0" i="0" u="none" strike="noStrike" kern="0" cap="none" spc="0" normalizeH="0" baseline="0" noProof="0" dirty="0" err="1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사용성을</a:t>
              </a:r>
              <a:r>
                <a:rPr kumimoji="0" lang="ko-KR" altLang="en-US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 평가하여 올바른 서비스 전략을 수립합니다</a:t>
              </a:r>
              <a:r>
                <a:rPr kumimoji="0" lang="en-US" altLang="ko-KR" sz="800" b="0" i="0" u="none" strike="noStrike" kern="0" cap="none" spc="0" normalizeH="0" baseline="0" noProof="0" dirty="0"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rPr>
                <a:t>.</a:t>
              </a:r>
            </a:p>
          </p:txBody>
        </p:sp>
      </p:grpSp>
      <p:sp>
        <p:nvSpPr>
          <p:cNvPr id="56" name="모서리가 둥근 직사각형 3"/>
          <p:cNvSpPr/>
          <p:nvPr/>
        </p:nvSpPr>
        <p:spPr>
          <a:xfrm>
            <a:off x="1803014" y="1438784"/>
            <a:ext cx="1362003" cy="539776"/>
          </a:xfrm>
          <a:prstGeom prst="roundRect">
            <a:avLst>
              <a:gd name="adj" fmla="val 50000"/>
            </a:avLst>
          </a:prstGeom>
          <a:solidFill>
            <a:srgbClr val="31C5B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57" name="object 62"/>
          <p:cNvSpPr txBox="1"/>
          <p:nvPr/>
        </p:nvSpPr>
        <p:spPr>
          <a:xfrm>
            <a:off x="2098637" y="1608852"/>
            <a:ext cx="819341" cy="1996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Desk Research</a:t>
            </a:r>
            <a:endParaRPr sz="11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58" name="모서리가 둥근 직사각형 114"/>
          <p:cNvSpPr/>
          <p:nvPr/>
        </p:nvSpPr>
        <p:spPr>
          <a:xfrm>
            <a:off x="3221712" y="1438784"/>
            <a:ext cx="1362003" cy="539776"/>
          </a:xfrm>
          <a:prstGeom prst="roundRect">
            <a:avLst>
              <a:gd name="adj" fmla="val 50000"/>
            </a:avLst>
          </a:prstGeom>
          <a:solidFill>
            <a:srgbClr val="7EC23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59" name="object 62"/>
          <p:cNvSpPr txBox="1"/>
          <p:nvPr/>
        </p:nvSpPr>
        <p:spPr>
          <a:xfrm>
            <a:off x="3496181" y="1608852"/>
            <a:ext cx="831797" cy="1996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User Research</a:t>
            </a:r>
            <a:endParaRPr sz="11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60" name="모서리가 둥근 직사각형 115"/>
          <p:cNvSpPr/>
          <p:nvPr/>
        </p:nvSpPr>
        <p:spPr>
          <a:xfrm>
            <a:off x="4630987" y="1438784"/>
            <a:ext cx="1362003" cy="539776"/>
          </a:xfrm>
          <a:prstGeom prst="roundRect">
            <a:avLst>
              <a:gd name="adj" fmla="val 50000"/>
            </a:avLst>
          </a:prstGeom>
          <a:solidFill>
            <a:srgbClr val="31C5B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61" name="모서리가 둥근 직사각형 116"/>
          <p:cNvSpPr/>
          <p:nvPr/>
        </p:nvSpPr>
        <p:spPr>
          <a:xfrm>
            <a:off x="6039924" y="1438784"/>
            <a:ext cx="1362003" cy="539776"/>
          </a:xfrm>
          <a:prstGeom prst="roundRect">
            <a:avLst>
              <a:gd name="adj" fmla="val 50000"/>
            </a:avLst>
          </a:prstGeom>
          <a:solidFill>
            <a:srgbClr val="7EC234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62" name="모서리가 둥근 직사각형 117"/>
          <p:cNvSpPr/>
          <p:nvPr/>
        </p:nvSpPr>
        <p:spPr>
          <a:xfrm>
            <a:off x="7444350" y="1438784"/>
            <a:ext cx="1362003" cy="539776"/>
          </a:xfrm>
          <a:prstGeom prst="roundRect">
            <a:avLst>
              <a:gd name="adj" fmla="val 50000"/>
            </a:avLst>
          </a:prstGeom>
          <a:solidFill>
            <a:srgbClr val="31C5B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solidFill>
                <a:prstClr val="white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63" name="object 62"/>
          <p:cNvSpPr txBox="1"/>
          <p:nvPr/>
        </p:nvSpPr>
        <p:spPr>
          <a:xfrm>
            <a:off x="5124126" y="1608852"/>
            <a:ext cx="384758" cy="1996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Insight</a:t>
            </a:r>
          </a:p>
        </p:txBody>
      </p:sp>
      <p:sp>
        <p:nvSpPr>
          <p:cNvPr id="64" name="object 62"/>
          <p:cNvSpPr txBox="1"/>
          <p:nvPr/>
        </p:nvSpPr>
        <p:spPr>
          <a:xfrm>
            <a:off x="6471116" y="1608852"/>
            <a:ext cx="499633" cy="1996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Concept</a:t>
            </a:r>
            <a:endParaRPr sz="11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65" name="object 62"/>
          <p:cNvSpPr txBox="1"/>
          <p:nvPr/>
        </p:nvSpPr>
        <p:spPr>
          <a:xfrm>
            <a:off x="7765508" y="1542285"/>
            <a:ext cx="719692" cy="39927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Evaluation &amp;</a:t>
            </a:r>
          </a:p>
          <a:p>
            <a:pPr marL="12700" algn="ctr" latinLnBrk="0"/>
            <a:r>
              <a:rPr lang="en-US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Verdana"/>
                <a:sym typeface="Arial"/>
              </a:rPr>
              <a:t>Verification</a:t>
            </a:r>
            <a:endParaRPr sz="11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/>
              <a:sym typeface="Arial"/>
            </a:endParaRP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1773504" y="903578"/>
            <a:ext cx="705441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</a:t>
            </a:r>
            <a:r>
              <a:rPr lang="en-US" altLang="ko-KR" kern="0" dirty="0">
                <a:solidFill>
                  <a:srgbClr val="0C0C0C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UX </a:t>
            </a:r>
            <a:r>
              <a:rPr lang="ko-KR" altLang="en-US" kern="0" dirty="0">
                <a:solidFill>
                  <a:srgbClr val="0C0C0C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방법론을 이용하여 유용하고 실용적인 서비스 개발을 위한 </a:t>
            </a:r>
            <a:r>
              <a:rPr lang="ko-KR" altLang="en-US" kern="0">
                <a:solidFill>
                  <a:srgbClr val="0C0C0C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전략을 </a:t>
            </a:r>
            <a:r>
              <a:rPr lang="ko-KR" altLang="en-US" kern="0" smtClean="0">
                <a:solidFill>
                  <a:srgbClr val="0C0C0C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수립합니다</a:t>
            </a:r>
            <a:r>
              <a:rPr lang="en-US" altLang="ko-KR" kern="0" dirty="0" smtClean="0">
                <a:solidFill>
                  <a:srgbClr val="0C0C0C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lang="en-US" altLang="ko-KR" kern="0" dirty="0">
              <a:solidFill>
                <a:srgbClr val="0C0C0C">
                  <a:lumMod val="95000"/>
                  <a:lumOff val="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7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845541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기관 현황</a:t>
            </a:r>
          </a:p>
        </p:txBody>
      </p:sp>
      <p:sp>
        <p:nvSpPr>
          <p:cNvPr id="68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/>
              <a:t>II. </a:t>
            </a:r>
            <a:r>
              <a:rPr lang="ko-KR" altLang="en-US"/>
              <a:t>제안 기관 소개</a:t>
            </a:r>
          </a:p>
        </p:txBody>
      </p:sp>
    </p:spTree>
    <p:extLst>
      <p:ext uri="{BB962C8B-B14F-4D97-AF65-F5344CB8AC3E}">
        <p14:creationId xmlns:p14="http://schemas.microsoft.com/office/powerpoint/2010/main" val="418211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ko-KR" altLang="en-US" sz="1800" dirty="0">
                <a:latin typeface="나눔고딕" panose="020D0604000000000000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64968" y="1412776"/>
            <a:ext cx="3949218" cy="451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Ⅰ. </a:t>
            </a:r>
            <a:r>
              <a:rPr lang="ko-KR" altLang="en-US" sz="1400" spc="3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제안개요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Ⅱ. </a:t>
            </a:r>
            <a:r>
              <a:rPr lang="ko-KR" altLang="en-US" sz="1400" spc="3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기관 소개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Ⅲ. </a:t>
            </a:r>
            <a:r>
              <a:rPr lang="ko-KR" altLang="en-US" sz="1400" spc="3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 내용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2000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Ⅳ. </a:t>
            </a:r>
            <a:r>
              <a:rPr lang="ko-KR" altLang="en-US" sz="2000" b="1" spc="300"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sz="20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en-US" altLang="ko-KR" sz="1400" spc="3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Ⅴ. </a:t>
            </a:r>
            <a:r>
              <a:rPr lang="ko-KR" altLang="en-US" sz="1400" spc="3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 부문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216" y="3269883"/>
            <a:ext cx="15119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 추진 전략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투입 인력 계획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추진 일정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업무 보고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산출물 작성 계획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품질 관리 계획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관리 계획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48944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사업 추진 전략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IV. </a:t>
            </a:r>
            <a:r>
              <a:rPr lang="ko-KR" altLang="en-US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 성공적인 사업수행을 위하여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다음 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4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가지 관점으로 사업추진전략을 수립하였습니다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156" name="직사각형 155"/>
          <p:cNvSpPr/>
          <p:nvPr/>
        </p:nvSpPr>
        <p:spPr bwMode="auto">
          <a:xfrm>
            <a:off x="344488" y="1700808"/>
            <a:ext cx="9289032" cy="4536504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0512" y="1988840"/>
            <a:ext cx="8928992" cy="3744416"/>
            <a:chOff x="2518452" y="2410049"/>
            <a:chExt cx="4869095" cy="2037902"/>
          </a:xfrm>
        </p:grpSpPr>
        <p:sp>
          <p:nvSpPr>
            <p:cNvPr id="157" name="모서리가 둥근 직사각형 4"/>
            <p:cNvSpPr/>
            <p:nvPr/>
          </p:nvSpPr>
          <p:spPr>
            <a:xfrm>
              <a:off x="2518452" y="2410049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58" name="모서리가 둥근 직사각형 6"/>
            <p:cNvSpPr/>
            <p:nvPr/>
          </p:nvSpPr>
          <p:spPr>
            <a:xfrm>
              <a:off x="5043399" y="2410049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59" name="모서리가 둥근 직사각형 7"/>
            <p:cNvSpPr/>
            <p:nvPr/>
          </p:nvSpPr>
          <p:spPr>
            <a:xfrm>
              <a:off x="2518452" y="3518381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0" name="모서리가 둥근 직사각형 8"/>
            <p:cNvSpPr/>
            <p:nvPr/>
          </p:nvSpPr>
          <p:spPr>
            <a:xfrm>
              <a:off x="5043399" y="3518381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1" name="타원 160"/>
            <p:cNvSpPr/>
            <p:nvPr/>
          </p:nvSpPr>
          <p:spPr bwMode="auto">
            <a:xfrm>
              <a:off x="4407422" y="2849951"/>
              <a:ext cx="1084192" cy="1084192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2" name="타원 161"/>
            <p:cNvSpPr/>
            <p:nvPr/>
          </p:nvSpPr>
          <p:spPr bwMode="auto">
            <a:xfrm>
              <a:off x="4533630" y="2976160"/>
              <a:ext cx="832977" cy="832977"/>
            </a:xfrm>
            <a:prstGeom prst="ellipse">
              <a:avLst/>
            </a:prstGeom>
            <a:solidFill>
              <a:schemeClr val="bg1"/>
            </a:solidFill>
            <a:ln w="2032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grpSp>
          <p:nvGrpSpPr>
            <p:cNvPr id="165" name="그룹 164"/>
            <p:cNvGrpSpPr/>
            <p:nvPr/>
          </p:nvGrpSpPr>
          <p:grpSpPr>
            <a:xfrm>
              <a:off x="2579742" y="2471740"/>
              <a:ext cx="2062548" cy="677475"/>
              <a:chOff x="1411094" y="1711905"/>
              <a:chExt cx="2338578" cy="894765"/>
            </a:xfrm>
          </p:grpSpPr>
          <p:sp>
            <p:nvSpPr>
              <p:cNvPr id="175" name="TextBox 62"/>
              <p:cNvSpPr txBox="1">
                <a:spLocks noChangeArrowheads="1"/>
              </p:cNvSpPr>
              <p:nvPr/>
            </p:nvSpPr>
            <p:spPr bwMode="auto">
              <a:xfrm>
                <a:off x="1411094" y="1711905"/>
                <a:ext cx="1754755" cy="2433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ko-KR" altLang="en-US"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전문개발인력 투입</a:t>
                </a:r>
                <a:endParaRPr kumimoji="0"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176" name="TextBox 14"/>
              <p:cNvSpPr txBox="1"/>
              <p:nvPr/>
            </p:nvSpPr>
            <p:spPr bwMode="auto">
              <a:xfrm>
                <a:off x="1457130" y="1992747"/>
                <a:ext cx="2292542" cy="613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유사프로젝트 수행 경험자 중심  </a:t>
                </a:r>
                <a:r>
                  <a:rPr kumimoji="0"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= </a:t>
                </a:r>
                <a:r>
                  <a:rPr kumimoji="0"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“</a:t>
                </a:r>
                <a:r>
                  <a:rPr kumimoji="0" lang="ko-KR" altLang="en-US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모바일 앱 </a:t>
                </a:r>
                <a:r>
                  <a:rPr kumimoji="0"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&amp; </a:t>
                </a:r>
                <a:r>
                  <a:rPr kumimoji="0" lang="ko-KR" altLang="en-US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플랫폼</a:t>
                </a:r>
                <a:r>
                  <a:rPr kumimoji="0"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”</a:t>
                </a: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관련 분야 전문 개발인력으로 구성 </a:t>
                </a:r>
                <a:r>
                  <a:rPr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=</a:t>
                </a:r>
                <a:r>
                  <a:rPr lang="en-US" altLang="ko-KR" sz="11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“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평균 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11.8 </a:t>
                </a:r>
                <a:r>
                  <a:rPr lang="ko-KR" altLang="en-US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년</a:t>
                </a:r>
                <a:r>
                  <a:rPr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”</a:t>
                </a:r>
                <a:endParaRPr lang="en-US" altLang="ko-KR" sz="1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개발 </a:t>
                </a:r>
                <a:r>
                  <a:rPr kumimoji="0"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/ </a:t>
                </a: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데이터베이스 등 자격증 소지자 </a:t>
                </a:r>
                <a:r>
                  <a:rPr kumimoji="0"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= </a:t>
                </a:r>
                <a:r>
                  <a:rPr kumimoji="0"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“OCP 3</a:t>
                </a:r>
                <a:r>
                  <a:rPr kumimoji="0" lang="ko-KR" altLang="en-US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명 등</a:t>
                </a:r>
                <a:r>
                  <a:rPr kumimoji="0" lang="en-US" altLang="ko-KR" sz="1100" b="1" dirty="0">
                    <a:solidFill>
                      <a:srgbClr val="FFC00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”</a:t>
                </a:r>
                <a:endParaRPr kumimoji="0" lang="en-US" altLang="ko-KR" sz="1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73" name="TextBox 62"/>
            <p:cNvSpPr txBox="1">
              <a:spLocks noChangeArrowheads="1"/>
            </p:cNvSpPr>
            <p:nvPr/>
          </p:nvSpPr>
          <p:spPr bwMode="auto">
            <a:xfrm>
              <a:off x="5777605" y="2477914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0"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체계적 프로젝트 관리</a:t>
              </a:r>
              <a:endParaRPr kumimoji="0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71" name="TextBox 62"/>
            <p:cNvSpPr txBox="1">
              <a:spLocks noChangeArrowheads="1"/>
            </p:cNvSpPr>
            <p:nvPr/>
          </p:nvSpPr>
          <p:spPr bwMode="auto">
            <a:xfrm>
              <a:off x="2579742" y="3563511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단계별 사업추진</a:t>
              </a: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9" name="TextBox 62"/>
            <p:cNvSpPr txBox="1">
              <a:spLocks noChangeArrowheads="1"/>
            </p:cNvSpPr>
            <p:nvPr/>
          </p:nvSpPr>
          <p:spPr bwMode="auto">
            <a:xfrm>
              <a:off x="5777605" y="3569684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0"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협의체 구성</a:t>
              </a:r>
              <a:endPara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77" name="타원 176"/>
          <p:cNvSpPr/>
          <p:nvPr/>
        </p:nvSpPr>
        <p:spPr>
          <a:xfrm>
            <a:off x="3963847" y="2668513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78" name="Picture 2" descr="app, apps, mobile, phon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26" y="268034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9" name="TextBox 14"/>
          <p:cNvSpPr txBox="1"/>
          <p:nvPr/>
        </p:nvSpPr>
        <p:spPr bwMode="auto">
          <a:xfrm>
            <a:off x="731426" y="4509120"/>
            <a:ext cx="370786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단계별 추진을 통한 </a:t>
            </a:r>
            <a:r>
              <a:rPr kumimoji="0"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kumimoji="0" lang="ko-KR" altLang="en-US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사업 리스크 최소화</a:t>
            </a:r>
            <a:r>
              <a:rPr kumimoji="0"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단계별 산출물과 체크리스트 점검을 통한 </a:t>
            </a:r>
            <a:r>
              <a:rPr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단계별 관리</a:t>
            </a:r>
            <a:r>
              <a:rPr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180" name="표 179"/>
          <p:cNvGraphicFramePr>
            <a:graphicFrameLocks noGrp="1"/>
          </p:cNvGraphicFramePr>
          <p:nvPr>
            <p:extLst/>
          </p:nvPr>
        </p:nvGraphicFramePr>
        <p:xfrm>
          <a:off x="741865" y="5106429"/>
          <a:ext cx="4028976" cy="5548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748">
                  <a:extLst>
                    <a:ext uri="{9D8B030D-6E8A-4147-A177-3AD203B41FA5}">
                      <a16:colId xmlns="" xmlns:a16="http://schemas.microsoft.com/office/drawing/2014/main" val="2427411309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3981887616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3243201293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2805337501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1374632972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999477531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2605565879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3995725555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182136764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3856697873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3711643898"/>
                    </a:ext>
                  </a:extLst>
                </a:gridCol>
                <a:gridCol w="335748">
                  <a:extLst>
                    <a:ext uri="{9D8B030D-6E8A-4147-A177-3AD203B41FA5}">
                      <a16:colId xmlns="" xmlns:a16="http://schemas.microsoft.com/office/drawing/2014/main" val="2331298427"/>
                    </a:ext>
                  </a:extLst>
                </a:gridCol>
              </a:tblGrid>
              <a:tr h="303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0646566"/>
                  </a:ext>
                </a:extLst>
              </a:tr>
              <a:tr h="251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분석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검증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시범서비스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72401781"/>
                  </a:ext>
                </a:extLst>
              </a:tr>
            </a:tbl>
          </a:graphicData>
        </a:graphic>
      </p:graphicFrame>
      <p:sp>
        <p:nvSpPr>
          <p:cNvPr id="181" name="TextBox 14"/>
          <p:cNvSpPr txBox="1"/>
          <p:nvPr/>
        </p:nvSpPr>
        <p:spPr bwMode="auto">
          <a:xfrm>
            <a:off x="5615700" y="2497571"/>
            <a:ext cx="370786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프로젝트관리 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품질관리 </a:t>
            </a:r>
            <a:r>
              <a:rPr kumimoji="0"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kumimoji="0" lang="ko-KR" altLang="en-US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방법론 제시</a:t>
            </a:r>
            <a:r>
              <a:rPr kumimoji="0"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협업 툴 채택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사용을 통한 </a:t>
            </a:r>
            <a:r>
              <a:rPr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효율적 프로젝트 진행</a:t>
            </a:r>
            <a:r>
              <a:rPr lang="en-US" altLang="ko-KR" sz="110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b="1" dirty="0">
              <a:solidFill>
                <a:srgbClr val="0000FF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82" name="TextBox 14"/>
          <p:cNvSpPr txBox="1"/>
          <p:nvPr/>
        </p:nvSpPr>
        <p:spPr bwMode="auto">
          <a:xfrm>
            <a:off x="5615700" y="4509120"/>
            <a:ext cx="3707863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사업 초기 정확한 목표 시스템 설정을 위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한 </a:t>
            </a:r>
            <a:r>
              <a:rPr lang="en-US" altLang="ko-KR" sz="11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1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협의체</a:t>
            </a:r>
            <a:r>
              <a:rPr lang="en-US" altLang="ko-KR" sz="11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/TFT </a:t>
            </a:r>
            <a:r>
              <a:rPr lang="ko-KR" altLang="en-US" sz="11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구성</a:t>
            </a:r>
            <a:r>
              <a:rPr lang="en-US" altLang="ko-KR" sz="11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b="1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협의체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= {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고객사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PM +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개발사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PM +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유관부서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 구성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단계별 목표와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KPI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명확하게 제시</a:t>
            </a:r>
            <a:endParaRPr kumimoji="0"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4479989" y="3851681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모바일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4785489" y="2811305"/>
            <a:ext cx="576000" cy="1008000"/>
            <a:chOff x="3116128" y="2544451"/>
            <a:chExt cx="1198936" cy="237600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6128" y="2544451"/>
              <a:ext cx="1198936" cy="2376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0596" y="2834220"/>
              <a:ext cx="1012500" cy="18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836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1. </a:t>
            </a:r>
            <a:r>
              <a:rPr lang="ko-KR" altLang="en-US" sz="1800">
                <a:latin typeface="나눔고딕" panose="020D0604000000000000"/>
              </a:rPr>
              <a:t>사업 추진 전략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프로젝트 관리 및 시스템 구축에 대한 조직 표준 프로세스와 개발 방법론을 보유하고 있으며 다수의 프로젝트 및 유지보수 사업에 적용한 경험을 바탕으로 안정적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체계적인 프로젝트 관리를 수행합니다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</a:p>
        </p:txBody>
      </p:sp>
      <p:sp>
        <p:nvSpPr>
          <p:cNvPr id="69" name="Pentagon 16"/>
          <p:cNvSpPr/>
          <p:nvPr/>
        </p:nvSpPr>
        <p:spPr>
          <a:xfrm>
            <a:off x="2819196" y="2180091"/>
            <a:ext cx="1345935" cy="1442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1000" i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Initiating</a:t>
            </a:r>
            <a:endParaRPr lang="ko-KR" altLang="en-US" sz="1000" i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0" name="Pentagon 18"/>
          <p:cNvSpPr/>
          <p:nvPr/>
        </p:nvSpPr>
        <p:spPr>
          <a:xfrm>
            <a:off x="4150289" y="2180091"/>
            <a:ext cx="1345935" cy="1442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1000" i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Planning</a:t>
            </a:r>
            <a:endParaRPr lang="ko-KR" altLang="en-US" sz="1000" i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1" name="Pentagon 19"/>
          <p:cNvSpPr/>
          <p:nvPr/>
        </p:nvSpPr>
        <p:spPr>
          <a:xfrm>
            <a:off x="5481382" y="2180091"/>
            <a:ext cx="1345935" cy="1442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1000" i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Executing</a:t>
            </a:r>
            <a:endParaRPr lang="ko-KR" altLang="en-US" sz="1000" i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2" name="Pentagon 20"/>
          <p:cNvSpPr/>
          <p:nvPr/>
        </p:nvSpPr>
        <p:spPr>
          <a:xfrm>
            <a:off x="6812474" y="2180091"/>
            <a:ext cx="1345935" cy="1442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1000" i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Controlling</a:t>
            </a:r>
            <a:endParaRPr lang="ko-KR" altLang="en-US" sz="1000" i="1" dirty="0" smtClean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3" name="Pentagon 21"/>
          <p:cNvSpPr/>
          <p:nvPr/>
        </p:nvSpPr>
        <p:spPr>
          <a:xfrm>
            <a:off x="8143569" y="2180091"/>
            <a:ext cx="1345935" cy="144287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r>
              <a:rPr lang="en-US" altLang="ko-KR" sz="1000" i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</a:rPr>
              <a:t>Closing</a:t>
            </a:r>
            <a:endParaRPr lang="ko-KR" altLang="en-US" sz="1000" i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74" name="Freeform 72"/>
          <p:cNvSpPr>
            <a:spLocks/>
          </p:cNvSpPr>
          <p:nvPr/>
        </p:nvSpPr>
        <p:spPr bwMode="auto">
          <a:xfrm rot="10800000">
            <a:off x="2803554" y="4523466"/>
            <a:ext cx="6684943" cy="713471"/>
          </a:xfrm>
          <a:custGeom>
            <a:avLst/>
            <a:gdLst>
              <a:gd name="T0" fmla="*/ 0 w 5308"/>
              <a:gd name="T1" fmla="*/ 0 h 340"/>
              <a:gd name="T2" fmla="*/ 2147483647 w 5308"/>
              <a:gd name="T3" fmla="*/ 0 h 340"/>
              <a:gd name="T4" fmla="*/ 2147483647 w 5308"/>
              <a:gd name="T5" fmla="*/ 2147483647 h 340"/>
              <a:gd name="T6" fmla="*/ 2147483647 w 5308"/>
              <a:gd name="T7" fmla="*/ 2147483647 h 340"/>
              <a:gd name="T8" fmla="*/ 0 w 5308"/>
              <a:gd name="T9" fmla="*/ 0 h 3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308"/>
              <a:gd name="T16" fmla="*/ 0 h 340"/>
              <a:gd name="T17" fmla="*/ 5308 w 5308"/>
              <a:gd name="T18" fmla="*/ 340 h 3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308" h="340">
                <a:moveTo>
                  <a:pt x="0" y="0"/>
                </a:moveTo>
                <a:lnTo>
                  <a:pt x="5308" y="0"/>
                </a:lnTo>
                <a:lnTo>
                  <a:pt x="3697" y="340"/>
                </a:lnTo>
                <a:lnTo>
                  <a:pt x="1565" y="34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6000" tIns="118800" rIns="126000" bIns="118800" anchor="ctr"/>
          <a:lstStyle/>
          <a:p>
            <a:pPr algn="ctr">
              <a:spcBef>
                <a:spcPct val="20000"/>
              </a:spcBef>
              <a:buClr>
                <a:srgbClr val="666633"/>
              </a:buClr>
              <a:buSzPct val="60000"/>
              <a:buFont typeface="Wingdings" pitchFamily="2" charset="2"/>
              <a:buNone/>
            </a:pPr>
            <a:endParaRPr kumimoji="0" lang="ko-KR" altLang="en-US" dirty="0">
              <a:latin typeface="나눔고딕" panose="020D0604000000000000"/>
              <a:ea typeface="나눔고딕" panose="020D0604000000000000"/>
            </a:endParaRPr>
          </a:p>
        </p:txBody>
      </p:sp>
      <p:grpSp>
        <p:nvGrpSpPr>
          <p:cNvPr id="75" name="그룹 14"/>
          <p:cNvGrpSpPr/>
          <p:nvPr/>
        </p:nvGrpSpPr>
        <p:grpSpPr>
          <a:xfrm>
            <a:off x="2803555" y="5244928"/>
            <a:ext cx="6616266" cy="594862"/>
            <a:chOff x="2622049" y="5625244"/>
            <a:chExt cx="7015120" cy="695911"/>
          </a:xfrm>
        </p:grpSpPr>
        <p:sp>
          <p:nvSpPr>
            <p:cNvPr id="76" name="Rectangle 35"/>
            <p:cNvSpPr/>
            <p:nvPr/>
          </p:nvSpPr>
          <p:spPr>
            <a:xfrm>
              <a:off x="2622049" y="5625244"/>
              <a:ext cx="2315981" cy="252195"/>
            </a:xfrm>
            <a:prstGeom prst="rect">
              <a:avLst/>
            </a:prstGeom>
            <a:gradFill rotWithShape="1">
              <a:gsLst>
                <a:gs pos="0">
                  <a:srgbClr val="89AEC5">
                    <a:alpha val="99001"/>
                  </a:srgbClr>
                </a:gs>
                <a:gs pos="100000">
                  <a:srgbClr val="CDDDE6"/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표준절차를 통한 관리</a:t>
              </a:r>
            </a:p>
          </p:txBody>
        </p:sp>
        <p:sp>
          <p:nvSpPr>
            <p:cNvPr id="77" name="Rectangle 36"/>
            <p:cNvSpPr/>
            <p:nvPr/>
          </p:nvSpPr>
          <p:spPr>
            <a:xfrm>
              <a:off x="4971618" y="5625244"/>
              <a:ext cx="2315981" cy="252195"/>
            </a:xfrm>
            <a:prstGeom prst="rect">
              <a:avLst/>
            </a:prstGeom>
            <a:gradFill rotWithShape="1">
              <a:gsLst>
                <a:gs pos="0">
                  <a:srgbClr val="89AEC5">
                    <a:alpha val="99001"/>
                  </a:srgbClr>
                </a:gs>
                <a:gs pos="100000">
                  <a:srgbClr val="CDDDE6"/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요구사항 및 수준 반영</a:t>
              </a:r>
            </a:p>
          </p:txBody>
        </p:sp>
        <p:sp>
          <p:nvSpPr>
            <p:cNvPr id="78" name="Rectangle 37"/>
            <p:cNvSpPr/>
            <p:nvPr/>
          </p:nvSpPr>
          <p:spPr>
            <a:xfrm>
              <a:off x="7321188" y="5625244"/>
              <a:ext cx="2315981" cy="252195"/>
            </a:xfrm>
            <a:prstGeom prst="rect">
              <a:avLst/>
            </a:prstGeom>
            <a:gradFill rotWithShape="1">
              <a:gsLst>
                <a:gs pos="0">
                  <a:srgbClr val="89AEC5">
                    <a:alpha val="99001"/>
                  </a:srgbClr>
                </a:gs>
                <a:gs pos="100000">
                  <a:srgbClr val="CDDDE6"/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Tool</a:t>
              </a:r>
              <a:r>
                <a:rPr lang="ko-KR" altLang="en-US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 활용 </a:t>
              </a:r>
              <a:r>
                <a:rPr lang="en-US" altLang="ko-KR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&amp; </a:t>
              </a:r>
              <a:r>
                <a:rPr lang="ko-KR" altLang="en-US" sz="1000" b="1" dirty="0">
                  <a:solidFill>
                    <a:srgbClr val="000000"/>
                  </a:solidFill>
                  <a:latin typeface="나눔고딕" panose="020D0604000000000000"/>
                  <a:ea typeface="나눔고딕" panose="020D0604000000000000"/>
                  <a:cs typeface="Arial" charset="0"/>
                </a:rPr>
                <a:t>개발 생산성 향상</a:t>
              </a:r>
            </a:p>
          </p:txBody>
        </p:sp>
        <p:sp>
          <p:nvSpPr>
            <p:cNvPr id="79" name="Rectangle 39"/>
            <p:cNvSpPr/>
            <p:nvPr/>
          </p:nvSpPr>
          <p:spPr>
            <a:xfrm>
              <a:off x="2622049" y="5884210"/>
              <a:ext cx="2315981" cy="4369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표준절차 및 표준기반에 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따른  </a:t>
              </a:r>
              <a:endParaRPr lang="en-US" altLang="ko-KR" sz="9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품질향상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80" name="Rectangle 40"/>
            <p:cNvSpPr/>
            <p:nvPr/>
          </p:nvSpPr>
          <p:spPr>
            <a:xfrm>
              <a:off x="4971618" y="5884210"/>
              <a:ext cx="2315981" cy="4369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고객의 요구사항 체계적 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반영과 </a:t>
              </a:r>
              <a:endParaRPr lang="en-US" altLang="ko-KR" sz="900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요구사항 변경 시 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신속한  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반영 체계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81" name="Rectangle 41"/>
            <p:cNvSpPr/>
            <p:nvPr/>
          </p:nvSpPr>
          <p:spPr>
            <a:xfrm>
              <a:off x="7321188" y="5884210"/>
              <a:ext cx="2315981" cy="43694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pPr algn="ctr">
                <a:spcAft>
                  <a:spcPts val="300"/>
                </a:spcAft>
              </a:pP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표준화</a:t>
              </a:r>
              <a:r>
                <a:rPr lang="en-US" altLang="ko-KR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, </a:t>
              </a:r>
              <a:r>
                <a:rPr lang="ko-KR" altLang="en-US" sz="9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체계화된 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산출물과</a:t>
              </a:r>
              <a:endParaRPr lang="en-US" altLang="ko-KR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  <a:p>
              <a:pPr algn="ctr">
                <a:spcAft>
                  <a:spcPts val="300"/>
                </a:spcAft>
              </a:pPr>
              <a:r>
                <a:rPr lang="ko-KR" altLang="en-US" sz="900" dirty="0" smtClean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체계적인 관리</a:t>
              </a:r>
              <a:endPara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5073473" y="4803054"/>
            <a:ext cx="212750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b="1" i="1" dirty="0" smtClean="0">
                <a:latin typeface="나눔고딕" panose="020D0604000000000000"/>
                <a:ea typeface="나눔고딕" panose="020D0604000000000000"/>
              </a:rPr>
              <a:t>표준 개발 프레임워크</a:t>
            </a:r>
            <a:endParaRPr lang="ko-KR" altLang="en-US" sz="1600" b="1" i="1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3" name="Rectangle 43"/>
          <p:cNvSpPr/>
          <p:nvPr/>
        </p:nvSpPr>
        <p:spPr>
          <a:xfrm>
            <a:off x="2803555" y="2087592"/>
            <a:ext cx="6616266" cy="2608342"/>
          </a:xfrm>
          <a:prstGeom prst="rect">
            <a:avLst/>
          </a:prstGeom>
          <a:solidFill>
            <a:schemeClr val="bg1"/>
          </a:solidFill>
          <a:ln w="6350">
            <a:solidFill>
              <a:srgbClr val="8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spcAft>
                <a:spcPts val="600"/>
              </a:spcAft>
            </a:pPr>
            <a:endParaRPr lang="ko-KR" altLang="en-US" sz="1200" b="1" dirty="0" smtClean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84" name="Rectangle 25"/>
          <p:cNvSpPr>
            <a:spLocks noChangeArrowheads="1"/>
          </p:cNvSpPr>
          <p:nvPr/>
        </p:nvSpPr>
        <p:spPr bwMode="auto">
          <a:xfrm>
            <a:off x="2794257" y="2060848"/>
            <a:ext cx="6600625" cy="2505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wrap="none" rIns="5400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프로젝트 관리 </a:t>
            </a:r>
            <a:r>
              <a:rPr kumimoji="1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Life Cycle</a:t>
            </a:r>
          </a:p>
        </p:txBody>
      </p:sp>
      <p:sp>
        <p:nvSpPr>
          <p:cNvPr id="85" name="Rectangle 23"/>
          <p:cNvSpPr/>
          <p:nvPr/>
        </p:nvSpPr>
        <p:spPr>
          <a:xfrm>
            <a:off x="1432022" y="2609014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이슈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리스크 관리</a:t>
            </a:r>
          </a:p>
        </p:txBody>
      </p:sp>
      <p:sp>
        <p:nvSpPr>
          <p:cNvPr id="86" name="Rectangle 24"/>
          <p:cNvSpPr/>
          <p:nvPr/>
        </p:nvSpPr>
        <p:spPr>
          <a:xfrm>
            <a:off x="1432022" y="2346065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범위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관리</a:t>
            </a:r>
          </a:p>
        </p:txBody>
      </p:sp>
      <p:sp>
        <p:nvSpPr>
          <p:cNvPr id="87" name="Rectangle 26"/>
          <p:cNvSpPr/>
          <p:nvPr/>
        </p:nvSpPr>
        <p:spPr>
          <a:xfrm>
            <a:off x="1432022" y="2867827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일정관리 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(WBS)</a:t>
            </a:r>
            <a:endParaRPr lang="ko-KR" altLang="en-US" sz="10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88" name="Rectangle 28"/>
          <p:cNvSpPr/>
          <p:nvPr/>
        </p:nvSpPr>
        <p:spPr>
          <a:xfrm>
            <a:off x="1432022" y="3644605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품질 관리</a:t>
            </a:r>
          </a:p>
        </p:txBody>
      </p:sp>
      <p:sp>
        <p:nvSpPr>
          <p:cNvPr id="89" name="Rectangle 29"/>
          <p:cNvSpPr/>
          <p:nvPr/>
        </p:nvSpPr>
        <p:spPr>
          <a:xfrm>
            <a:off x="1432022" y="3126640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인력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관리</a:t>
            </a:r>
          </a:p>
        </p:txBody>
      </p:sp>
      <p:sp>
        <p:nvSpPr>
          <p:cNvPr id="90" name="Rectangle 30"/>
          <p:cNvSpPr/>
          <p:nvPr/>
        </p:nvSpPr>
        <p:spPr>
          <a:xfrm>
            <a:off x="1432022" y="3385453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커뮤니케이션</a:t>
            </a:r>
          </a:p>
        </p:txBody>
      </p:sp>
      <p:sp>
        <p:nvSpPr>
          <p:cNvPr id="91" name="Rectangle 31"/>
          <p:cNvSpPr/>
          <p:nvPr/>
        </p:nvSpPr>
        <p:spPr>
          <a:xfrm>
            <a:off x="1432022" y="3903419"/>
            <a:ext cx="1339171" cy="22208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산출물 관리</a:t>
            </a:r>
          </a:p>
        </p:txBody>
      </p:sp>
      <p:sp>
        <p:nvSpPr>
          <p:cNvPr id="92" name="Rectangle 85"/>
          <p:cNvSpPr/>
          <p:nvPr/>
        </p:nvSpPr>
        <p:spPr>
          <a:xfrm>
            <a:off x="488504" y="2311398"/>
            <a:ext cx="878633" cy="1814110"/>
          </a:xfrm>
          <a:prstGeom prst="rect">
            <a:avLst/>
          </a:prstGeom>
          <a:gradFill rotWithShape="1">
            <a:gsLst>
              <a:gs pos="0">
                <a:srgbClr val="597AA1"/>
              </a:gs>
              <a:gs pos="100000">
                <a:srgbClr val="597AA1">
                  <a:gamma/>
                  <a:tint val="69804"/>
                  <a:invGamma/>
                </a:srgbClr>
              </a:gs>
            </a:gsLst>
            <a:lin ang="0" scaled="1"/>
          </a:gradFill>
          <a:ln w="1905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sx="75000" sy="75000" algn="tl" rotWithShape="0">
              <a:srgbClr val="EAEAEA">
                <a:alpha val="50000"/>
              </a:srgbClr>
            </a:outerShdw>
          </a:effectLst>
        </p:spPr>
        <p:txBody>
          <a:bodyPr lIns="72000" tIns="72000" rIns="72000" bIns="72000" anchor="ctr"/>
          <a:lstStyle/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프로젝트 </a:t>
            </a:r>
            <a:endParaRPr lang="en-US" altLang="ko-KR" sz="11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1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관리 방법론</a:t>
            </a:r>
            <a:endParaRPr lang="en-US" altLang="ko-KR" sz="11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3" name="Rectangle 24"/>
          <p:cNvSpPr/>
          <p:nvPr/>
        </p:nvSpPr>
        <p:spPr>
          <a:xfrm>
            <a:off x="1432022" y="4193865"/>
            <a:ext cx="1339171" cy="50206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표준 개발 절차</a:t>
            </a:r>
            <a:endParaRPr lang="en-US" altLang="ko-KR" sz="10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(Web/UI/Server)</a:t>
            </a:r>
            <a:endParaRPr lang="ko-KR" altLang="en-US" sz="10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94" name="Rectangle 85"/>
          <p:cNvSpPr/>
          <p:nvPr/>
        </p:nvSpPr>
        <p:spPr>
          <a:xfrm>
            <a:off x="488504" y="4193865"/>
            <a:ext cx="878633" cy="502069"/>
          </a:xfrm>
          <a:prstGeom prst="rect">
            <a:avLst/>
          </a:prstGeom>
          <a:gradFill rotWithShape="1">
            <a:gsLst>
              <a:gs pos="0">
                <a:srgbClr val="597AA1"/>
              </a:gs>
              <a:gs pos="100000">
                <a:srgbClr val="597AA1">
                  <a:gamma/>
                  <a:tint val="69804"/>
                  <a:invGamma/>
                </a:srgbClr>
              </a:gs>
            </a:gsLst>
            <a:lin ang="0" scaled="1"/>
          </a:gradFill>
          <a:ln w="1905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sx="75000" sy="75000" algn="tl" rotWithShape="0">
              <a:srgbClr val="EAEAEA">
                <a:alpha val="50000"/>
              </a:srgbClr>
            </a:outerShdw>
          </a:effectLst>
        </p:spPr>
        <p:txBody>
          <a:bodyPr lIns="72000" tIns="72000" rIns="72000" bIns="72000" anchor="ctr"/>
          <a:lstStyle/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개발 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방법론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5" name="Rectangle 24"/>
          <p:cNvSpPr/>
          <p:nvPr/>
        </p:nvSpPr>
        <p:spPr>
          <a:xfrm>
            <a:off x="1432022" y="4777342"/>
            <a:ext cx="1339171" cy="502069"/>
          </a:xfrm>
          <a:prstGeom prst="rect">
            <a:avLst/>
          </a:prstGeom>
          <a:gradFill rotWithShape="1">
            <a:gsLst>
              <a:gs pos="0">
                <a:srgbClr val="89AEC5">
                  <a:alpha val="99001"/>
                </a:srgbClr>
              </a:gs>
              <a:gs pos="100000">
                <a:srgbClr val="CDDDE6"/>
              </a:gs>
            </a:gsLst>
            <a:lin ang="5400000" scaled="1"/>
          </a:gradFill>
          <a:ln w="12700" algn="ctr">
            <a:noFill/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테스트</a:t>
            </a:r>
            <a:r>
              <a:rPr lang="en-US" altLang="ko-KR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검증</a:t>
            </a:r>
          </a:p>
        </p:txBody>
      </p:sp>
      <p:sp>
        <p:nvSpPr>
          <p:cNvPr id="96" name="Rectangle 85"/>
          <p:cNvSpPr/>
          <p:nvPr/>
        </p:nvSpPr>
        <p:spPr>
          <a:xfrm>
            <a:off x="488504" y="4777342"/>
            <a:ext cx="878633" cy="502069"/>
          </a:xfrm>
          <a:prstGeom prst="rect">
            <a:avLst/>
          </a:prstGeom>
          <a:gradFill rotWithShape="1">
            <a:gsLst>
              <a:gs pos="0">
                <a:srgbClr val="597AA1"/>
              </a:gs>
              <a:gs pos="100000">
                <a:srgbClr val="597AA1">
                  <a:gamma/>
                  <a:tint val="69804"/>
                  <a:invGamma/>
                </a:srgbClr>
              </a:gs>
            </a:gsLst>
            <a:lin ang="0" scaled="1"/>
          </a:gradFill>
          <a:ln w="19050" algn="ctr">
            <a:solidFill>
              <a:srgbClr val="FFFFFF"/>
            </a:solidFill>
            <a:miter lim="800000"/>
            <a:headEnd/>
            <a:tailEnd/>
          </a:ln>
          <a:effectLst>
            <a:outerShdw dist="107763" dir="13500000" sx="75000" sy="75000" algn="tl" rotWithShape="0">
              <a:srgbClr val="EAEAEA">
                <a:alpha val="50000"/>
              </a:srgbClr>
            </a:outerShdw>
          </a:effectLst>
        </p:spPr>
        <p:txBody>
          <a:bodyPr lIns="72000" tIns="72000" rIns="72000" bIns="72000" anchor="ctr"/>
          <a:lstStyle/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품질관리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  <a:p>
            <a:pPr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방법론</a:t>
            </a:r>
            <a:endParaRPr lang="en-US" altLang="ko-KR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97" name="Rectangle 42"/>
          <p:cNvSpPr>
            <a:spLocks noChangeArrowheads="1"/>
          </p:cNvSpPr>
          <p:nvPr/>
        </p:nvSpPr>
        <p:spPr bwMode="auto">
          <a:xfrm>
            <a:off x="2897690" y="4266596"/>
            <a:ext cx="583590" cy="321616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개발절차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선택</a:t>
            </a:r>
          </a:p>
        </p:txBody>
      </p:sp>
      <p:sp>
        <p:nvSpPr>
          <p:cNvPr id="98" name="AutoShape 46"/>
          <p:cNvSpPr>
            <a:spLocks noChangeArrowheads="1"/>
          </p:cNvSpPr>
          <p:nvPr/>
        </p:nvSpPr>
        <p:spPr bwMode="auto">
          <a:xfrm>
            <a:off x="5146693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요구</a:t>
            </a:r>
            <a:endParaRPr kumimoji="1" lang="en-US" altLang="ko-KR" sz="1000" kern="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분석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99" name="AutoShape 47"/>
          <p:cNvSpPr>
            <a:spLocks noChangeArrowheads="1"/>
          </p:cNvSpPr>
          <p:nvPr/>
        </p:nvSpPr>
        <p:spPr bwMode="auto">
          <a:xfrm>
            <a:off x="6416954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설계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00" name="AutoShape 48"/>
          <p:cNvCxnSpPr>
            <a:cxnSpLocks noChangeShapeType="1"/>
            <a:stCxn id="107" idx="3"/>
            <a:endCxn id="104" idx="1"/>
          </p:cNvCxnSpPr>
          <p:nvPr/>
        </p:nvCxnSpPr>
        <p:spPr bwMode="auto">
          <a:xfrm flipV="1">
            <a:off x="4224531" y="4424907"/>
            <a:ext cx="373624" cy="2497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01" name="AutoShape 49"/>
          <p:cNvSpPr>
            <a:spLocks noChangeArrowheads="1"/>
          </p:cNvSpPr>
          <p:nvPr/>
        </p:nvSpPr>
        <p:spPr bwMode="auto">
          <a:xfrm>
            <a:off x="5781824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분석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2" name="AutoShape 50"/>
          <p:cNvSpPr>
            <a:spLocks noChangeArrowheads="1"/>
          </p:cNvSpPr>
          <p:nvPr/>
        </p:nvSpPr>
        <p:spPr bwMode="auto">
          <a:xfrm>
            <a:off x="7052085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개발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3" name="AutoShape 51"/>
          <p:cNvSpPr>
            <a:spLocks noChangeArrowheads="1"/>
          </p:cNvSpPr>
          <p:nvPr/>
        </p:nvSpPr>
        <p:spPr bwMode="auto">
          <a:xfrm>
            <a:off x="7687214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이행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04" name="AutoShape 52"/>
          <p:cNvSpPr>
            <a:spLocks noChangeArrowheads="1"/>
          </p:cNvSpPr>
          <p:nvPr/>
        </p:nvSpPr>
        <p:spPr bwMode="auto">
          <a:xfrm>
            <a:off x="4511563" y="4269687"/>
            <a:ext cx="657915" cy="310440"/>
          </a:xfrm>
          <a:prstGeom prst="chevron">
            <a:avLst>
              <a:gd name="adj" fmla="val 25000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 vert="horz" lIns="0" tIns="0" rIns="0" bIns="0" anchor="ctr"/>
          <a:lstStyle/>
          <a:p>
            <a:pPr algn="ctr" fontAlgn="auto" latinLnBrk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Font typeface="Monotype Sorts" pitchFamily="2" charset="2"/>
              <a:buNone/>
            </a:pPr>
            <a:r>
              <a:rPr kumimoji="1" lang="ko-KR" altLang="en-US" sz="1000" kern="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표준화</a:t>
            </a:r>
            <a:endParaRPr kumimoji="1" lang="ko-KR" altLang="en-US" sz="10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05" name="AutoShape 69"/>
          <p:cNvCxnSpPr>
            <a:cxnSpLocks noChangeShapeType="1"/>
            <a:stCxn id="97" idx="3"/>
            <a:endCxn id="107" idx="1"/>
          </p:cNvCxnSpPr>
          <p:nvPr/>
        </p:nvCxnSpPr>
        <p:spPr bwMode="auto">
          <a:xfrm>
            <a:off x="3481280" y="4427404"/>
            <a:ext cx="159661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06" name="AutoShape 70"/>
          <p:cNvCxnSpPr>
            <a:cxnSpLocks noChangeShapeType="1"/>
            <a:stCxn id="103" idx="3"/>
            <a:endCxn id="108" idx="1"/>
          </p:cNvCxnSpPr>
          <p:nvPr/>
        </p:nvCxnSpPr>
        <p:spPr bwMode="auto">
          <a:xfrm>
            <a:off x="8345129" y="4424907"/>
            <a:ext cx="424462" cy="2497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07" name="Rectangle 72"/>
          <p:cNvSpPr>
            <a:spLocks noChangeArrowheads="1"/>
          </p:cNvSpPr>
          <p:nvPr/>
        </p:nvSpPr>
        <p:spPr bwMode="auto">
          <a:xfrm>
            <a:off x="3640941" y="4266596"/>
            <a:ext cx="583590" cy="321616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테일러링</a:t>
            </a:r>
          </a:p>
        </p:txBody>
      </p:sp>
      <p:sp>
        <p:nvSpPr>
          <p:cNvPr id="108" name="Rectangle 78"/>
          <p:cNvSpPr>
            <a:spLocks noChangeArrowheads="1"/>
          </p:cNvSpPr>
          <p:nvPr/>
        </p:nvSpPr>
        <p:spPr bwMode="auto">
          <a:xfrm>
            <a:off x="8769592" y="4266596"/>
            <a:ext cx="583590" cy="32161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개발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완료</a:t>
            </a:r>
          </a:p>
        </p:txBody>
      </p:sp>
      <p:cxnSp>
        <p:nvCxnSpPr>
          <p:cNvPr id="109" name="직선 연결선 108"/>
          <p:cNvCxnSpPr/>
          <p:nvPr/>
        </p:nvCxnSpPr>
        <p:spPr>
          <a:xfrm>
            <a:off x="2863352" y="4152919"/>
            <a:ext cx="6556469" cy="0"/>
          </a:xfrm>
          <a:prstGeom prst="line">
            <a:avLst/>
          </a:prstGeom>
          <a:ln w="6350">
            <a:solidFill>
              <a:srgbClr val="8080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42"/>
          <p:cNvSpPr>
            <a:spLocks noChangeArrowheads="1"/>
          </p:cNvSpPr>
          <p:nvPr/>
        </p:nvSpPr>
        <p:spPr bwMode="auto">
          <a:xfrm>
            <a:off x="2897690" y="2398960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개발 계획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(FP)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11" name="Rectangle 42"/>
          <p:cNvSpPr>
            <a:spLocks noChangeArrowheads="1"/>
          </p:cNvSpPr>
          <p:nvPr/>
        </p:nvSpPr>
        <p:spPr bwMode="auto">
          <a:xfrm>
            <a:off x="4511563" y="2398960"/>
            <a:ext cx="1098807" cy="17332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요구사항 분석</a:t>
            </a:r>
            <a:r>
              <a:rPr lang="en-US" altLang="ko-KR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정의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12" name="AutoShape 48"/>
          <p:cNvCxnSpPr>
            <a:cxnSpLocks noChangeShapeType="1"/>
            <a:stCxn id="110" idx="3"/>
            <a:endCxn id="111" idx="1"/>
          </p:cNvCxnSpPr>
          <p:nvPr/>
        </p:nvCxnSpPr>
        <p:spPr bwMode="auto">
          <a:xfrm>
            <a:off x="4224531" y="2485625"/>
            <a:ext cx="287032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13" name="Rectangle 42"/>
          <p:cNvSpPr>
            <a:spLocks noChangeArrowheads="1"/>
          </p:cNvSpPr>
          <p:nvPr/>
        </p:nvSpPr>
        <p:spPr bwMode="auto">
          <a:xfrm>
            <a:off x="5866846" y="2398960"/>
            <a:ext cx="1098807" cy="17332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요구사항 변경 관리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14" name="AutoShape 48"/>
          <p:cNvCxnSpPr>
            <a:cxnSpLocks noChangeShapeType="1"/>
            <a:stCxn id="111" idx="3"/>
            <a:endCxn id="113" idx="1"/>
          </p:cNvCxnSpPr>
          <p:nvPr/>
        </p:nvCxnSpPr>
        <p:spPr bwMode="auto">
          <a:xfrm>
            <a:off x="5610370" y="2485625"/>
            <a:ext cx="256476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15" name="Rectangle 42"/>
          <p:cNvSpPr>
            <a:spLocks noChangeArrowheads="1"/>
          </p:cNvSpPr>
          <p:nvPr/>
        </p:nvSpPr>
        <p:spPr bwMode="auto">
          <a:xfrm>
            <a:off x="7189905" y="2399655"/>
            <a:ext cx="1098807" cy="17332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요구사항 추</a:t>
            </a:r>
            <a:r>
              <a:rPr lang="ko-KR" altLang="en-US" sz="900" kern="0" dirty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적</a:t>
            </a: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Matrix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16" name="AutoShape 48"/>
          <p:cNvCxnSpPr>
            <a:cxnSpLocks noChangeShapeType="1"/>
            <a:stCxn id="113" idx="3"/>
            <a:endCxn id="115" idx="1"/>
          </p:cNvCxnSpPr>
          <p:nvPr/>
        </p:nvCxnSpPr>
        <p:spPr bwMode="auto">
          <a:xfrm>
            <a:off x="6965653" y="2485625"/>
            <a:ext cx="224252" cy="695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17" name="Rectangle 78"/>
          <p:cNvSpPr>
            <a:spLocks noChangeArrowheads="1"/>
          </p:cNvSpPr>
          <p:nvPr/>
        </p:nvSpPr>
        <p:spPr bwMode="auto">
          <a:xfrm>
            <a:off x="8769591" y="2140487"/>
            <a:ext cx="583590" cy="1927022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프로젝트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완료</a:t>
            </a:r>
          </a:p>
        </p:txBody>
      </p:sp>
      <p:cxnSp>
        <p:nvCxnSpPr>
          <p:cNvPr id="118" name="AutoShape 48"/>
          <p:cNvCxnSpPr>
            <a:cxnSpLocks noChangeShapeType="1"/>
          </p:cNvCxnSpPr>
          <p:nvPr/>
        </p:nvCxnSpPr>
        <p:spPr bwMode="auto">
          <a:xfrm>
            <a:off x="8292595" y="2470165"/>
            <a:ext cx="476996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19" name="Rectangle 42"/>
          <p:cNvSpPr>
            <a:spLocks noChangeArrowheads="1"/>
          </p:cNvSpPr>
          <p:nvPr/>
        </p:nvSpPr>
        <p:spPr bwMode="auto">
          <a:xfrm>
            <a:off x="2897690" y="2626515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이슈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/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리스크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관리 계획</a:t>
            </a:r>
          </a:p>
        </p:txBody>
      </p:sp>
      <p:sp>
        <p:nvSpPr>
          <p:cNvPr id="120" name="Rectangle 42"/>
          <p:cNvSpPr>
            <a:spLocks noChangeArrowheads="1"/>
          </p:cNvSpPr>
          <p:nvPr/>
        </p:nvSpPr>
        <p:spPr bwMode="auto">
          <a:xfrm>
            <a:off x="4511562" y="2626515"/>
            <a:ext cx="3781032" cy="176792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이슈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/</a:t>
            </a:r>
            <a:r>
              <a:rPr kumimoji="0" lang="ko-KR" altLang="en-US" sz="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리스크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관리</a:t>
            </a:r>
          </a:p>
        </p:txBody>
      </p:sp>
      <p:cxnSp>
        <p:nvCxnSpPr>
          <p:cNvPr id="121" name="AutoShape 48"/>
          <p:cNvCxnSpPr>
            <a:cxnSpLocks noChangeShapeType="1"/>
            <a:stCxn id="119" idx="3"/>
            <a:endCxn id="120" idx="1"/>
          </p:cNvCxnSpPr>
          <p:nvPr/>
        </p:nvCxnSpPr>
        <p:spPr bwMode="auto">
          <a:xfrm>
            <a:off x="4224531" y="2713180"/>
            <a:ext cx="287031" cy="1731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22" name="AutoShape 48"/>
          <p:cNvCxnSpPr>
            <a:cxnSpLocks noChangeShapeType="1"/>
          </p:cNvCxnSpPr>
          <p:nvPr/>
        </p:nvCxnSpPr>
        <p:spPr bwMode="auto">
          <a:xfrm>
            <a:off x="8292595" y="2714911"/>
            <a:ext cx="476997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23" name="Rectangle 42"/>
          <p:cNvSpPr>
            <a:spLocks noChangeArrowheads="1"/>
          </p:cNvSpPr>
          <p:nvPr/>
        </p:nvSpPr>
        <p:spPr bwMode="auto">
          <a:xfrm>
            <a:off x="2897690" y="2892159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일정 계획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(WBS)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4" name="Rectangle 42"/>
          <p:cNvSpPr>
            <a:spLocks noChangeArrowheads="1"/>
          </p:cNvSpPr>
          <p:nvPr/>
        </p:nvSpPr>
        <p:spPr bwMode="auto">
          <a:xfrm>
            <a:off x="4511563" y="2892159"/>
            <a:ext cx="3777149" cy="173329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일정 관리</a:t>
            </a:r>
            <a:r>
              <a:rPr kumimoji="0" lang="ko-KR" altLang="en-US" sz="9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 통제</a:t>
            </a:r>
            <a:r>
              <a:rPr kumimoji="0" lang="en-US" altLang="ko-KR" sz="9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/</a:t>
            </a:r>
            <a:r>
              <a:rPr kumimoji="0" lang="ko-KR" altLang="en-US" sz="9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보고 </a:t>
            </a:r>
            <a:r>
              <a:rPr kumimoji="0" lang="en-US" altLang="ko-KR" sz="9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(WBS)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25" name="AutoShape 48"/>
          <p:cNvCxnSpPr>
            <a:cxnSpLocks noChangeShapeType="1"/>
            <a:stCxn id="123" idx="3"/>
            <a:endCxn id="124" idx="1"/>
          </p:cNvCxnSpPr>
          <p:nvPr/>
        </p:nvCxnSpPr>
        <p:spPr bwMode="auto">
          <a:xfrm>
            <a:off x="4224531" y="2978825"/>
            <a:ext cx="287032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26" name="AutoShape 48"/>
          <p:cNvCxnSpPr>
            <a:cxnSpLocks noChangeShapeType="1"/>
          </p:cNvCxnSpPr>
          <p:nvPr/>
        </p:nvCxnSpPr>
        <p:spPr bwMode="auto">
          <a:xfrm>
            <a:off x="8301679" y="2973769"/>
            <a:ext cx="476997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27" name="Rectangle 42"/>
          <p:cNvSpPr>
            <a:spLocks noChangeArrowheads="1"/>
          </p:cNvSpPr>
          <p:nvPr/>
        </p:nvSpPr>
        <p:spPr bwMode="auto">
          <a:xfrm>
            <a:off x="2897690" y="3151019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투입 인력 관리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28" name="Rectangle 42"/>
          <p:cNvSpPr>
            <a:spLocks noChangeArrowheads="1"/>
          </p:cNvSpPr>
          <p:nvPr/>
        </p:nvSpPr>
        <p:spPr bwMode="auto">
          <a:xfrm>
            <a:off x="4511563" y="3151019"/>
            <a:ext cx="3777149" cy="17227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인력 관리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/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보고</a:t>
            </a:r>
          </a:p>
        </p:txBody>
      </p:sp>
      <p:cxnSp>
        <p:nvCxnSpPr>
          <p:cNvPr id="129" name="AutoShape 48"/>
          <p:cNvCxnSpPr>
            <a:cxnSpLocks noChangeShapeType="1"/>
            <a:stCxn id="127" idx="3"/>
            <a:endCxn id="128" idx="1"/>
          </p:cNvCxnSpPr>
          <p:nvPr/>
        </p:nvCxnSpPr>
        <p:spPr bwMode="auto">
          <a:xfrm flipV="1">
            <a:off x="4224531" y="3237157"/>
            <a:ext cx="287032" cy="527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30" name="AutoShape 48"/>
          <p:cNvCxnSpPr>
            <a:cxnSpLocks noChangeShapeType="1"/>
          </p:cNvCxnSpPr>
          <p:nvPr/>
        </p:nvCxnSpPr>
        <p:spPr bwMode="auto">
          <a:xfrm>
            <a:off x="8292595" y="3237684"/>
            <a:ext cx="476997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31" name="Rectangle 42"/>
          <p:cNvSpPr>
            <a:spLocks noChangeArrowheads="1"/>
          </p:cNvSpPr>
          <p:nvPr/>
        </p:nvSpPr>
        <p:spPr bwMode="auto">
          <a:xfrm>
            <a:off x="2897690" y="3409785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dirty="0" smtClean="0">
                <a:solidFill>
                  <a:sysClr val="windowText" lastClr="000000"/>
                </a:solidFill>
                <a:latin typeface="나눔고딕" panose="020D0604000000000000"/>
                <a:ea typeface="나눔고딕" panose="020D0604000000000000"/>
              </a:rPr>
              <a:t>회의 및 보고체계</a:t>
            </a: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32" name="AutoShape 48"/>
          <p:cNvCxnSpPr>
            <a:cxnSpLocks noChangeShapeType="1"/>
            <a:stCxn id="131" idx="3"/>
            <a:endCxn id="134" idx="1"/>
          </p:cNvCxnSpPr>
          <p:nvPr/>
        </p:nvCxnSpPr>
        <p:spPr bwMode="auto">
          <a:xfrm flipV="1">
            <a:off x="4224531" y="3494375"/>
            <a:ext cx="341273" cy="2075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grpSp>
        <p:nvGrpSpPr>
          <p:cNvPr id="133" name="그룹 74"/>
          <p:cNvGrpSpPr/>
          <p:nvPr/>
        </p:nvGrpSpPr>
        <p:grpSpPr>
          <a:xfrm>
            <a:off x="4517736" y="3408211"/>
            <a:ext cx="3770976" cy="172327"/>
            <a:chOff x="4419413" y="3135423"/>
            <a:chExt cx="4116899" cy="271911"/>
          </a:xfrm>
        </p:grpSpPr>
        <p:sp>
          <p:nvSpPr>
            <p:cNvPr id="134" name="AutoShape 52"/>
            <p:cNvSpPr>
              <a:spLocks noChangeArrowheads="1"/>
            </p:cNvSpPr>
            <p:nvPr/>
          </p:nvSpPr>
          <p:spPr bwMode="auto">
            <a:xfrm>
              <a:off x="4419413" y="3135423"/>
              <a:ext cx="1381375" cy="271911"/>
            </a:xfrm>
            <a:prstGeom prst="chevron">
              <a:avLst>
                <a:gd name="adj" fmla="val 25000"/>
              </a:avLst>
            </a:prstGeom>
            <a:solidFill>
              <a:sysClr val="window" lastClr="FFFFFF"/>
            </a:solidFill>
            <a:ln w="6350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kern="0" dirty="0">
                  <a:solidFill>
                    <a:sysClr val="windowText" lastClr="000000"/>
                  </a:solidFill>
                  <a:latin typeface="나눔고딕" panose="020D0604000000000000"/>
                  <a:ea typeface="나눔고딕" panose="020D0604000000000000"/>
                </a:rPr>
                <a:t>회의</a:t>
              </a:r>
            </a:p>
          </p:txBody>
        </p:sp>
        <p:sp>
          <p:nvSpPr>
            <p:cNvPr id="135" name="AutoShape 52"/>
            <p:cNvSpPr>
              <a:spLocks noChangeArrowheads="1"/>
            </p:cNvSpPr>
            <p:nvPr/>
          </p:nvSpPr>
          <p:spPr bwMode="auto">
            <a:xfrm>
              <a:off x="5793794" y="3135423"/>
              <a:ext cx="1381375" cy="271911"/>
            </a:xfrm>
            <a:prstGeom prst="chevron">
              <a:avLst>
                <a:gd name="adj" fmla="val 25000"/>
              </a:avLst>
            </a:prstGeom>
            <a:solidFill>
              <a:sysClr val="window" lastClr="FFFFFF"/>
            </a:solidFill>
            <a:ln w="6350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kern="0" dirty="0">
                  <a:solidFill>
                    <a:sysClr val="windowText" lastClr="000000"/>
                  </a:solidFill>
                  <a:latin typeface="나눔고딕" panose="020D0604000000000000"/>
                  <a:ea typeface="나눔고딕" panose="020D0604000000000000"/>
                </a:rPr>
                <a:t>보고</a:t>
              </a:r>
            </a:p>
          </p:txBody>
        </p:sp>
        <p:sp>
          <p:nvSpPr>
            <p:cNvPr id="136" name="AutoShape 52"/>
            <p:cNvSpPr>
              <a:spLocks noChangeArrowheads="1"/>
            </p:cNvSpPr>
            <p:nvPr/>
          </p:nvSpPr>
          <p:spPr bwMode="auto">
            <a:xfrm>
              <a:off x="7154937" y="3135423"/>
              <a:ext cx="1381375" cy="271911"/>
            </a:xfrm>
            <a:prstGeom prst="chevron">
              <a:avLst>
                <a:gd name="adj" fmla="val 25000"/>
              </a:avLst>
            </a:prstGeom>
            <a:solidFill>
              <a:sysClr val="window" lastClr="FFFFFF"/>
            </a:solidFill>
            <a:ln w="6350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900" kern="0" dirty="0">
                  <a:solidFill>
                    <a:sysClr val="windowText" lastClr="000000"/>
                  </a:solidFill>
                  <a:latin typeface="나눔고딕" panose="020D0604000000000000"/>
                  <a:ea typeface="나눔고딕" panose="020D0604000000000000"/>
                </a:rPr>
                <a:t>커뮤니케이션</a:t>
              </a:r>
            </a:p>
          </p:txBody>
        </p:sp>
      </p:grpSp>
      <p:cxnSp>
        <p:nvCxnSpPr>
          <p:cNvPr id="137" name="AutoShape 48"/>
          <p:cNvCxnSpPr>
            <a:cxnSpLocks noChangeShapeType="1"/>
          </p:cNvCxnSpPr>
          <p:nvPr/>
        </p:nvCxnSpPr>
        <p:spPr bwMode="auto">
          <a:xfrm>
            <a:off x="8292595" y="3491327"/>
            <a:ext cx="476997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38" name="Rectangle 42"/>
          <p:cNvSpPr>
            <a:spLocks noChangeArrowheads="1"/>
          </p:cNvSpPr>
          <p:nvPr/>
        </p:nvSpPr>
        <p:spPr bwMode="auto">
          <a:xfrm>
            <a:off x="2897690" y="3674863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품질 계획 수립</a:t>
            </a:r>
          </a:p>
        </p:txBody>
      </p:sp>
      <p:sp>
        <p:nvSpPr>
          <p:cNvPr id="139" name="Rectangle 42"/>
          <p:cNvSpPr>
            <a:spLocks noChangeArrowheads="1"/>
          </p:cNvSpPr>
          <p:nvPr/>
        </p:nvSpPr>
        <p:spPr bwMode="auto">
          <a:xfrm>
            <a:off x="2901156" y="3917465"/>
            <a:ext cx="1326840" cy="17333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anose="020D0604000000000000"/>
                <a:ea typeface="나눔고딕" panose="020D0604000000000000"/>
              </a:rPr>
              <a:t>산출물 관리 방안 수립</a:t>
            </a:r>
          </a:p>
        </p:txBody>
      </p:sp>
      <p:sp>
        <p:nvSpPr>
          <p:cNvPr id="140" name="AutoShape 150"/>
          <p:cNvSpPr>
            <a:spLocks noChangeArrowheads="1"/>
          </p:cNvSpPr>
          <p:nvPr/>
        </p:nvSpPr>
        <p:spPr bwMode="auto">
          <a:xfrm>
            <a:off x="4523894" y="3659061"/>
            <a:ext cx="659806" cy="371815"/>
          </a:xfrm>
          <a:prstGeom prst="homePlate">
            <a:avLst>
              <a:gd name="adj" fmla="val 38284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1" name="AutoShape 151"/>
          <p:cNvSpPr>
            <a:spLocks noChangeArrowheads="1"/>
          </p:cNvSpPr>
          <p:nvPr/>
        </p:nvSpPr>
        <p:spPr bwMode="auto">
          <a:xfrm>
            <a:off x="5051355" y="3659061"/>
            <a:ext cx="744072" cy="374545"/>
          </a:xfrm>
          <a:prstGeom prst="chevron">
            <a:avLst>
              <a:gd name="adj" fmla="val 4285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2" name="AutoShape 152"/>
          <p:cNvSpPr>
            <a:spLocks noChangeArrowheads="1"/>
          </p:cNvSpPr>
          <p:nvPr/>
        </p:nvSpPr>
        <p:spPr bwMode="auto">
          <a:xfrm>
            <a:off x="5666644" y="3659061"/>
            <a:ext cx="744072" cy="370458"/>
          </a:xfrm>
          <a:prstGeom prst="chevron">
            <a:avLst>
              <a:gd name="adj" fmla="val 4285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3" name="AutoShape 153"/>
          <p:cNvSpPr>
            <a:spLocks noChangeArrowheads="1"/>
          </p:cNvSpPr>
          <p:nvPr/>
        </p:nvSpPr>
        <p:spPr bwMode="auto">
          <a:xfrm>
            <a:off x="6293063" y="3659061"/>
            <a:ext cx="744072" cy="370458"/>
          </a:xfrm>
          <a:prstGeom prst="chevron">
            <a:avLst>
              <a:gd name="adj" fmla="val 4285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4" name="Text Box 154"/>
          <p:cNvSpPr txBox="1">
            <a:spLocks noChangeArrowheads="1"/>
          </p:cNvSpPr>
          <p:nvPr/>
        </p:nvSpPr>
        <p:spPr bwMode="auto">
          <a:xfrm>
            <a:off x="4439949" y="3669006"/>
            <a:ext cx="7617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체크리스트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비</a:t>
            </a:r>
            <a:endParaRPr lang="ko-KR" altLang="en-US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145" name="Text Box 155"/>
          <p:cNvSpPr txBox="1">
            <a:spLocks noChangeArrowheads="1"/>
          </p:cNvSpPr>
          <p:nvPr/>
        </p:nvSpPr>
        <p:spPr bwMode="auto">
          <a:xfrm>
            <a:off x="5083136" y="3669006"/>
            <a:ext cx="7441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Inspection</a:t>
            </a:r>
          </a:p>
          <a:p>
            <a:pPr algn="ctr">
              <a:buFont typeface="Wingdings" pitchFamily="2" charset="2"/>
              <a:buNone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1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차</a:t>
            </a:r>
          </a:p>
        </p:txBody>
      </p:sp>
      <p:sp>
        <p:nvSpPr>
          <p:cNvPr id="146" name="Text Box 156"/>
          <p:cNvSpPr txBox="1">
            <a:spLocks noChangeArrowheads="1"/>
          </p:cNvSpPr>
          <p:nvPr/>
        </p:nvSpPr>
        <p:spPr bwMode="auto">
          <a:xfrm>
            <a:off x="5644370" y="3669006"/>
            <a:ext cx="7441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Inspection</a:t>
            </a:r>
            <a:endParaRPr lang="en-US" altLang="ko-KR" sz="9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2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차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147" name="Text Box 157"/>
          <p:cNvSpPr txBox="1">
            <a:spLocks noChangeArrowheads="1"/>
          </p:cNvSpPr>
          <p:nvPr/>
        </p:nvSpPr>
        <p:spPr bwMode="auto">
          <a:xfrm>
            <a:off x="6527352" y="3669006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고객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토</a:t>
            </a:r>
            <a:endParaRPr lang="ko-KR" altLang="en-US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148" name="AutoShape 158"/>
          <p:cNvSpPr>
            <a:spLocks noChangeArrowheads="1"/>
          </p:cNvSpPr>
          <p:nvPr/>
        </p:nvSpPr>
        <p:spPr bwMode="auto">
          <a:xfrm>
            <a:off x="6913123" y="3659061"/>
            <a:ext cx="744072" cy="374531"/>
          </a:xfrm>
          <a:prstGeom prst="chevron">
            <a:avLst>
              <a:gd name="adj" fmla="val 4285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49" name="Text Box 159"/>
          <p:cNvSpPr txBox="1">
            <a:spLocks noChangeArrowheads="1"/>
          </p:cNvSpPr>
          <p:nvPr/>
        </p:nvSpPr>
        <p:spPr bwMode="auto">
          <a:xfrm>
            <a:off x="7097586" y="3669006"/>
            <a:ext cx="415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기술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검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토</a:t>
            </a:r>
            <a:endParaRPr lang="en-US" altLang="ko-KR" sz="90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sp>
        <p:nvSpPr>
          <p:cNvPr id="150" name="AutoShape 158"/>
          <p:cNvSpPr>
            <a:spLocks noChangeArrowheads="1"/>
          </p:cNvSpPr>
          <p:nvPr/>
        </p:nvSpPr>
        <p:spPr bwMode="auto">
          <a:xfrm>
            <a:off x="7544640" y="3659061"/>
            <a:ext cx="744072" cy="374545"/>
          </a:xfrm>
          <a:prstGeom prst="chevron">
            <a:avLst>
              <a:gd name="adj" fmla="val 4285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  <a:effectLst>
            <a:outerShdw dist="35921" dir="2700000" algn="ctr" rotWithShape="0">
              <a:srgbClr val="333333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Monotype Sorts" pitchFamily="2" charset="2"/>
              <a:buNone/>
              <a:tabLst/>
              <a:defRPr/>
            </a:pPr>
            <a:endParaRPr kumimoji="1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1" name="Text Box 159"/>
          <p:cNvSpPr txBox="1">
            <a:spLocks noChangeArrowheads="1"/>
          </p:cNvSpPr>
          <p:nvPr/>
        </p:nvSpPr>
        <p:spPr bwMode="auto">
          <a:xfrm>
            <a:off x="7769345" y="3669006"/>
            <a:ext cx="41549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DB6B3">
                    <a:alpha val="45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최종</a:t>
            </a:r>
            <a:endParaRPr lang="en-US" altLang="ko-KR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  <a:p>
            <a:pPr algn="ctr">
              <a:buFont typeface="Wingdings" pitchFamily="2" charset="2"/>
              <a:buNone/>
            </a:pP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점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  <a:cs typeface="Arial" charset="0"/>
              </a:rPr>
              <a:t>검</a:t>
            </a:r>
            <a:endParaRPr lang="ko-KR" altLang="en-US" sz="900" dirty="0" smtClean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charset="0"/>
            </a:endParaRPr>
          </a:p>
        </p:txBody>
      </p:sp>
      <p:cxnSp>
        <p:nvCxnSpPr>
          <p:cNvPr id="152" name="AutoShape 48"/>
          <p:cNvCxnSpPr>
            <a:cxnSpLocks noChangeShapeType="1"/>
          </p:cNvCxnSpPr>
          <p:nvPr/>
        </p:nvCxnSpPr>
        <p:spPr bwMode="auto">
          <a:xfrm>
            <a:off x="4236861" y="3755649"/>
            <a:ext cx="334293" cy="111045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53" name="AutoShape 48"/>
          <p:cNvCxnSpPr>
            <a:cxnSpLocks noChangeShapeType="1"/>
          </p:cNvCxnSpPr>
          <p:nvPr/>
        </p:nvCxnSpPr>
        <p:spPr bwMode="auto">
          <a:xfrm flipV="1">
            <a:off x="4236861" y="3866694"/>
            <a:ext cx="334293" cy="116403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cxnSp>
        <p:nvCxnSpPr>
          <p:cNvPr id="154" name="AutoShape 48"/>
          <p:cNvCxnSpPr>
            <a:cxnSpLocks noChangeShapeType="1"/>
          </p:cNvCxnSpPr>
          <p:nvPr/>
        </p:nvCxnSpPr>
        <p:spPr bwMode="auto">
          <a:xfrm>
            <a:off x="8297796" y="3848194"/>
            <a:ext cx="476997" cy="0"/>
          </a:xfrm>
          <a:prstGeom prst="straightConnector1">
            <a:avLst/>
          </a:prstGeom>
          <a:noFill/>
          <a:ln w="12700">
            <a:solidFill>
              <a:srgbClr val="000099"/>
            </a:solidFill>
            <a:prstDash val="sysDot"/>
            <a:round/>
            <a:headEnd/>
            <a:tailEnd type="triangle" w="med" len="med"/>
          </a:ln>
          <a:effectLst/>
        </p:spPr>
      </p:cxnSp>
      <p:sp>
        <p:nvSpPr>
          <p:cNvPr id="155" name="직사각형 154"/>
          <p:cNvSpPr/>
          <p:nvPr/>
        </p:nvSpPr>
        <p:spPr>
          <a:xfrm>
            <a:off x="634250" y="5411022"/>
            <a:ext cx="21628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kern="100" dirty="0" smtClean="0">
                <a:latin typeface="나눔고딕" panose="020D0604000000000000"/>
                <a:ea typeface="나눔고딕" panose="020D0604000000000000"/>
                <a:cs typeface="Times New Roman"/>
              </a:rPr>
              <a:t>*</a:t>
            </a:r>
            <a:r>
              <a:rPr lang="ko-KR" altLang="ko-KR" sz="1000" kern="100" dirty="0" smtClean="0">
                <a:latin typeface="나눔고딕" panose="020D0604000000000000"/>
                <a:ea typeface="나눔고딕" panose="020D0604000000000000"/>
                <a:cs typeface="Times New Roman"/>
              </a:rPr>
              <a:t>표준</a:t>
            </a:r>
            <a:r>
              <a:rPr lang="en-US" altLang="ko-KR" sz="1000" kern="100" dirty="0" smtClean="0">
                <a:latin typeface="나눔고딕" panose="020D0604000000000000"/>
                <a:ea typeface="나눔고딕" panose="020D0604000000000000"/>
                <a:cs typeface="Times New Roman"/>
              </a:rPr>
              <a:t> </a:t>
            </a:r>
            <a:r>
              <a:rPr lang="en-US" altLang="ko-KR" sz="1000" kern="100" dirty="0">
                <a:latin typeface="나눔고딕" panose="020D0604000000000000"/>
                <a:ea typeface="나눔고딕" panose="020D0604000000000000"/>
                <a:cs typeface="Times New Roman"/>
              </a:rPr>
              <a:t>SW</a:t>
            </a:r>
            <a:r>
              <a:rPr lang="ko-KR" altLang="ko-KR" sz="1000" kern="100" dirty="0">
                <a:latin typeface="나눔고딕" panose="020D0604000000000000"/>
                <a:ea typeface="나눔고딕" panose="020D0604000000000000"/>
                <a:cs typeface="Times New Roman"/>
              </a:rPr>
              <a:t>개발 프로세스 규정 </a:t>
            </a:r>
            <a:r>
              <a:rPr lang="ko-KR" altLang="ko-KR" sz="1000" kern="100">
                <a:latin typeface="나눔고딕" panose="020D0604000000000000"/>
                <a:ea typeface="나눔고딕" panose="020D0604000000000000"/>
                <a:cs typeface="Times New Roman"/>
              </a:rPr>
              <a:t>및 </a:t>
            </a:r>
            <a:endParaRPr lang="en-US" altLang="ko-KR" sz="1000" kern="100" dirty="0" smtClean="0">
              <a:latin typeface="나눔고딕" panose="020D0604000000000000"/>
              <a:ea typeface="나눔고딕" panose="020D0604000000000000"/>
              <a:cs typeface="Times New Roman"/>
            </a:endParaRPr>
          </a:p>
          <a:p>
            <a:r>
              <a:rPr lang="ko-KR" altLang="ko-KR" sz="1000" kern="100" dirty="0" smtClean="0">
                <a:latin typeface="나눔고딕" panose="020D0604000000000000"/>
                <a:ea typeface="나눔고딕" panose="020D0604000000000000"/>
                <a:cs typeface="Times New Roman"/>
              </a:rPr>
              <a:t>관리 방법론</a:t>
            </a:r>
            <a:r>
              <a:rPr lang="ko-KR" altLang="en-US" sz="1000" kern="100" dirty="0" smtClean="0">
                <a:latin typeface="나눔고딕" panose="020D0604000000000000"/>
                <a:ea typeface="나눔고딕" panose="020D0604000000000000"/>
                <a:cs typeface="Times New Roman"/>
              </a:rPr>
              <a:t>을 기반으로 수행함</a:t>
            </a:r>
            <a:endParaRPr lang="ko-KR" altLang="en-US" sz="10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344488" y="1700808"/>
            <a:ext cx="9289032" cy="4536504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5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2. </a:t>
            </a:r>
            <a:r>
              <a:rPr lang="ko-KR" altLang="en-US" sz="1800">
                <a:latin typeface="나눔고딕" panose="020D0604000000000000"/>
              </a:rPr>
              <a:t>투입 인력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JoinKFA</a:t>
            </a:r>
            <a:r>
              <a:rPr lang="en-US" altLang="ko-KR" sz="1600" b="1" dirty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통합 모바일 </a:t>
            </a:r>
            <a:r>
              <a:rPr lang="ko-KR" altLang="en-US" sz="1600" b="1">
                <a:solidFill>
                  <a:srgbClr val="000000"/>
                </a:solidFill>
                <a:latin typeface="-윤고딕330" panose="02030504000101010101" pitchFamily="18" charset="-127"/>
                <a:ea typeface="나눔고딕" panose="020D0604000000000000"/>
              </a:rPr>
              <a:t>시스템 개발 조직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33485"/>
              </p:ext>
            </p:extLst>
          </p:nvPr>
        </p:nvGraphicFramePr>
        <p:xfrm>
          <a:off x="385668" y="1412776"/>
          <a:ext cx="9138822" cy="2092537"/>
        </p:xfrm>
        <a:graphic>
          <a:graphicData uri="http://schemas.openxmlformats.org/drawingml/2006/table">
            <a:tbl>
              <a:tblPr/>
              <a:tblGrid>
                <a:gridCol w="8079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33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15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24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6432">
                  <a:extLst>
                    <a:ext uri="{9D8B030D-6E8A-4147-A177-3AD203B41FA5}">
                      <a16:colId xmlns="" xmlns:a16="http://schemas.microsoft.com/office/drawing/2014/main" val="677237283"/>
                    </a:ext>
                  </a:extLst>
                </a:gridCol>
                <a:gridCol w="6864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277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669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2636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486003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2376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89365">
                  <a:extLst>
                    <a:ext uri="{9D8B030D-6E8A-4147-A177-3AD203B41FA5}">
                      <a16:colId xmlns="" xmlns:a16="http://schemas.microsoft.com/office/drawing/2014/main" val="2185559339"/>
                    </a:ext>
                  </a:extLst>
                </a:gridCol>
                <a:gridCol w="610342">
                  <a:extLst>
                    <a:ext uri="{9D8B030D-6E8A-4147-A177-3AD203B41FA5}">
                      <a16:colId xmlns="" xmlns:a16="http://schemas.microsoft.com/office/drawing/2014/main" val="2504668637"/>
                    </a:ext>
                  </a:extLst>
                </a:gridCol>
                <a:gridCol w="59807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23394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소속기관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생년월일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</a:t>
                      </a:r>
                      <a:r>
                        <a:rPr lang="en-US" altLang="ko-KR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개발경력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 및 학위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연구담당 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참여율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(%)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자격증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2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SCJP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(JAVA)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CCNA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OCP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오라클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491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엠앤엘솔루션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황해연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상무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1971.04.04 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인하대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개발총괄</a:t>
                      </a: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491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이정우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1973.12.05 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경남대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데이터분석</a:t>
                      </a: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서버개발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491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추경일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1976.07.30 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광운대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제어계측공학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데이터분석</a:t>
                      </a: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인터페이스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491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1982.02.21 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세명대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컴퓨터정보학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데이터분석</a:t>
                      </a:r>
                      <a:r>
                        <a:rPr lang="en-US" altLang="ko-KR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서버구축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4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전용태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1990.04.23 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남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전북대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석사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</a:t>
                      </a: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 </a:t>
                      </a:r>
                      <a:r>
                        <a:rPr lang="ko-KR" alt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6213206"/>
                  </a:ext>
                </a:extLst>
              </a:tr>
              <a:tr h="2415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49560"/>
              </p:ext>
            </p:extLst>
          </p:nvPr>
        </p:nvGraphicFramePr>
        <p:xfrm>
          <a:off x="385668" y="4243077"/>
          <a:ext cx="4591051" cy="2210258"/>
        </p:xfrm>
        <a:graphic>
          <a:graphicData uri="http://schemas.openxmlformats.org/drawingml/2006/table">
            <a:tbl>
              <a:tblPr/>
              <a:tblGrid>
                <a:gridCol w="6386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36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92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86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36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92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869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29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 발 업 체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총괄 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 M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㈜엠앤엘솔루션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황해연 사무이사 </a:t>
                      </a:r>
                      <a:r>
                        <a:rPr lang="en-US" altLang="ko-KR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(CTO)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시스템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플랫폼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663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29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297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29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 버 개 발 자 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PL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 버 개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발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 말 개 발 자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992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이정우 부장 외 </a:t>
                      </a:r>
                      <a:r>
                        <a:rPr lang="en-US" altLang="ko-KR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추경일 부장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전용태 대리</a:t>
                      </a: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29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29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7253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데이터분석 </a:t>
                      </a:r>
                      <a:r>
                        <a:rPr lang="en-US" altLang="ko-KR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서버플랫폼 개발</a:t>
                      </a:r>
                      <a:endParaRPr lang="en-US" sz="900" b="1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데이터분석 </a:t>
                      </a:r>
                      <a:r>
                        <a:rPr lang="en-US" altLang="ko-KR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연동인터페이스 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스마트폰 앱 개발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아이폰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안드로이드 각 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11819"/>
              </p:ext>
            </p:extLst>
          </p:nvPr>
        </p:nvGraphicFramePr>
        <p:xfrm>
          <a:off x="5156106" y="4249427"/>
          <a:ext cx="4368384" cy="2180291"/>
        </p:xfrm>
        <a:graphic>
          <a:graphicData uri="http://schemas.openxmlformats.org/drawingml/2006/table">
            <a:tbl>
              <a:tblPr/>
              <a:tblGrid>
                <a:gridCol w="647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0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298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8111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주요 과제 수행 경력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446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황해연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PM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ChatON/Always,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LGU+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통신시스템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(014XY, PDSN, GGSN, IWF)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730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이정우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T-Store/Hoppin CMS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 이미지가속시스템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SKT Pixcam, KT NFV Openlab dashboard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01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추경일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 이미지가속시스템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SKT Pixcam, KT NFV Openlab dashboard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01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권태헌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LGU+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KT OTV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쿠폰발행시스템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36917402"/>
                  </a:ext>
                </a:extLst>
              </a:tr>
              <a:tr h="3101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전용태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단말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위치공유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LGU+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/ PC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 </a:t>
                      </a:r>
                      <a:r>
                        <a:rPr lang="en-US" altLang="ko-KR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App, LGU+ </a:t>
                      </a:r>
                      <a:r>
                        <a:rPr lang="ko-KR" altLang="en-US" sz="9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385668" y="3573015"/>
            <a:ext cx="873125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분야 개발 전문가로 구성 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05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평균개발경력</a:t>
            </a:r>
            <a:r>
              <a:rPr kumimoji="1" lang="en-US" altLang="ko-KR" sz="105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:11.8</a:t>
            </a:r>
            <a:r>
              <a:rPr kumimoji="1" lang="ko-KR" altLang="en-US" sz="105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10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이상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lvl="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초기 데이터분석의 중요성을 고려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050" b="1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관련분야 자격증 보유자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경력자로 구성 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오라클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/OCP, 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자바개발</a:t>
            </a:r>
            <a:r>
              <a:rPr kumimoji="1"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/SCJP)</a:t>
            </a:r>
            <a:r>
              <a:rPr kumimoji="1"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72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3. </a:t>
            </a:r>
            <a:r>
              <a:rPr lang="ko-KR" altLang="en-US" sz="1800">
                <a:latin typeface="나눔고딕" panose="020D0604000000000000"/>
              </a:rPr>
              <a:t>추진 일정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052508"/>
              </p:ext>
            </p:extLst>
          </p:nvPr>
        </p:nvGraphicFramePr>
        <p:xfrm>
          <a:off x="1124073" y="1863274"/>
          <a:ext cx="8202612" cy="4518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1567042675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382643533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894499505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32844412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8355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56813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1932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1842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48513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206498" y="1711120"/>
            <a:ext cx="869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바탕" panose="02030600000101010101" pitchFamily="18" charset="-127"/>
              </a:rPr>
              <a:t>Step.1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기획</a:t>
            </a:r>
            <a:r>
              <a:rPr lang="en-US" altLang="ko-KR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 </a:t>
            </a:r>
          </a:p>
        </p:txBody>
      </p:sp>
      <p:sp>
        <p:nvSpPr>
          <p:cNvPr id="59" name="Rectangle 26"/>
          <p:cNvSpPr>
            <a:spLocks noChangeArrowheads="1"/>
          </p:cNvSpPr>
          <p:nvPr/>
        </p:nvSpPr>
        <p:spPr bwMode="auto">
          <a:xfrm>
            <a:off x="206498" y="2636912"/>
            <a:ext cx="869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바탕" panose="02030600000101010101" pitchFamily="18" charset="-127"/>
              </a:rPr>
              <a:t>Step.2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설계</a:t>
            </a:r>
            <a:endParaRPr lang="en-US" altLang="ko-KR" sz="9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andTg"/>
            </a:endParaRPr>
          </a:p>
        </p:txBody>
      </p:sp>
      <p:sp>
        <p:nvSpPr>
          <p:cNvPr id="60" name="Rectangle 27"/>
          <p:cNvSpPr>
            <a:spLocks noChangeArrowheads="1"/>
          </p:cNvSpPr>
          <p:nvPr/>
        </p:nvSpPr>
        <p:spPr bwMode="auto">
          <a:xfrm>
            <a:off x="206498" y="4456113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바탕" panose="02030600000101010101" pitchFamily="18" charset="-127"/>
              </a:rPr>
              <a:t>Step.3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개발</a:t>
            </a:r>
            <a:r>
              <a:rPr lang="en-US" altLang="ko-KR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/</a:t>
            </a:r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구현</a:t>
            </a:r>
            <a:endParaRPr lang="en-US" altLang="ko-KR" sz="9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andTg"/>
            </a:endParaRPr>
          </a:p>
        </p:txBody>
      </p:sp>
      <p:sp>
        <p:nvSpPr>
          <p:cNvPr id="61" name="Rectangle 28"/>
          <p:cNvSpPr>
            <a:spLocks noChangeArrowheads="1"/>
          </p:cNvSpPr>
          <p:nvPr/>
        </p:nvSpPr>
        <p:spPr bwMode="auto">
          <a:xfrm>
            <a:off x="206498" y="5843042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바탕" panose="02030600000101010101" pitchFamily="18" charset="-127"/>
              </a:rPr>
              <a:t>Step.5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완료</a:t>
            </a:r>
            <a:endParaRPr lang="en-US" altLang="ko-KR" sz="9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andTg"/>
            </a:endParaRPr>
          </a:p>
        </p:txBody>
      </p:sp>
      <p:sp>
        <p:nvSpPr>
          <p:cNvPr id="62" name="AutoShape 57"/>
          <p:cNvSpPr>
            <a:spLocks noChangeArrowheads="1"/>
          </p:cNvSpPr>
          <p:nvPr/>
        </p:nvSpPr>
        <p:spPr bwMode="auto">
          <a:xfrm>
            <a:off x="7643433" y="5605745"/>
            <a:ext cx="1001713" cy="209550"/>
          </a:xfrm>
          <a:prstGeom prst="homePlate">
            <a:avLst>
              <a:gd name="adj" fmla="val 52539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시범서비스</a:t>
            </a:r>
          </a:p>
        </p:txBody>
      </p:sp>
      <p:sp>
        <p:nvSpPr>
          <p:cNvPr id="63" name="AutoShape 57"/>
          <p:cNvSpPr>
            <a:spLocks noChangeArrowheads="1"/>
          </p:cNvSpPr>
          <p:nvPr/>
        </p:nvSpPr>
        <p:spPr bwMode="auto">
          <a:xfrm>
            <a:off x="435098" y="2009478"/>
            <a:ext cx="682625" cy="431800"/>
          </a:xfrm>
          <a:prstGeom prst="homePlate">
            <a:avLst>
              <a:gd name="adj" fmla="val 27464"/>
            </a:avLst>
          </a:prstGeom>
          <a:solidFill>
            <a:schemeClr val="tx1">
              <a:lumMod val="65000"/>
              <a:lumOff val="35000"/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21600" tIns="0" rIns="2160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7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서비스기획</a:t>
            </a:r>
            <a:r>
              <a:rPr lang="en-US" altLang="ko-KR" sz="7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7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환경분석</a:t>
            </a:r>
            <a:r>
              <a:rPr lang="en-US" altLang="ko-KR" sz="7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64" name="모서리가 둥근 직사각형 38"/>
          <p:cNvSpPr/>
          <p:nvPr/>
        </p:nvSpPr>
        <p:spPr>
          <a:xfrm>
            <a:off x="2146422" y="2533572"/>
            <a:ext cx="996950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분석서</a:t>
            </a:r>
          </a:p>
        </p:txBody>
      </p:sp>
      <p:sp>
        <p:nvSpPr>
          <p:cNvPr id="65" name="모서리가 둥근 직사각형 39"/>
          <p:cNvSpPr/>
          <p:nvPr/>
        </p:nvSpPr>
        <p:spPr>
          <a:xfrm>
            <a:off x="2146422" y="2800272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기능 설계서</a:t>
            </a:r>
          </a:p>
        </p:txBody>
      </p:sp>
      <p:sp>
        <p:nvSpPr>
          <p:cNvPr id="66" name="모서리가 둥근 직사각형 40"/>
          <p:cNvSpPr/>
          <p:nvPr/>
        </p:nvSpPr>
        <p:spPr>
          <a:xfrm>
            <a:off x="1136773" y="1988840"/>
            <a:ext cx="1008063" cy="1476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수행계획서</a:t>
            </a:r>
          </a:p>
        </p:txBody>
      </p:sp>
      <p:sp>
        <p:nvSpPr>
          <p:cNvPr id="67" name="모서리가 둥근 직사각형 43"/>
          <p:cNvSpPr/>
          <p:nvPr/>
        </p:nvSpPr>
        <p:spPr>
          <a:xfrm>
            <a:off x="8688472" y="5976811"/>
            <a:ext cx="594929" cy="12811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인수인계서</a:t>
            </a:r>
          </a:p>
        </p:txBody>
      </p:sp>
      <p:sp>
        <p:nvSpPr>
          <p:cNvPr id="68" name="모서리가 둥근 직사각형 60"/>
          <p:cNvSpPr/>
          <p:nvPr/>
        </p:nvSpPr>
        <p:spPr>
          <a:xfrm>
            <a:off x="1133598" y="2166640"/>
            <a:ext cx="1011238" cy="1476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 기획서</a:t>
            </a:r>
          </a:p>
        </p:txBody>
      </p:sp>
      <p:sp>
        <p:nvSpPr>
          <p:cNvPr id="69" name="모서리가 둥근 직사각형 62"/>
          <p:cNvSpPr/>
          <p:nvPr/>
        </p:nvSpPr>
        <p:spPr>
          <a:xfrm>
            <a:off x="2148010" y="3116184"/>
            <a:ext cx="1011237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설계서</a:t>
            </a:r>
          </a:p>
        </p:txBody>
      </p:sp>
      <p:sp>
        <p:nvSpPr>
          <p:cNvPr id="70" name="모서리가 둥근 직사각형 63"/>
          <p:cNvSpPr/>
          <p:nvPr/>
        </p:nvSpPr>
        <p:spPr>
          <a:xfrm>
            <a:off x="2149597" y="3300334"/>
            <a:ext cx="1011238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71" name="AutoShape 57"/>
          <p:cNvSpPr>
            <a:spLocks noChangeArrowheads="1"/>
          </p:cNvSpPr>
          <p:nvPr/>
        </p:nvSpPr>
        <p:spPr bwMode="auto">
          <a:xfrm>
            <a:off x="1122485" y="2446259"/>
            <a:ext cx="1023937" cy="352425"/>
          </a:xfrm>
          <a:prstGeom prst="homePlate">
            <a:avLst>
              <a:gd name="adj" fmla="val 24642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데이터</a:t>
            </a:r>
            <a:r>
              <a:rPr lang="en-US" altLang="ko-KR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프로세스</a:t>
            </a:r>
            <a:endParaRPr lang="en-US" altLang="ko-KR" sz="8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분석</a:t>
            </a:r>
            <a:endParaRPr lang="ko-KR" altLang="en-US" sz="8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AutoShape 57"/>
          <p:cNvSpPr>
            <a:spLocks noChangeArrowheads="1"/>
          </p:cNvSpPr>
          <p:nvPr/>
        </p:nvSpPr>
        <p:spPr bwMode="auto">
          <a:xfrm>
            <a:off x="1122485" y="2844722"/>
            <a:ext cx="1023937" cy="350837"/>
          </a:xfrm>
          <a:prstGeom prst="homePlate">
            <a:avLst>
              <a:gd name="adj" fmla="val 24754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서버</a:t>
            </a:r>
            <a:endParaRPr lang="en-US" altLang="ko-KR" sz="8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설계</a:t>
            </a:r>
            <a:endParaRPr lang="ko-KR" altLang="en-US" sz="8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AutoShape 57"/>
          <p:cNvSpPr>
            <a:spLocks noChangeArrowheads="1"/>
          </p:cNvSpPr>
          <p:nvPr/>
        </p:nvSpPr>
        <p:spPr bwMode="auto">
          <a:xfrm>
            <a:off x="1122485" y="3249534"/>
            <a:ext cx="1023937" cy="350838"/>
          </a:xfrm>
          <a:prstGeom prst="homePlate">
            <a:avLst>
              <a:gd name="adj" fmla="val 24754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App</a:t>
            </a:r>
          </a:p>
          <a:p>
            <a:pPr algn="ctr">
              <a:lnSpc>
                <a:spcPct val="120000"/>
              </a:lnSpc>
            </a:pPr>
            <a:r>
              <a:rPr lang="ko-KR" altLang="en-US" sz="800" b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설계</a:t>
            </a:r>
            <a:endParaRPr lang="ko-KR" altLang="en-US" sz="800" b="1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모서리가 둥근 직사각형 80"/>
          <p:cNvSpPr/>
          <p:nvPr/>
        </p:nvSpPr>
        <p:spPr>
          <a:xfrm>
            <a:off x="2146422" y="2968547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인터페이스설계서</a:t>
            </a:r>
          </a:p>
        </p:txBody>
      </p:sp>
      <p:sp>
        <p:nvSpPr>
          <p:cNvPr id="75" name="AutoShape 57"/>
          <p:cNvSpPr>
            <a:spLocks noChangeArrowheads="1"/>
          </p:cNvSpPr>
          <p:nvPr/>
        </p:nvSpPr>
        <p:spPr bwMode="auto">
          <a:xfrm>
            <a:off x="6610070" y="4917219"/>
            <a:ext cx="990600" cy="562235"/>
          </a:xfrm>
          <a:prstGeom prst="homePlate">
            <a:avLst>
              <a:gd name="adj" fmla="val 17171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</a:p>
        </p:txBody>
      </p:sp>
      <p:sp>
        <p:nvSpPr>
          <p:cNvPr id="76" name="AutoShape 57"/>
          <p:cNvSpPr>
            <a:spLocks noChangeArrowheads="1"/>
          </p:cNvSpPr>
          <p:nvPr/>
        </p:nvSpPr>
        <p:spPr bwMode="auto">
          <a:xfrm>
            <a:off x="3187304" y="4468867"/>
            <a:ext cx="1693812" cy="146859"/>
          </a:xfrm>
          <a:prstGeom prst="homePlate">
            <a:avLst>
              <a:gd name="adj" fmla="val 20935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Android App </a:t>
            </a:r>
            <a:r>
              <a:rPr lang="ko-KR" altLang="en-US" sz="8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77" name="AutoShape 57"/>
          <p:cNvSpPr>
            <a:spLocks noChangeArrowheads="1"/>
          </p:cNvSpPr>
          <p:nvPr/>
        </p:nvSpPr>
        <p:spPr bwMode="auto">
          <a:xfrm>
            <a:off x="3179725" y="4667305"/>
            <a:ext cx="3405857" cy="129847"/>
          </a:xfrm>
          <a:prstGeom prst="homePlate">
            <a:avLst>
              <a:gd name="adj" fmla="val 2077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App UX/UI 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AutoShape 57"/>
          <p:cNvSpPr>
            <a:spLocks noChangeArrowheads="1"/>
          </p:cNvSpPr>
          <p:nvPr/>
        </p:nvSpPr>
        <p:spPr bwMode="auto">
          <a:xfrm>
            <a:off x="3162325" y="4145017"/>
            <a:ext cx="2049765" cy="287338"/>
          </a:xfrm>
          <a:prstGeom prst="homePlate">
            <a:avLst>
              <a:gd name="adj" fmla="val 37451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개발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WAS/DB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79" name="모서리가 둥근 직사각형 74"/>
          <p:cNvSpPr/>
          <p:nvPr/>
        </p:nvSpPr>
        <p:spPr>
          <a:xfrm>
            <a:off x="2149597" y="3467022"/>
            <a:ext cx="10112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스토리보드</a:t>
            </a:r>
          </a:p>
        </p:txBody>
      </p:sp>
      <p:sp>
        <p:nvSpPr>
          <p:cNvPr id="80" name="모서리가 둥근 직사각형 56"/>
          <p:cNvSpPr/>
          <p:nvPr/>
        </p:nvSpPr>
        <p:spPr>
          <a:xfrm>
            <a:off x="7600670" y="4899377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 규약서</a:t>
            </a:r>
          </a:p>
        </p:txBody>
      </p:sp>
      <p:sp>
        <p:nvSpPr>
          <p:cNvPr id="81" name="모서리가 둥근 직사각형 57"/>
          <p:cNvSpPr/>
          <p:nvPr/>
        </p:nvSpPr>
        <p:spPr>
          <a:xfrm>
            <a:off x="7600670" y="5078764"/>
            <a:ext cx="998538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 가이드</a:t>
            </a:r>
          </a:p>
        </p:txBody>
      </p:sp>
      <p:sp>
        <p:nvSpPr>
          <p:cNvPr id="82" name="모서리가 둥근 직사각형 58"/>
          <p:cNvSpPr/>
          <p:nvPr/>
        </p:nvSpPr>
        <p:spPr>
          <a:xfrm>
            <a:off x="7605433" y="5237514"/>
            <a:ext cx="998537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Document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모서리가 둥근 직사각형 59"/>
          <p:cNvSpPr/>
          <p:nvPr/>
        </p:nvSpPr>
        <p:spPr>
          <a:xfrm>
            <a:off x="7605433" y="5407377"/>
            <a:ext cx="998537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운영자 가이드</a:t>
            </a:r>
          </a:p>
        </p:txBody>
      </p:sp>
      <p:sp>
        <p:nvSpPr>
          <p:cNvPr id="84" name="AutoShape 57"/>
          <p:cNvSpPr>
            <a:spLocks noChangeArrowheads="1"/>
          </p:cNvSpPr>
          <p:nvPr/>
        </p:nvSpPr>
        <p:spPr bwMode="auto">
          <a:xfrm>
            <a:off x="4881116" y="3738097"/>
            <a:ext cx="1717743" cy="287338"/>
          </a:xfrm>
          <a:prstGeom prst="homePlate">
            <a:avLst>
              <a:gd name="adj" fmla="val 26386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Interface 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8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  <a:r>
              <a:rPr lang="en-US" altLang="ko-KR" sz="8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Ticket / e-Leaning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08810"/>
              </p:ext>
            </p:extLst>
          </p:nvPr>
        </p:nvGraphicFramePr>
        <p:xfrm>
          <a:off x="1138360" y="1099468"/>
          <a:ext cx="8169276" cy="24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773">
                  <a:extLst>
                    <a:ext uri="{9D8B030D-6E8A-4147-A177-3AD203B41FA5}">
                      <a16:colId xmlns="" xmlns:a16="http://schemas.microsoft.com/office/drawing/2014/main" val="2427411309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3981887616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3243201293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2805337501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1374632972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999477531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2605565879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3995725555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182136764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3856697873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3711643898"/>
                    </a:ext>
                  </a:extLst>
                </a:gridCol>
                <a:gridCol w="680773">
                  <a:extLst>
                    <a:ext uri="{9D8B030D-6E8A-4147-A177-3AD203B41FA5}">
                      <a16:colId xmlns="" xmlns:a16="http://schemas.microsoft.com/office/drawing/2014/main" val="2331298427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10646566"/>
                  </a:ext>
                </a:extLst>
              </a:tr>
            </a:tbl>
          </a:graphicData>
        </a:graphic>
      </p:graphicFrame>
      <p:sp>
        <p:nvSpPr>
          <p:cNvPr id="86" name="Line 13"/>
          <p:cNvSpPr>
            <a:spLocks noChangeShapeType="1"/>
          </p:cNvSpPr>
          <p:nvPr/>
        </p:nvSpPr>
        <p:spPr bwMode="auto">
          <a:xfrm>
            <a:off x="9313985" y="1321076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AutoShape 57"/>
          <p:cNvSpPr>
            <a:spLocks noChangeArrowheads="1"/>
          </p:cNvSpPr>
          <p:nvPr/>
        </p:nvSpPr>
        <p:spPr bwMode="auto">
          <a:xfrm>
            <a:off x="4898244" y="4468539"/>
            <a:ext cx="1693812" cy="146859"/>
          </a:xfrm>
          <a:prstGeom prst="homePlate">
            <a:avLst>
              <a:gd name="adj" fmla="val 20935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iOS App 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88" name="Line 13"/>
          <p:cNvSpPr>
            <a:spLocks noChangeShapeType="1"/>
          </p:cNvSpPr>
          <p:nvPr/>
        </p:nvSpPr>
        <p:spPr bwMode="auto">
          <a:xfrm>
            <a:off x="1119311" y="1341328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9" name="Line 13"/>
          <p:cNvSpPr>
            <a:spLocks noChangeShapeType="1"/>
          </p:cNvSpPr>
          <p:nvPr/>
        </p:nvSpPr>
        <p:spPr bwMode="auto">
          <a:xfrm>
            <a:off x="3175328" y="1353500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Line 13"/>
          <p:cNvSpPr>
            <a:spLocks noChangeShapeType="1"/>
          </p:cNvSpPr>
          <p:nvPr/>
        </p:nvSpPr>
        <p:spPr bwMode="auto">
          <a:xfrm>
            <a:off x="6591932" y="1340768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Line 13"/>
          <p:cNvSpPr>
            <a:spLocks noChangeShapeType="1"/>
          </p:cNvSpPr>
          <p:nvPr/>
        </p:nvSpPr>
        <p:spPr bwMode="auto">
          <a:xfrm>
            <a:off x="8634034" y="1341328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Line 29"/>
          <p:cNvSpPr>
            <a:spLocks noChangeShapeType="1"/>
          </p:cNvSpPr>
          <p:nvPr/>
        </p:nvSpPr>
        <p:spPr bwMode="auto">
          <a:xfrm>
            <a:off x="1119311" y="1607592"/>
            <a:ext cx="1980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 Box 54"/>
          <p:cNvSpPr txBox="1">
            <a:spLocks noChangeArrowheads="1"/>
          </p:cNvSpPr>
          <p:nvPr/>
        </p:nvSpPr>
        <p:spPr bwMode="auto">
          <a:xfrm>
            <a:off x="1678274" y="1556356"/>
            <a:ext cx="970470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설계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기획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(3M)</a:t>
            </a:r>
            <a:endParaRPr lang="ko-KR" altLang="en-US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3178678" y="1616731"/>
            <a:ext cx="3348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 Box 54"/>
          <p:cNvSpPr txBox="1">
            <a:spLocks noChangeArrowheads="1"/>
          </p:cNvSpPr>
          <p:nvPr/>
        </p:nvSpPr>
        <p:spPr bwMode="auto">
          <a:xfrm>
            <a:off x="4016976" y="1565931"/>
            <a:ext cx="720000" cy="122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(5M)</a:t>
            </a:r>
            <a:endParaRPr lang="ko-KR" altLang="en-US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8" name="Line 29"/>
          <p:cNvSpPr>
            <a:spLocks noChangeShapeType="1"/>
          </p:cNvSpPr>
          <p:nvPr/>
        </p:nvSpPr>
        <p:spPr bwMode="auto">
          <a:xfrm>
            <a:off x="6609215" y="1625280"/>
            <a:ext cx="2016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 Box 54"/>
          <p:cNvSpPr txBox="1">
            <a:spLocks noChangeArrowheads="1"/>
          </p:cNvSpPr>
          <p:nvPr/>
        </p:nvSpPr>
        <p:spPr bwMode="auto">
          <a:xfrm>
            <a:off x="6914592" y="1556792"/>
            <a:ext cx="1278768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시범서비스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 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(3M)</a:t>
            </a:r>
            <a:endParaRPr lang="ko-KR" altLang="en-US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0" name="Line 29"/>
          <p:cNvSpPr>
            <a:spLocks noChangeShapeType="1"/>
          </p:cNvSpPr>
          <p:nvPr/>
        </p:nvSpPr>
        <p:spPr bwMode="auto">
          <a:xfrm>
            <a:off x="8640384" y="1631272"/>
            <a:ext cx="684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1" name="Text Box 54"/>
          <p:cNvSpPr txBox="1">
            <a:spLocks noChangeArrowheads="1"/>
          </p:cNvSpPr>
          <p:nvPr/>
        </p:nvSpPr>
        <p:spPr bwMode="auto">
          <a:xfrm>
            <a:off x="8706042" y="1562720"/>
            <a:ext cx="468000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인계</a:t>
            </a: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(1M)</a:t>
            </a:r>
            <a:endParaRPr lang="ko-KR" altLang="en-US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Rectangle 28"/>
          <p:cNvSpPr>
            <a:spLocks noChangeArrowheads="1"/>
          </p:cNvSpPr>
          <p:nvPr/>
        </p:nvSpPr>
        <p:spPr bwMode="auto">
          <a:xfrm>
            <a:off x="200472" y="5157192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바탕" panose="02030600000101010101" pitchFamily="18" charset="-127"/>
              </a:rPr>
              <a:t>Step.4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andTg"/>
              </a:rPr>
              <a:t>검증</a:t>
            </a:r>
            <a:endParaRPr lang="en-US" altLang="ko-KR" sz="9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andTg"/>
            </a:endParaRPr>
          </a:p>
        </p:txBody>
      </p:sp>
      <p:sp>
        <p:nvSpPr>
          <p:cNvPr id="153" name="AutoShape 57"/>
          <p:cNvSpPr>
            <a:spLocks noChangeArrowheads="1"/>
          </p:cNvSpPr>
          <p:nvPr/>
        </p:nvSpPr>
        <p:spPr bwMode="auto">
          <a:xfrm>
            <a:off x="5216853" y="4132845"/>
            <a:ext cx="1379042" cy="287338"/>
          </a:xfrm>
          <a:prstGeom prst="homePlate">
            <a:avLst>
              <a:gd name="adj" fmla="val 26386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App-</a:t>
            </a:r>
            <a:r>
              <a:rPr lang="ko-KR" altLang="en-US" sz="8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서버간 단위시험 연동</a:t>
            </a:r>
            <a:endParaRPr lang="en-US" altLang="ko-KR" sz="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모서리가 둥근 직사각형 43"/>
          <p:cNvSpPr/>
          <p:nvPr/>
        </p:nvSpPr>
        <p:spPr>
          <a:xfrm>
            <a:off x="8697416" y="6181209"/>
            <a:ext cx="594929" cy="12811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완료보고서</a:t>
            </a:r>
          </a:p>
        </p:txBody>
      </p:sp>
    </p:spTree>
    <p:extLst>
      <p:ext uri="{BB962C8B-B14F-4D97-AF65-F5344CB8AC3E}">
        <p14:creationId xmlns:p14="http://schemas.microsoft.com/office/powerpoint/2010/main" val="24639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4. </a:t>
            </a:r>
            <a:r>
              <a:rPr lang="ko-KR" altLang="en-US" sz="1800">
                <a:latin typeface="나눔고딕" panose="020D0604000000000000"/>
              </a:rPr>
              <a:t>업무 보고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대한축구협회와 원활한 의사소통 및 업무진행 관리를 위해 공정 진도 및 이슈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위험 사항에 대해 정기보고를 수행하며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긴급한 이슈 및 보고 사항에 대하여는 수시 보고를 수행하도록 하겠습니다</a:t>
            </a:r>
          </a:p>
        </p:txBody>
      </p:sp>
      <p:graphicFrame>
        <p:nvGraphicFramePr>
          <p:cNvPr id="5" name="Group 2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92631"/>
              </p:ext>
            </p:extLst>
          </p:nvPr>
        </p:nvGraphicFramePr>
        <p:xfrm>
          <a:off x="488504" y="3794925"/>
          <a:ext cx="8928992" cy="2655617"/>
        </p:xfrm>
        <a:graphic>
          <a:graphicData uri="http://schemas.openxmlformats.org/drawingml/2006/table">
            <a:tbl>
              <a:tblPr/>
              <a:tblGrid>
                <a:gridCol w="951355"/>
                <a:gridCol w="1107242"/>
                <a:gridCol w="4630697"/>
                <a:gridCol w="1116410"/>
                <a:gridCol w="1123288"/>
              </a:tblGrid>
              <a:tr h="1998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구 분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종 류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내 용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시기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보고방식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48779">
                <a:tc row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정기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보고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착수보고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사업개요 및 목표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사업범위 및 추진전략 등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수행조직 및 인력투입 계획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수행 일정 계획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분야별 수행방안 및 보고 계획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산출물 관리 계획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착수시점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킥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오프 미팅</a:t>
                      </a:r>
                      <a:endParaRPr kumimoji="1" lang="en-US" altLang="ko-KR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0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중간보고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중간 구축단계의 진행 현황보고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향후 일정 및 이슈 사항 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개발 단계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완료보고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전체 구축단계의 사업 및 수행결과보고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사업범위 등 완료보고서 내용 요약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향후 시스템 발전 방향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 종료</a:t>
                      </a:r>
                      <a:b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</a:b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시점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격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  <a:r>
                        <a:rPr kumimoji="1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주간보고</a:t>
                      </a:r>
                      <a:endParaRPr kumimoji="1" lang="ko-KR" altLang="en-US" sz="800" b="1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주간 업무계획 대비 실적분석 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계획대비 실적차이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업무 추진상 문제점 및 대응방안 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차주 공정 계획 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소요일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완료예정일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)/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주요 의사결정 및 협조사항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격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  <a:r>
                        <a:rPr kumimoji="1" lang="ko-KR" alt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주간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온라인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8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월간보고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월간 업무계획 대비 실적분석 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계획대비 실적차이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주요 문제점 및 대응방안 보고</a:t>
                      </a:r>
                    </a:p>
                    <a:p>
                      <a:pPr marL="88900" marR="0" lvl="0" indent="-88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차월 공정 계획</a:t>
                      </a: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 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주요 의사결정 및 협조사항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월간 단위</a:t>
                      </a:r>
                      <a:endParaRPr kumimoji="1" lang="ko-KR" altLang="en-US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온라인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오프라인</a:t>
                      </a:r>
                      <a:endParaRPr kumimoji="1" lang="en-US" altLang="ko-KR" sz="8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5600" marR="75600" marT="57600" marB="576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200472" y="1772816"/>
            <a:ext cx="9505056" cy="4752528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196065" y="1678678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업무 보고</a:t>
            </a:r>
          </a:p>
        </p:txBody>
      </p:sp>
      <p:sp>
        <p:nvSpPr>
          <p:cNvPr id="81" name="Text Box 144"/>
          <p:cNvSpPr txBox="1">
            <a:spLocks noChangeArrowheads="1"/>
          </p:cNvSpPr>
          <p:nvPr/>
        </p:nvSpPr>
        <p:spPr bwMode="auto">
          <a:xfrm>
            <a:off x="5821499" y="2100744"/>
            <a:ext cx="54822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>
                <a:solidFill>
                  <a:srgbClr val="FF0000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중요한 사항</a:t>
            </a:r>
            <a:endParaRPr lang="ko-KR" altLang="en-US" sz="800" b="1" baseline="-25000" dirty="0">
              <a:solidFill>
                <a:srgbClr val="FF0000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82" name="Text Box 145"/>
          <p:cNvSpPr txBox="1">
            <a:spLocks noChangeArrowheads="1"/>
          </p:cNvSpPr>
          <p:nvPr/>
        </p:nvSpPr>
        <p:spPr bwMode="auto">
          <a:xfrm>
            <a:off x="3312449" y="2276489"/>
            <a:ext cx="548228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>
                <a:solidFill>
                  <a:srgbClr val="0000FF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경미한 사항</a:t>
            </a:r>
            <a:endParaRPr lang="ko-KR" altLang="en-US" sz="800" b="1" baseline="-25000" dirty="0">
              <a:solidFill>
                <a:srgbClr val="0000FF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cxnSp>
        <p:nvCxnSpPr>
          <p:cNvPr id="83" name="AutoShape 152"/>
          <p:cNvCxnSpPr>
            <a:cxnSpLocks noChangeShapeType="1"/>
            <a:stCxn id="139" idx="3"/>
            <a:endCxn id="107" idx="1"/>
          </p:cNvCxnSpPr>
          <p:nvPr/>
        </p:nvCxnSpPr>
        <p:spPr bwMode="auto">
          <a:xfrm flipH="1" flipV="1">
            <a:off x="4088904" y="2166410"/>
            <a:ext cx="741388" cy="677362"/>
          </a:xfrm>
          <a:prstGeom prst="bentConnector5">
            <a:avLst>
              <a:gd name="adj1" fmla="val -30834"/>
              <a:gd name="adj2" fmla="val 54411"/>
              <a:gd name="adj3" fmla="val 130834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Freeform 160"/>
          <p:cNvSpPr>
            <a:spLocks/>
          </p:cNvSpPr>
          <p:nvPr/>
        </p:nvSpPr>
        <p:spPr bwMode="auto">
          <a:xfrm>
            <a:off x="6054380" y="2341398"/>
            <a:ext cx="1867781" cy="196221"/>
          </a:xfrm>
          <a:custGeom>
            <a:avLst/>
            <a:gdLst>
              <a:gd name="T0" fmla="*/ 0 w 1284"/>
              <a:gd name="T1" fmla="*/ 0 h 258"/>
              <a:gd name="T2" fmla="*/ 1 w 1284"/>
              <a:gd name="T3" fmla="*/ 0 h 258"/>
              <a:gd name="T4" fmla="*/ 1 w 1284"/>
              <a:gd name="T5" fmla="*/ 1 h 258"/>
              <a:gd name="T6" fmla="*/ 0 60000 65536"/>
              <a:gd name="T7" fmla="*/ 0 60000 65536"/>
              <a:gd name="T8" fmla="*/ 0 60000 65536"/>
              <a:gd name="T9" fmla="*/ 0 w 1284"/>
              <a:gd name="T10" fmla="*/ 0 h 258"/>
              <a:gd name="T11" fmla="*/ 1284 w 1284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84" h="258">
                <a:moveTo>
                  <a:pt x="0" y="0"/>
                </a:moveTo>
                <a:lnTo>
                  <a:pt x="1284" y="0"/>
                </a:lnTo>
                <a:lnTo>
                  <a:pt x="1284" y="258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600" b="1">
              <a:latin typeface="나눔고딕" panose="020D0604000000000000"/>
              <a:ea typeface="나눔고딕" panose="020D0604000000000000" pitchFamily="50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6753200" y="1888108"/>
            <a:ext cx="2301687" cy="1812953"/>
            <a:chOff x="4840568" y="3372957"/>
            <a:chExt cx="1644508" cy="1511781"/>
          </a:xfrm>
        </p:grpSpPr>
        <p:grpSp>
          <p:nvGrpSpPr>
            <p:cNvPr id="86" name="Group 168"/>
            <p:cNvGrpSpPr>
              <a:grpSpLocks/>
            </p:cNvGrpSpPr>
            <p:nvPr/>
          </p:nvGrpSpPr>
          <p:grpSpPr bwMode="auto">
            <a:xfrm>
              <a:off x="4840568" y="3372957"/>
              <a:ext cx="1644508" cy="1511781"/>
              <a:chOff x="2980" y="2494"/>
              <a:chExt cx="1046" cy="1002"/>
            </a:xfrm>
          </p:grpSpPr>
          <p:sp>
            <p:nvSpPr>
              <p:cNvPr id="100" name="AutoShape 169"/>
              <p:cNvSpPr>
                <a:spLocks noChangeArrowheads="1"/>
              </p:cNvSpPr>
              <p:nvPr/>
            </p:nvSpPr>
            <p:spPr bwMode="auto">
              <a:xfrm>
                <a:off x="2980" y="2494"/>
                <a:ext cx="1046" cy="192"/>
              </a:xfrm>
              <a:prstGeom prst="roundRect">
                <a:avLst>
                  <a:gd name="adj" fmla="val 8333"/>
                </a:avLst>
              </a:prstGeom>
              <a:solidFill>
                <a:srgbClr val="5A84B2"/>
              </a:solidFill>
              <a:ln w="12700" algn="ctr">
                <a:solidFill>
                  <a:srgbClr val="486F9A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  <p:sp>
            <p:nvSpPr>
              <p:cNvPr id="101" name="Rectangle 170"/>
              <p:cNvSpPr>
                <a:spLocks noChangeArrowheads="1"/>
              </p:cNvSpPr>
              <p:nvPr/>
            </p:nvSpPr>
            <p:spPr bwMode="auto">
              <a:xfrm>
                <a:off x="2980" y="2638"/>
                <a:ext cx="1046" cy="85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486F9A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  <p:sp>
            <p:nvSpPr>
              <p:cNvPr id="102" name="AutoShape 171"/>
              <p:cNvSpPr>
                <a:spLocks noChangeArrowheads="1"/>
              </p:cNvSpPr>
              <p:nvPr/>
            </p:nvSpPr>
            <p:spPr bwMode="auto">
              <a:xfrm>
                <a:off x="2993" y="2500"/>
                <a:ext cx="1019" cy="22"/>
              </a:xfrm>
              <a:prstGeom prst="roundRect">
                <a:avLst>
                  <a:gd name="adj" fmla="val 11255"/>
                </a:avLst>
              </a:prstGeom>
              <a:gradFill rotWithShape="1">
                <a:gsLst>
                  <a:gs pos="0">
                    <a:srgbClr val="B6C8DD"/>
                  </a:gs>
                  <a:gs pos="100000">
                    <a:srgbClr val="5A84B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  <p:sp>
            <p:nvSpPr>
              <p:cNvPr id="103" name="Rectangle 172"/>
              <p:cNvSpPr>
                <a:spLocks noChangeArrowheads="1"/>
              </p:cNvSpPr>
              <p:nvPr/>
            </p:nvSpPr>
            <p:spPr bwMode="auto">
              <a:xfrm>
                <a:off x="3325" y="2529"/>
                <a:ext cx="356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900" b="1" dirty="0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  <a:cs typeface="산돌고딕B" pitchFamily="18" charset="-127"/>
                  </a:rPr>
                  <a:t>이슈</a:t>
                </a:r>
                <a:r>
                  <a:rPr lang="en-US" altLang="ko-KR" sz="900" b="1" dirty="0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  <a:cs typeface="산돌고딕B" pitchFamily="18" charset="-127"/>
                  </a:rPr>
                  <a:t>/</a:t>
                </a:r>
                <a:r>
                  <a:rPr lang="ko-KR" altLang="en-US" sz="900" b="1">
                    <a:solidFill>
                      <a:schemeClr val="bg1"/>
                    </a:solidFill>
                    <a:latin typeface="나눔고딕" panose="020D0604000000000000"/>
                    <a:ea typeface="나눔고딕" panose="020D0604000000000000"/>
                    <a:cs typeface="산돌고딕B" pitchFamily="18" charset="-127"/>
                  </a:rPr>
                  <a:t>위험 관리</a:t>
                </a:r>
              </a:p>
            </p:txBody>
          </p:sp>
        </p:grpSp>
        <p:sp>
          <p:nvSpPr>
            <p:cNvPr id="87" name="Rectangle 173"/>
            <p:cNvSpPr>
              <a:spLocks noChangeArrowheads="1"/>
            </p:cNvSpPr>
            <p:nvPr/>
          </p:nvSpPr>
          <p:spPr bwMode="auto">
            <a:xfrm flipH="1">
              <a:off x="4914587" y="4690108"/>
              <a:ext cx="1496470" cy="14484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완료보고</a:t>
              </a:r>
            </a:p>
          </p:txBody>
        </p:sp>
        <p:sp>
          <p:nvSpPr>
            <p:cNvPr id="88" name="Rectangle 174"/>
            <p:cNvSpPr>
              <a:spLocks noChangeArrowheads="1"/>
            </p:cNvSpPr>
            <p:nvPr/>
          </p:nvSpPr>
          <p:spPr bwMode="auto">
            <a:xfrm flipH="1">
              <a:off x="4914587" y="4475863"/>
              <a:ext cx="1496470" cy="147859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이슈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위험 통제 및 추적</a:t>
              </a:r>
            </a:p>
          </p:txBody>
        </p:sp>
        <p:sp>
          <p:nvSpPr>
            <p:cNvPr id="89" name="Rectangle 175"/>
            <p:cNvSpPr>
              <a:spLocks noChangeArrowheads="1"/>
            </p:cNvSpPr>
            <p:nvPr/>
          </p:nvSpPr>
          <p:spPr bwMode="auto">
            <a:xfrm flipH="1">
              <a:off x="4914587" y="4264636"/>
              <a:ext cx="1496470" cy="14484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이슈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위험 대처계획 수립</a:t>
              </a:r>
            </a:p>
          </p:txBody>
        </p:sp>
        <p:sp>
          <p:nvSpPr>
            <p:cNvPr id="90" name="Rectangle 176"/>
            <p:cNvSpPr>
              <a:spLocks noChangeArrowheads="1"/>
            </p:cNvSpPr>
            <p:nvPr/>
          </p:nvSpPr>
          <p:spPr bwMode="auto">
            <a:xfrm flipH="1">
              <a:off x="4914587" y="3840674"/>
              <a:ext cx="1496470" cy="144841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이슈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위험요소 식별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등록</a:t>
              </a:r>
            </a:p>
          </p:txBody>
        </p:sp>
        <p:sp>
          <p:nvSpPr>
            <p:cNvPr id="91" name="Rectangle 177"/>
            <p:cNvSpPr>
              <a:spLocks noChangeArrowheads="1"/>
            </p:cNvSpPr>
            <p:nvPr/>
          </p:nvSpPr>
          <p:spPr bwMode="auto">
            <a:xfrm flipH="1">
              <a:off x="4914587" y="4050392"/>
              <a:ext cx="1496470" cy="147859"/>
            </a:xfrm>
            <a:prstGeom prst="rect">
              <a:avLst/>
            </a:prstGeom>
            <a:solidFill>
              <a:schemeClr val="bg1"/>
            </a:solidFill>
            <a:ln w="6350" algn="ctr">
              <a:solidFill>
                <a:schemeClr val="accent1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lIns="0" tIns="35995" rIns="0" bIns="45714" anchor="ctr"/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 이슈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위험 분석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평가</a:t>
              </a:r>
            </a:p>
          </p:txBody>
        </p:sp>
        <p:cxnSp>
          <p:nvCxnSpPr>
            <p:cNvPr id="92" name="AutoShape 178"/>
            <p:cNvCxnSpPr>
              <a:cxnSpLocks noChangeShapeType="1"/>
              <a:stCxn id="90" idx="2"/>
              <a:endCxn id="101" idx="0"/>
            </p:cNvCxnSpPr>
            <p:nvPr/>
          </p:nvCxnSpPr>
          <p:spPr bwMode="auto">
            <a:xfrm flipV="1">
              <a:off x="5662822" y="3590219"/>
              <a:ext cx="0" cy="395296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</p:cxnSp>
        <p:cxnSp>
          <p:nvCxnSpPr>
            <p:cNvPr id="93" name="AutoShape 179"/>
            <p:cNvCxnSpPr>
              <a:cxnSpLocks noChangeShapeType="1"/>
              <a:stCxn id="90" idx="2"/>
              <a:endCxn id="91" idx="0"/>
            </p:cNvCxnSpPr>
            <p:nvPr/>
          </p:nvCxnSpPr>
          <p:spPr bwMode="auto">
            <a:xfrm>
              <a:off x="5662822" y="3985515"/>
              <a:ext cx="0" cy="64877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AutoShape 180"/>
            <p:cNvCxnSpPr>
              <a:cxnSpLocks noChangeShapeType="1"/>
              <a:stCxn id="91" idx="2"/>
              <a:endCxn id="89" idx="0"/>
            </p:cNvCxnSpPr>
            <p:nvPr/>
          </p:nvCxnSpPr>
          <p:spPr bwMode="auto">
            <a:xfrm>
              <a:off x="5662822" y="4198251"/>
              <a:ext cx="0" cy="66386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AutoShape 181"/>
            <p:cNvCxnSpPr>
              <a:cxnSpLocks noChangeShapeType="1"/>
              <a:stCxn id="89" idx="2"/>
              <a:endCxn id="88" idx="0"/>
            </p:cNvCxnSpPr>
            <p:nvPr/>
          </p:nvCxnSpPr>
          <p:spPr bwMode="auto">
            <a:xfrm>
              <a:off x="5662822" y="4409478"/>
              <a:ext cx="0" cy="66386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AutoShape 182"/>
            <p:cNvCxnSpPr>
              <a:cxnSpLocks noChangeShapeType="1"/>
              <a:stCxn id="88" idx="2"/>
              <a:endCxn id="87" idx="0"/>
            </p:cNvCxnSpPr>
            <p:nvPr/>
          </p:nvCxnSpPr>
          <p:spPr bwMode="auto">
            <a:xfrm>
              <a:off x="5662822" y="4623722"/>
              <a:ext cx="0" cy="66386"/>
            </a:xfrm>
            <a:prstGeom prst="straightConnector1">
              <a:avLst/>
            </a:prstGeom>
            <a:noFill/>
            <a:ln w="6350">
              <a:solidFill>
                <a:srgbClr val="777777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7" name="Group 183"/>
            <p:cNvGrpSpPr>
              <a:grpSpLocks/>
            </p:cNvGrpSpPr>
            <p:nvPr/>
          </p:nvGrpSpPr>
          <p:grpSpPr bwMode="auto">
            <a:xfrm>
              <a:off x="4855050" y="3654896"/>
              <a:ext cx="1615544" cy="107877"/>
              <a:chOff x="3001" y="2674"/>
              <a:chExt cx="1004" cy="80"/>
            </a:xfrm>
          </p:grpSpPr>
          <p:sp>
            <p:nvSpPr>
              <p:cNvPr id="98" name="Rectangle 184"/>
              <p:cNvSpPr>
                <a:spLocks noChangeArrowheads="1"/>
              </p:cNvSpPr>
              <p:nvPr/>
            </p:nvSpPr>
            <p:spPr bwMode="auto">
              <a:xfrm>
                <a:off x="3001" y="2678"/>
                <a:ext cx="1004" cy="76"/>
              </a:xfrm>
              <a:prstGeom prst="rect">
                <a:avLst/>
              </a:prstGeom>
              <a:gradFill rotWithShape="1">
                <a:gsLst>
                  <a:gs pos="90000">
                    <a:srgbClr val="E6FFFF"/>
                  </a:gs>
                  <a:gs pos="23000">
                    <a:srgbClr val="CCFFFF"/>
                  </a:gs>
                  <a:gs pos="3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  <p:sp>
            <p:nvSpPr>
              <p:cNvPr id="99" name="Rectangle 185"/>
              <p:cNvSpPr>
                <a:spLocks noChangeArrowheads="1"/>
              </p:cNvSpPr>
              <p:nvPr/>
            </p:nvSpPr>
            <p:spPr bwMode="auto">
              <a:xfrm rot="10800000" flipV="1">
                <a:off x="3252" y="2674"/>
                <a:ext cx="491" cy="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0" hangingPunct="1">
                  <a:buSzPct val="80000"/>
                </a:pPr>
                <a:r>
                  <a:rPr lang="ko-KR" altLang="en-US" sz="800" b="1" dirty="0">
                    <a:solidFill>
                      <a:schemeClr val="tx1"/>
                    </a:solidFill>
                    <a:latin typeface="나눔고딕" panose="020D0604000000000000"/>
                    <a:ea typeface="나눔고딕" panose="020D0604000000000000"/>
                  </a:rPr>
                  <a:t>이슈</a:t>
                </a:r>
                <a:r>
                  <a:rPr lang="en-US" altLang="ko-KR" sz="800" b="1" dirty="0">
                    <a:solidFill>
                      <a:schemeClr val="tx1"/>
                    </a:solidFill>
                    <a:latin typeface="나눔고딕" panose="020D0604000000000000"/>
                    <a:ea typeface="나눔고딕" panose="020D0604000000000000"/>
                  </a:rPr>
                  <a:t>/</a:t>
                </a:r>
                <a:r>
                  <a:rPr lang="ko-KR" altLang="en-US" sz="800" b="1">
                    <a:solidFill>
                      <a:schemeClr val="tx1"/>
                    </a:solidFill>
                    <a:latin typeface="나눔고딕" panose="020D0604000000000000"/>
                    <a:ea typeface="나눔고딕" panose="020D0604000000000000"/>
                  </a:rPr>
                  <a:t>위험관리절차 수행</a:t>
                </a:r>
              </a:p>
            </p:txBody>
          </p:sp>
        </p:grpSp>
      </p:grpSp>
      <p:grpSp>
        <p:nvGrpSpPr>
          <p:cNvPr id="104" name="Group 186"/>
          <p:cNvGrpSpPr>
            <a:grpSpLocks/>
          </p:cNvGrpSpPr>
          <p:nvPr/>
        </p:nvGrpSpPr>
        <p:grpSpPr bwMode="auto">
          <a:xfrm>
            <a:off x="4088904" y="2047067"/>
            <a:ext cx="1159833" cy="238686"/>
            <a:chOff x="2980" y="2176"/>
            <a:chExt cx="1043" cy="163"/>
          </a:xfrm>
        </p:grpSpPr>
        <p:grpSp>
          <p:nvGrpSpPr>
            <p:cNvPr id="105" name="Group 187"/>
            <p:cNvGrpSpPr>
              <a:grpSpLocks/>
            </p:cNvGrpSpPr>
            <p:nvPr/>
          </p:nvGrpSpPr>
          <p:grpSpPr bwMode="auto">
            <a:xfrm>
              <a:off x="2980" y="2176"/>
              <a:ext cx="1043" cy="163"/>
              <a:chOff x="-1514" y="1623"/>
              <a:chExt cx="693" cy="302"/>
            </a:xfrm>
          </p:grpSpPr>
          <p:sp>
            <p:nvSpPr>
              <p:cNvPr id="107" name="AutoShape 188"/>
              <p:cNvSpPr>
                <a:spLocks noChangeArrowheads="1"/>
              </p:cNvSpPr>
              <p:nvPr/>
            </p:nvSpPr>
            <p:spPr bwMode="auto">
              <a:xfrm>
                <a:off x="-1514" y="1623"/>
                <a:ext cx="693" cy="302"/>
              </a:xfrm>
              <a:prstGeom prst="roundRect">
                <a:avLst>
                  <a:gd name="adj" fmla="val 10060"/>
                </a:avLst>
              </a:prstGeom>
              <a:gradFill rotWithShape="1">
                <a:gsLst>
                  <a:gs pos="0">
                    <a:srgbClr val="84C4E4"/>
                  </a:gs>
                  <a:gs pos="100000">
                    <a:srgbClr val="D4EAF6"/>
                  </a:gs>
                </a:gsLst>
                <a:lin ang="5400000" scaled="1"/>
              </a:gradFill>
              <a:ln w="9525" algn="ctr">
                <a:solidFill>
                  <a:srgbClr val="318FCF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endParaRPr>
              </a:p>
            </p:txBody>
          </p:sp>
          <p:grpSp>
            <p:nvGrpSpPr>
              <p:cNvPr id="108" name="Group 189"/>
              <p:cNvGrpSpPr>
                <a:grpSpLocks/>
              </p:cNvGrpSpPr>
              <p:nvPr/>
            </p:nvGrpSpPr>
            <p:grpSpPr bwMode="auto">
              <a:xfrm>
                <a:off x="-1500" y="1629"/>
                <a:ext cx="664" cy="108"/>
                <a:chOff x="-1505" y="1629"/>
                <a:chExt cx="675" cy="108"/>
              </a:xfrm>
            </p:grpSpPr>
            <p:sp>
              <p:nvSpPr>
                <p:cNvPr id="109" name="AutoShape 190"/>
                <p:cNvSpPr>
                  <a:spLocks noChangeArrowheads="1"/>
                </p:cNvSpPr>
                <p:nvPr/>
              </p:nvSpPr>
              <p:spPr bwMode="auto">
                <a:xfrm>
                  <a:off x="-1505" y="1629"/>
                  <a:ext cx="675" cy="108"/>
                </a:xfrm>
                <a:prstGeom prst="roundRect">
                  <a:avLst>
                    <a:gd name="adj" fmla="val 20176"/>
                  </a:avLst>
                </a:prstGeom>
                <a:gradFill rotWithShape="1">
                  <a:gsLst>
                    <a:gs pos="0">
                      <a:srgbClr val="D1E8F8"/>
                    </a:gs>
                    <a:gs pos="100000">
                      <a:srgbClr val="C0E0F6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 dirty="0">
                    <a:solidFill>
                      <a:schemeClr val="tx1"/>
                    </a:solidFill>
                    <a:latin typeface="나눔고딕" panose="020D0604000000000000"/>
                    <a:ea typeface="나눔고딕" panose="020D0604000000000000"/>
                  </a:endParaRPr>
                </a:p>
              </p:txBody>
            </p:sp>
            <p:sp>
              <p:nvSpPr>
                <p:cNvPr id="110" name="AutoShape 191"/>
                <p:cNvSpPr>
                  <a:spLocks noChangeArrowheads="1"/>
                </p:cNvSpPr>
                <p:nvPr/>
              </p:nvSpPr>
              <p:spPr bwMode="auto">
                <a:xfrm>
                  <a:off x="-1491" y="1630"/>
                  <a:ext cx="657" cy="1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200">
                      <a:solidFill>
                        <a:srgbClr val="006666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lang="ko-KR" altLang="en-US" sz="1100" b="1" dirty="0">
                    <a:solidFill>
                      <a:schemeClr val="tx1"/>
                    </a:solidFill>
                    <a:latin typeface="나눔고딕" panose="020D0604000000000000"/>
                    <a:ea typeface="나눔고딕" panose="020D0604000000000000"/>
                  </a:endParaRPr>
                </a:p>
              </p:txBody>
            </p:sp>
          </p:grpSp>
        </p:grpSp>
        <p:sp>
          <p:nvSpPr>
            <p:cNvPr id="106" name="Rectangle 192"/>
            <p:cNvSpPr>
              <a:spLocks noChangeArrowheads="1"/>
            </p:cNvSpPr>
            <p:nvPr/>
          </p:nvSpPr>
          <p:spPr bwMode="auto">
            <a:xfrm rot="10800000" flipV="1">
              <a:off x="3114" y="2208"/>
              <a:ext cx="763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9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주기적 모니터링</a:t>
              </a:r>
            </a:p>
          </p:txBody>
        </p:sp>
      </p:grpSp>
      <p:sp>
        <p:nvSpPr>
          <p:cNvPr id="111" name="Text Box 146"/>
          <p:cNvSpPr txBox="1">
            <a:spLocks noChangeArrowheads="1"/>
          </p:cNvSpPr>
          <p:nvPr/>
        </p:nvSpPr>
        <p:spPr bwMode="auto">
          <a:xfrm>
            <a:off x="1793664" y="2451986"/>
            <a:ext cx="124128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검토결과 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및 문제점 </a:t>
            </a: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통보</a:t>
            </a:r>
          </a:p>
        </p:txBody>
      </p:sp>
      <p:sp>
        <p:nvSpPr>
          <p:cNvPr id="112" name="Text Box 147"/>
          <p:cNvSpPr txBox="1">
            <a:spLocks noChangeArrowheads="1"/>
          </p:cNvSpPr>
          <p:nvPr/>
        </p:nvSpPr>
        <p:spPr bwMode="auto">
          <a:xfrm>
            <a:off x="702721" y="2464578"/>
            <a:ext cx="810522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정기 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및 수시보고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grpSp>
        <p:nvGrpSpPr>
          <p:cNvPr id="113" name="Group 148"/>
          <p:cNvGrpSpPr>
            <a:grpSpLocks/>
          </p:cNvGrpSpPr>
          <p:nvPr/>
        </p:nvGrpSpPr>
        <p:grpSpPr bwMode="auto">
          <a:xfrm>
            <a:off x="1582486" y="3124997"/>
            <a:ext cx="108000" cy="180000"/>
            <a:chOff x="641" y="2967"/>
            <a:chExt cx="75" cy="255"/>
          </a:xfrm>
        </p:grpSpPr>
        <p:sp>
          <p:nvSpPr>
            <p:cNvPr id="114" name="Line 149"/>
            <p:cNvSpPr>
              <a:spLocks noChangeShapeType="1"/>
            </p:cNvSpPr>
            <p:nvPr/>
          </p:nvSpPr>
          <p:spPr bwMode="auto">
            <a:xfrm flipV="1">
              <a:off x="641" y="2967"/>
              <a:ext cx="0" cy="2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 b="1">
                <a:latin typeface="나눔고딕" panose="020D0604000000000000"/>
                <a:ea typeface="나눔고딕" panose="020D0604000000000000" pitchFamily="50" charset="-127"/>
              </a:endParaRPr>
            </a:p>
          </p:txBody>
        </p:sp>
        <p:sp>
          <p:nvSpPr>
            <p:cNvPr id="115" name="Line 150"/>
            <p:cNvSpPr>
              <a:spLocks noChangeShapeType="1"/>
            </p:cNvSpPr>
            <p:nvPr/>
          </p:nvSpPr>
          <p:spPr bwMode="auto">
            <a:xfrm flipV="1">
              <a:off x="716" y="296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 b="1">
                <a:latin typeface="나눔고딕" panose="020D0604000000000000"/>
                <a:ea typeface="나눔고딕" panose="020D0604000000000000" pitchFamily="50" charset="-127"/>
              </a:endParaRPr>
            </a:p>
          </p:txBody>
        </p:sp>
      </p:grpSp>
      <p:sp>
        <p:nvSpPr>
          <p:cNvPr id="116" name="Text Box 151"/>
          <p:cNvSpPr txBox="1">
            <a:spLocks noChangeArrowheads="1"/>
          </p:cNvSpPr>
          <p:nvPr/>
        </p:nvSpPr>
        <p:spPr bwMode="auto">
          <a:xfrm>
            <a:off x="733713" y="3114544"/>
            <a:ext cx="76290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정기 </a:t>
            </a:r>
            <a:r>
              <a:rPr lang="ko-KR" altLang="en-US" sz="800" b="1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및 수시보고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17" name="Text Box 153"/>
          <p:cNvSpPr txBox="1">
            <a:spLocks noChangeArrowheads="1"/>
          </p:cNvSpPr>
          <p:nvPr/>
        </p:nvSpPr>
        <p:spPr bwMode="auto">
          <a:xfrm>
            <a:off x="1883462" y="3112867"/>
            <a:ext cx="61555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검토결과통보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18" name="Text Box 154"/>
          <p:cNvSpPr txBox="1">
            <a:spLocks noChangeArrowheads="1"/>
          </p:cNvSpPr>
          <p:nvPr/>
        </p:nvSpPr>
        <p:spPr bwMode="auto">
          <a:xfrm>
            <a:off x="3209379" y="3665929"/>
            <a:ext cx="65081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시정조치 요청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19" name="Line 155"/>
          <p:cNvSpPr>
            <a:spLocks noChangeShapeType="1"/>
          </p:cNvSpPr>
          <p:nvPr/>
        </p:nvSpPr>
        <p:spPr bwMode="auto">
          <a:xfrm flipH="1">
            <a:off x="1928664" y="2833652"/>
            <a:ext cx="23457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 b="1">
              <a:latin typeface="나눔고딕" panose="020D0604000000000000"/>
              <a:ea typeface="나눔고딕" panose="020D0604000000000000" pitchFamily="50" charset="-127"/>
            </a:endParaRPr>
          </a:p>
        </p:txBody>
      </p:sp>
      <p:sp>
        <p:nvSpPr>
          <p:cNvPr id="120" name="Text Box 156"/>
          <p:cNvSpPr txBox="1">
            <a:spLocks noChangeArrowheads="1"/>
          </p:cNvSpPr>
          <p:nvPr/>
        </p:nvSpPr>
        <p:spPr bwMode="auto">
          <a:xfrm>
            <a:off x="2674632" y="2929878"/>
            <a:ext cx="856004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의사결정사항 통보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21" name="Line 157"/>
          <p:cNvSpPr>
            <a:spLocks noChangeShapeType="1"/>
          </p:cNvSpPr>
          <p:nvPr/>
        </p:nvSpPr>
        <p:spPr bwMode="auto">
          <a:xfrm>
            <a:off x="1928664" y="2880650"/>
            <a:ext cx="234573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sz="1600" b="1">
              <a:latin typeface="나눔고딕" panose="020D0604000000000000"/>
              <a:ea typeface="나눔고딕" panose="020D0604000000000000" pitchFamily="50" charset="-127"/>
            </a:endParaRPr>
          </a:p>
        </p:txBody>
      </p:sp>
      <p:sp>
        <p:nvSpPr>
          <p:cNvPr id="122" name="Text Box 158"/>
          <p:cNvSpPr txBox="1">
            <a:spLocks noChangeArrowheads="1"/>
          </p:cNvSpPr>
          <p:nvPr/>
        </p:nvSpPr>
        <p:spPr bwMode="auto">
          <a:xfrm>
            <a:off x="2535673" y="2664673"/>
            <a:ext cx="113172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품질검토 및 문제점 분석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23" name="Text Box 159"/>
          <p:cNvSpPr txBox="1">
            <a:spLocks noChangeArrowheads="1"/>
          </p:cNvSpPr>
          <p:nvPr/>
        </p:nvSpPr>
        <p:spPr bwMode="auto">
          <a:xfrm>
            <a:off x="3215652" y="3378576"/>
            <a:ext cx="65081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 L" pitchFamily="18" charset="-127"/>
              </a:rPr>
              <a:t>조치결과 보고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 L" pitchFamily="18" charset="-127"/>
            </a:endParaRPr>
          </a:p>
        </p:txBody>
      </p:sp>
      <p:sp>
        <p:nvSpPr>
          <p:cNvPr id="124" name="Freeform 161"/>
          <p:cNvSpPr>
            <a:spLocks/>
          </p:cNvSpPr>
          <p:nvPr/>
        </p:nvSpPr>
        <p:spPr bwMode="auto">
          <a:xfrm>
            <a:off x="2230814" y="3268835"/>
            <a:ext cx="2362146" cy="262454"/>
          </a:xfrm>
          <a:custGeom>
            <a:avLst/>
            <a:gdLst>
              <a:gd name="T0" fmla="*/ 0 w 960"/>
              <a:gd name="T1" fmla="*/ 10 h 384"/>
              <a:gd name="T2" fmla="*/ 14885 w 960"/>
              <a:gd name="T3" fmla="*/ 10 h 384"/>
              <a:gd name="T4" fmla="*/ 14885 w 960"/>
              <a:gd name="T5" fmla="*/ 0 h 384"/>
              <a:gd name="T6" fmla="*/ 0 60000 65536"/>
              <a:gd name="T7" fmla="*/ 0 60000 65536"/>
              <a:gd name="T8" fmla="*/ 0 60000 65536"/>
              <a:gd name="T9" fmla="*/ 0 w 960"/>
              <a:gd name="T10" fmla="*/ 0 h 384"/>
              <a:gd name="T11" fmla="*/ 960 w 960"/>
              <a:gd name="T12" fmla="*/ 384 h 3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384">
                <a:moveTo>
                  <a:pt x="0" y="384"/>
                </a:moveTo>
                <a:lnTo>
                  <a:pt x="960" y="384"/>
                </a:lnTo>
                <a:lnTo>
                  <a:pt x="96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600" b="1">
              <a:latin typeface="나눔고딕" panose="020D0604000000000000"/>
              <a:ea typeface="나눔고딕" panose="020D0604000000000000" pitchFamily="50" charset="-127"/>
            </a:endParaRPr>
          </a:p>
        </p:txBody>
      </p:sp>
      <p:sp>
        <p:nvSpPr>
          <p:cNvPr id="125" name="Freeform 162"/>
          <p:cNvSpPr>
            <a:spLocks/>
          </p:cNvSpPr>
          <p:nvPr/>
        </p:nvSpPr>
        <p:spPr bwMode="auto">
          <a:xfrm>
            <a:off x="2230814" y="3281425"/>
            <a:ext cx="2426254" cy="344002"/>
          </a:xfrm>
          <a:custGeom>
            <a:avLst/>
            <a:gdLst>
              <a:gd name="T0" fmla="*/ 24140 w 960"/>
              <a:gd name="T1" fmla="*/ 0 h 432"/>
              <a:gd name="T2" fmla="*/ 24140 w 960"/>
              <a:gd name="T3" fmla="*/ 10 h 432"/>
              <a:gd name="T4" fmla="*/ 0 w 960"/>
              <a:gd name="T5" fmla="*/ 10 h 432"/>
              <a:gd name="T6" fmla="*/ 0 60000 65536"/>
              <a:gd name="T7" fmla="*/ 0 60000 65536"/>
              <a:gd name="T8" fmla="*/ 0 60000 65536"/>
              <a:gd name="T9" fmla="*/ 0 w 960"/>
              <a:gd name="T10" fmla="*/ 0 h 432"/>
              <a:gd name="T11" fmla="*/ 960 w 960"/>
              <a:gd name="T12" fmla="*/ 432 h 4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432">
                <a:moveTo>
                  <a:pt x="960" y="0"/>
                </a:moveTo>
                <a:lnTo>
                  <a:pt x="960" y="432"/>
                </a:lnTo>
                <a:lnTo>
                  <a:pt x="0" y="4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600" b="1">
              <a:latin typeface="나눔고딕" panose="020D0604000000000000"/>
              <a:ea typeface="나눔고딕" panose="020D0604000000000000" pitchFamily="50" charset="-127"/>
            </a:endParaRPr>
          </a:p>
        </p:txBody>
      </p:sp>
      <p:sp>
        <p:nvSpPr>
          <p:cNvPr id="126" name="Text Box 163"/>
          <p:cNvSpPr txBox="1">
            <a:spLocks noChangeArrowheads="1"/>
          </p:cNvSpPr>
          <p:nvPr/>
        </p:nvSpPr>
        <p:spPr bwMode="auto">
          <a:xfrm>
            <a:off x="1886726" y="2123173"/>
            <a:ext cx="61555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 smtClean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B" pitchFamily="18" charset="-127"/>
              </a:rPr>
              <a:t>대한축구협회</a:t>
            </a:r>
            <a:endParaRPr lang="ko-KR" altLang="en-US" sz="800" b="1" baseline="-25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  <a:cs typeface="산돌고딕B" pitchFamily="18" charset="-127"/>
            </a:endParaRPr>
          </a:p>
        </p:txBody>
      </p:sp>
      <p:sp>
        <p:nvSpPr>
          <p:cNvPr id="127" name="Text Box 164"/>
          <p:cNvSpPr txBox="1">
            <a:spLocks noChangeArrowheads="1"/>
          </p:cNvSpPr>
          <p:nvPr/>
        </p:nvSpPr>
        <p:spPr bwMode="auto">
          <a:xfrm>
            <a:off x="1512541" y="2980981"/>
            <a:ext cx="179536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en-US" altLang="ko-KR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B" pitchFamily="18" charset="-127"/>
              </a:rPr>
              <a:t>PM </a:t>
            </a:r>
          </a:p>
        </p:txBody>
      </p:sp>
      <p:sp>
        <p:nvSpPr>
          <p:cNvPr id="128" name="Text Box 165"/>
          <p:cNvSpPr txBox="1">
            <a:spLocks noChangeArrowheads="1"/>
          </p:cNvSpPr>
          <p:nvPr/>
        </p:nvSpPr>
        <p:spPr bwMode="auto">
          <a:xfrm>
            <a:off x="4373061" y="3080172"/>
            <a:ext cx="410370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buSzPct val="80000"/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산돌고딕B" pitchFamily="18" charset="-127"/>
              </a:rPr>
              <a:t>품질담당</a:t>
            </a:r>
          </a:p>
        </p:txBody>
      </p:sp>
      <p:sp>
        <p:nvSpPr>
          <p:cNvPr id="129" name="Rectangle 199"/>
          <p:cNvSpPr>
            <a:spLocks noChangeArrowheads="1"/>
          </p:cNvSpPr>
          <p:nvPr/>
        </p:nvSpPr>
        <p:spPr bwMode="auto">
          <a:xfrm rot="10800000" flipV="1">
            <a:off x="1136576" y="3418600"/>
            <a:ext cx="979405" cy="282460"/>
          </a:xfrm>
          <a:prstGeom prst="rect">
            <a:avLst/>
          </a:prstGeom>
          <a:solidFill>
            <a:srgbClr val="00468B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/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ko-KR" altLang="en-US" sz="1200" b="1" dirty="0" err="1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프로젝트팀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grpSp>
        <p:nvGrpSpPr>
          <p:cNvPr id="130" name="Group 200"/>
          <p:cNvGrpSpPr>
            <a:grpSpLocks/>
          </p:cNvGrpSpPr>
          <p:nvPr/>
        </p:nvGrpSpPr>
        <p:grpSpPr bwMode="auto">
          <a:xfrm>
            <a:off x="1582486" y="2430858"/>
            <a:ext cx="108000" cy="180000"/>
            <a:chOff x="641" y="2967"/>
            <a:chExt cx="75" cy="255"/>
          </a:xfrm>
        </p:grpSpPr>
        <p:sp>
          <p:nvSpPr>
            <p:cNvPr id="131" name="Line 201"/>
            <p:cNvSpPr>
              <a:spLocks noChangeShapeType="1"/>
            </p:cNvSpPr>
            <p:nvPr/>
          </p:nvSpPr>
          <p:spPr bwMode="auto">
            <a:xfrm flipV="1">
              <a:off x="641" y="2967"/>
              <a:ext cx="0" cy="2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 b="1">
                <a:latin typeface="나눔고딕" panose="020D0604000000000000"/>
                <a:ea typeface="나눔고딕" panose="020D0604000000000000" pitchFamily="50" charset="-127"/>
              </a:endParaRPr>
            </a:p>
          </p:txBody>
        </p:sp>
        <p:sp>
          <p:nvSpPr>
            <p:cNvPr id="132" name="Line 202"/>
            <p:cNvSpPr>
              <a:spLocks noChangeShapeType="1"/>
            </p:cNvSpPr>
            <p:nvPr/>
          </p:nvSpPr>
          <p:spPr bwMode="auto">
            <a:xfrm flipV="1">
              <a:off x="716" y="2968"/>
              <a:ext cx="0" cy="2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 sz="1600" b="1">
                <a:latin typeface="나눔고딕" panose="020D0604000000000000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33" name="Group 203"/>
          <p:cNvGrpSpPr>
            <a:grpSpLocks/>
          </p:cNvGrpSpPr>
          <p:nvPr/>
        </p:nvGrpSpPr>
        <p:grpSpPr bwMode="auto">
          <a:xfrm>
            <a:off x="1352600" y="2676859"/>
            <a:ext cx="562980" cy="304122"/>
            <a:chOff x="2973" y="2868"/>
            <a:chExt cx="439" cy="261"/>
          </a:xfrm>
        </p:grpSpPr>
        <p:pic>
          <p:nvPicPr>
            <p:cNvPr id="134" name="Picture 204" descr="2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3" y="2868"/>
              <a:ext cx="300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05" descr="사람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" y="2893"/>
              <a:ext cx="273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6" name="Group 206"/>
          <p:cNvGrpSpPr>
            <a:grpSpLocks/>
          </p:cNvGrpSpPr>
          <p:nvPr/>
        </p:nvGrpSpPr>
        <p:grpSpPr bwMode="auto">
          <a:xfrm>
            <a:off x="4262983" y="2664673"/>
            <a:ext cx="567309" cy="392772"/>
            <a:chOff x="2920" y="1986"/>
            <a:chExt cx="393" cy="284"/>
          </a:xfrm>
        </p:grpSpPr>
        <p:grpSp>
          <p:nvGrpSpPr>
            <p:cNvPr id="137" name="Group 207"/>
            <p:cNvGrpSpPr>
              <a:grpSpLocks/>
            </p:cNvGrpSpPr>
            <p:nvPr/>
          </p:nvGrpSpPr>
          <p:grpSpPr bwMode="auto">
            <a:xfrm>
              <a:off x="3013" y="1986"/>
              <a:ext cx="300" cy="259"/>
              <a:chOff x="3013" y="1986"/>
              <a:chExt cx="300" cy="259"/>
            </a:xfrm>
          </p:grpSpPr>
          <p:pic>
            <p:nvPicPr>
              <p:cNvPr id="139" name="Picture 208" descr="사람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3" y="1986"/>
                <a:ext cx="300" cy="25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0" name="Oval 209"/>
              <p:cNvSpPr>
                <a:spLocks noChangeArrowheads="1"/>
              </p:cNvSpPr>
              <p:nvPr/>
            </p:nvSpPr>
            <p:spPr bwMode="auto">
              <a:xfrm>
                <a:off x="3195" y="2148"/>
                <a:ext cx="23" cy="23"/>
              </a:xfrm>
              <a:prstGeom prst="ellipse">
                <a:avLst/>
              </a:prstGeom>
              <a:solidFill>
                <a:srgbClr val="663300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none" anchor="ctr"/>
              <a:lstStyle>
                <a:lvl1pPr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rgbClr val="006666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sz="11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138" name="Picture 210" descr="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034"/>
              <a:ext cx="273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1" name="Picture 211" descr="건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701" y="2030052"/>
            <a:ext cx="685000" cy="43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AutoShape 152"/>
          <p:cNvCxnSpPr>
            <a:cxnSpLocks noChangeShapeType="1"/>
            <a:stCxn id="139" idx="3"/>
          </p:cNvCxnSpPr>
          <p:nvPr/>
        </p:nvCxnSpPr>
        <p:spPr bwMode="auto">
          <a:xfrm flipV="1">
            <a:off x="4830292" y="2024340"/>
            <a:ext cx="1875991" cy="81943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7595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5. </a:t>
            </a:r>
            <a:r>
              <a:rPr lang="ko-KR" altLang="en-US" sz="1800">
                <a:latin typeface="나눔고딕" panose="020D0604000000000000"/>
              </a:rPr>
              <a:t>산출물 작성 계획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68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KFA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통합 모바일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개발 산출물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목록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(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안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)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은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다음과 같습니다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ko-KR" altLang="en-US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781047"/>
              </p:ext>
            </p:extLst>
          </p:nvPr>
        </p:nvGraphicFramePr>
        <p:xfrm>
          <a:off x="559941" y="1772816"/>
          <a:ext cx="8785547" cy="4777568"/>
        </p:xfrm>
        <a:graphic>
          <a:graphicData uri="http://schemas.openxmlformats.org/drawingml/2006/table">
            <a:tbl>
              <a:tblPr/>
              <a:tblGrid>
                <a:gridCol w="628013"/>
                <a:gridCol w="1952098"/>
                <a:gridCol w="976049"/>
                <a:gridCol w="3904195"/>
                <a:gridCol w="1325192"/>
              </a:tblGrid>
              <a:tr h="2494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단계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산출물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문서 포맷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내용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비고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4944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분석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 계획서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PPT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 일정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개발 범위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Architecture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요구사항 정의서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상위 수준 요구 사항 정의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기능 정의서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상위 수준 요구 사항을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IT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관점에서 분석한 기능 리스트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아키텍처 정의서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(HLD)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상위 수준 아키텍처 및 설계 등 기술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화면 설계서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PPT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사용자 측면에서의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UI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DB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설계서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Database scheme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및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object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프로그램 설계서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(LLD)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상세 수준 순서도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시나리오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컴포넌트 설계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인터페이스 규격서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내부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Legacy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시스템과의 인터페이스 규격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API 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규격서</a:t>
                      </a:r>
                      <a:endParaRPr kumimoji="1" lang="ko-KR" alt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서버 시스템에서 단말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앱에게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제공할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API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규격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구현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Source Code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Source File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소스 코드 및 </a:t>
                      </a:r>
                      <a:r>
                        <a:rPr kumimoji="1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빌드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파일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환경 파일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단위 시험 결과 보고서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각 개발 내역의 단위 기능 및 모듈 별 단위 시험 결과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통합 시험 절차서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통합 시험 절차 기술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통합 시험 결과 보고서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통합 시험 결과 보고서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시험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인수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성능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시험 절차서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인수 시험 항목 및 절차 기술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대한축구협회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인수시험 준수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  <a:cs typeface="Arial" panose="020B0604020202020204" pitchFamily="34" charset="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1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인수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성능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시험 결과 보고서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인수 시험 결과 보고서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대한축구협회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  <a:cs typeface="Arial" panose="020B0604020202020204" pitchFamily="34" charset="0"/>
                        </a:rPr>
                        <a:t>인수시험 준수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  <a:cs typeface="Arial" panose="020B0604020202020204" pitchFamily="34" charset="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사용자 매뉴얼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사용자 매뉴얼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44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운용자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 매뉴얼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/>
                          <a:ea typeface="나눔고딕" panose="020D0604000000000000"/>
                        </a:rPr>
                        <a:t>운영자 매뉴얼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/>
                        <a:ea typeface="나눔고딕" panose="020D0604000000000000"/>
                      </a:endParaRPr>
                    </a:p>
                  </a:txBody>
                  <a:tcPr marL="91409" marR="91409" marT="45736" marB="45736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200472" y="1451580"/>
            <a:ext cx="9505056" cy="5112022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>
              <a:solidFill>
                <a:srgbClr val="000000"/>
              </a:solidFill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sp>
        <p:nvSpPr>
          <p:cNvPr id="7" name="대각선 방향의 모서리가 둥근 사각형 6"/>
          <p:cNvSpPr/>
          <p:nvPr/>
        </p:nvSpPr>
        <p:spPr>
          <a:xfrm>
            <a:off x="196065" y="1357394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-윤고딕330" panose="02030504000101010101" pitchFamily="18" charset="-127"/>
                <a:ea typeface="나눔고딕" panose="020D0604000000000000"/>
                <a:cs typeface="Arial" pitchFamily="34" charset="0"/>
              </a:rPr>
              <a:t>단계별 산출물</a:t>
            </a:r>
          </a:p>
        </p:txBody>
      </p:sp>
    </p:spTree>
    <p:extLst>
      <p:ext uri="{BB962C8B-B14F-4D97-AF65-F5344CB8AC3E}">
        <p14:creationId xmlns:p14="http://schemas.microsoft.com/office/powerpoint/2010/main" val="14259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품질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992560" y="1350963"/>
            <a:ext cx="3519836" cy="1366837"/>
            <a:chOff x="984396" y="1350963"/>
            <a:chExt cx="3528000" cy="1366837"/>
          </a:xfrm>
        </p:grpSpPr>
        <p:sp>
          <p:nvSpPr>
            <p:cNvPr id="6" name="Line 134"/>
            <p:cNvSpPr>
              <a:spLocks noChangeShapeType="1"/>
            </p:cNvSpPr>
            <p:nvPr/>
          </p:nvSpPr>
          <p:spPr bwMode="auto">
            <a:xfrm>
              <a:off x="4506686" y="1493838"/>
              <a:ext cx="4763" cy="12239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800" dirty="0"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7" name="Line 135"/>
            <p:cNvSpPr>
              <a:spLocks noChangeShapeType="1"/>
            </p:cNvSpPr>
            <p:nvPr/>
          </p:nvSpPr>
          <p:spPr bwMode="auto">
            <a:xfrm>
              <a:off x="2786063" y="1350963"/>
              <a:ext cx="4762" cy="122396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800" dirty="0"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8" name="Line 166"/>
            <p:cNvSpPr>
              <a:spLocks noChangeShapeType="1"/>
            </p:cNvSpPr>
            <p:nvPr/>
          </p:nvSpPr>
          <p:spPr bwMode="auto">
            <a:xfrm flipH="1">
              <a:off x="989385" y="1493838"/>
              <a:ext cx="3175" cy="11255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ko-KR" altLang="en-US" sz="800" dirty="0"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9" name="Line 176"/>
            <p:cNvSpPr>
              <a:spLocks noChangeShapeType="1"/>
            </p:cNvSpPr>
            <p:nvPr/>
          </p:nvSpPr>
          <p:spPr bwMode="auto">
            <a:xfrm>
              <a:off x="984396" y="1493838"/>
              <a:ext cx="3528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ko-KR" altLang="en-US" sz="800" dirty="0">
                <a:latin typeface="나눔고딕" panose="020D0604000000000000"/>
                <a:ea typeface="나눔고딕" panose="020D0604000000000000"/>
              </a:endParaRPr>
            </a:p>
          </p:txBody>
        </p:sp>
      </p:grpSp>
      <p:grpSp>
        <p:nvGrpSpPr>
          <p:cNvPr id="10" name="Group 136"/>
          <p:cNvGrpSpPr>
            <a:grpSpLocks/>
          </p:cNvGrpSpPr>
          <p:nvPr/>
        </p:nvGrpSpPr>
        <p:grpSpPr bwMode="auto">
          <a:xfrm>
            <a:off x="1655713" y="1064639"/>
            <a:ext cx="2289175" cy="329760"/>
            <a:chOff x="356" y="1121"/>
            <a:chExt cx="2794" cy="396"/>
          </a:xfrm>
        </p:grpSpPr>
        <p:sp>
          <p:nvSpPr>
            <p:cNvPr id="11" name="AutoShape 137"/>
            <p:cNvSpPr>
              <a:spLocks noChangeArrowheads="1"/>
            </p:cNvSpPr>
            <p:nvPr/>
          </p:nvSpPr>
          <p:spPr bwMode="auto">
            <a:xfrm>
              <a:off x="356" y="1153"/>
              <a:ext cx="2794" cy="364"/>
            </a:xfrm>
            <a:prstGeom prst="roundRect">
              <a:avLst>
                <a:gd name="adj" fmla="val 50000"/>
              </a:avLst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12" name="AutoShape 138"/>
            <p:cNvSpPr>
              <a:spLocks noChangeArrowheads="1"/>
            </p:cNvSpPr>
            <p:nvPr/>
          </p:nvSpPr>
          <p:spPr bwMode="auto">
            <a:xfrm>
              <a:off x="356" y="1123"/>
              <a:ext cx="2794" cy="36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A1DC"/>
                </a:gs>
                <a:gs pos="100000">
                  <a:srgbClr val="002D8A"/>
                </a:gs>
              </a:gsLst>
              <a:lin ang="5400000" scaled="1"/>
            </a:gradFill>
            <a:ln w="22225" algn="ctr">
              <a:solidFill>
                <a:srgbClr val="FFFF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13" name="AutoShape 139"/>
            <p:cNvSpPr>
              <a:spLocks noChangeArrowheads="1"/>
            </p:cNvSpPr>
            <p:nvPr/>
          </p:nvSpPr>
          <p:spPr bwMode="auto">
            <a:xfrm>
              <a:off x="470" y="1121"/>
              <a:ext cx="2553" cy="36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8CD4F4"/>
                </a:gs>
                <a:gs pos="100000">
                  <a:srgbClr val="0088C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222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pic>
        <p:nvPicPr>
          <p:cNvPr id="14" name="Picture 140" descr="z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74"/>
          <a:stretch>
            <a:fillRect/>
          </a:stretch>
        </p:blipFill>
        <p:spPr bwMode="auto">
          <a:xfrm>
            <a:off x="317500" y="1682750"/>
            <a:ext cx="4770438" cy="111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61"/>
          <p:cNvSpPr txBox="1">
            <a:spLocks noChangeArrowheads="1"/>
          </p:cNvSpPr>
          <p:nvPr/>
        </p:nvSpPr>
        <p:spPr bwMode="auto">
          <a:xfrm>
            <a:off x="2165272" y="1147763"/>
            <a:ext cx="12439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프로젝트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총괄 책임자</a:t>
            </a:r>
          </a:p>
        </p:txBody>
      </p:sp>
      <p:pic>
        <p:nvPicPr>
          <p:cNvPr id="16" name="Picture 162" descr="바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-148"/>
          <a:stretch>
            <a:fillRect/>
          </a:stretch>
        </p:blipFill>
        <p:spPr bwMode="auto">
          <a:xfrm>
            <a:off x="2333154" y="17526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3" descr="바_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-148"/>
          <a:stretch>
            <a:fillRect/>
          </a:stretch>
        </p:blipFill>
        <p:spPr bwMode="auto">
          <a:xfrm>
            <a:off x="3937000" y="1752600"/>
            <a:ext cx="882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64"/>
          <p:cNvSpPr txBox="1">
            <a:spLocks noChangeArrowheads="1"/>
          </p:cNvSpPr>
          <p:nvPr/>
        </p:nvSpPr>
        <p:spPr bwMode="auto">
          <a:xfrm>
            <a:off x="2288704" y="1771650"/>
            <a:ext cx="10350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전사 품질지원</a:t>
            </a:r>
          </a:p>
        </p:txBody>
      </p:sp>
      <p:sp>
        <p:nvSpPr>
          <p:cNvPr id="19" name="Text Box 165"/>
          <p:cNvSpPr txBox="1">
            <a:spLocks noChangeArrowheads="1"/>
          </p:cNvSpPr>
          <p:nvPr/>
        </p:nvSpPr>
        <p:spPr bwMode="auto">
          <a:xfrm>
            <a:off x="3919538" y="1771650"/>
            <a:ext cx="9445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사업 관리자</a:t>
            </a:r>
          </a:p>
        </p:txBody>
      </p:sp>
      <p:grpSp>
        <p:nvGrpSpPr>
          <p:cNvPr id="20" name="Group 167"/>
          <p:cNvGrpSpPr>
            <a:grpSpLocks/>
          </p:cNvGrpSpPr>
          <p:nvPr/>
        </p:nvGrpSpPr>
        <p:grpSpPr bwMode="auto">
          <a:xfrm>
            <a:off x="544956" y="1752600"/>
            <a:ext cx="938471" cy="276225"/>
            <a:chOff x="474" y="2394"/>
            <a:chExt cx="820" cy="173"/>
          </a:xfrm>
        </p:grpSpPr>
        <p:pic>
          <p:nvPicPr>
            <p:cNvPr id="21" name="Picture 168" descr="bar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189"/>
            <a:stretch>
              <a:fillRect/>
            </a:stretch>
          </p:blipFill>
          <p:spPr bwMode="auto">
            <a:xfrm>
              <a:off x="482" y="2394"/>
              <a:ext cx="7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169"/>
            <p:cNvSpPr txBox="1">
              <a:spLocks noChangeArrowheads="1"/>
            </p:cNvSpPr>
            <p:nvPr/>
          </p:nvSpPr>
          <p:spPr bwMode="auto">
            <a:xfrm>
              <a:off x="474" y="2410"/>
              <a:ext cx="820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프로젝트 관리자</a:t>
              </a:r>
            </a:p>
          </p:txBody>
        </p:sp>
      </p:grpSp>
      <p:pic>
        <p:nvPicPr>
          <p:cNvPr id="23" name="Picture 170" descr="bar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9"/>
          <a:stretch>
            <a:fillRect/>
          </a:stretch>
        </p:blipFill>
        <p:spPr bwMode="auto">
          <a:xfrm>
            <a:off x="554038" y="2079625"/>
            <a:ext cx="909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171"/>
          <p:cNvSpPr txBox="1">
            <a:spLocks noChangeArrowheads="1"/>
          </p:cNvSpPr>
          <p:nvPr/>
        </p:nvSpPr>
        <p:spPr bwMode="auto">
          <a:xfrm>
            <a:off x="544513" y="2079625"/>
            <a:ext cx="9906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latinLnBrk="0"/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개발 관리자</a:t>
            </a:r>
          </a:p>
        </p:txBody>
      </p:sp>
      <p:grpSp>
        <p:nvGrpSpPr>
          <p:cNvPr id="25" name="Group 172"/>
          <p:cNvGrpSpPr>
            <a:grpSpLocks/>
          </p:cNvGrpSpPr>
          <p:nvPr/>
        </p:nvGrpSpPr>
        <p:grpSpPr bwMode="auto">
          <a:xfrm>
            <a:off x="554038" y="2393950"/>
            <a:ext cx="909637" cy="274638"/>
            <a:chOff x="482" y="2394"/>
            <a:chExt cx="795" cy="173"/>
          </a:xfrm>
        </p:grpSpPr>
        <p:pic>
          <p:nvPicPr>
            <p:cNvPr id="26" name="Picture 173" descr="bar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" b="189"/>
            <a:stretch>
              <a:fillRect/>
            </a:stretch>
          </p:blipFill>
          <p:spPr bwMode="auto">
            <a:xfrm>
              <a:off x="482" y="2394"/>
              <a:ext cx="79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174"/>
            <p:cNvSpPr txBox="1">
              <a:spLocks noChangeArrowheads="1"/>
            </p:cNvSpPr>
            <p:nvPr/>
          </p:nvSpPr>
          <p:spPr bwMode="auto">
            <a:xfrm>
              <a:off x="527" y="2410"/>
              <a:ext cx="71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rgbClr val="006666"/>
                  </a:solidFill>
                  <a:latin typeface="맑은 고딕" pitchFamily="50" charset="-127"/>
                  <a:ea typeface="굴림" pitchFamily="50" charset="-127"/>
                </a:defRPr>
              </a:lvl9pPr>
            </a:lstStyle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구축 </a:t>
              </a:r>
              <a:r>
                <a:rPr lang="en-US" altLang="ko-KR" sz="800" b="1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/ </a:t>
              </a:r>
              <a:r>
                <a:rPr lang="ko-KR" altLang="en-US" sz="800" b="1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개발자</a:t>
              </a:r>
            </a:p>
          </p:txBody>
        </p:sp>
      </p:grpSp>
      <p:graphicFrame>
        <p:nvGraphicFramePr>
          <p:cNvPr id="28" name="Group 1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37779"/>
              </p:ext>
            </p:extLst>
          </p:nvPr>
        </p:nvGraphicFramePr>
        <p:xfrm>
          <a:off x="317500" y="2889251"/>
          <a:ext cx="4770439" cy="3519416"/>
        </p:xfrm>
        <a:graphic>
          <a:graphicData uri="http://schemas.openxmlformats.org/drawingml/2006/table">
            <a:tbl>
              <a:tblPr/>
              <a:tblGrid>
                <a:gridCol w="794860"/>
                <a:gridCol w="3120560"/>
                <a:gridCol w="855019"/>
              </a:tblGrid>
              <a:tr h="249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직책</a:t>
                      </a:r>
                    </a:p>
                  </a:txBody>
                  <a:tcPr marL="71999" marR="71999" marT="53994" marB="53994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역할</a:t>
                      </a:r>
                    </a:p>
                  </a:txBody>
                  <a:tcPr marL="71999" marR="71999" marT="53994" marB="53994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담당자</a:t>
                      </a:r>
                    </a:p>
                  </a:txBody>
                  <a:tcPr marL="71999" marR="71999" marT="53994" marB="53994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99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품질  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총괄 책임자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사업부 내 영업부서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기술부서를 총괄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본 사업 품질의 최종적인 책임자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황해연 상무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6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전사 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품질지원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전사 품질체계 수립 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정책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프로세스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가이드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방법론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/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도구확산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착수계획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범위관리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단계별 교육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아키텍쳐 설계 및 검증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리스크 진단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 평가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김필주 부장</a:t>
                      </a:r>
                      <a:endParaRPr kumimoji="1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투입 외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)</a:t>
                      </a:r>
                      <a:endParaRPr kumimoji="1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960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</a:t>
                      </a:r>
                      <a:endParaRPr kumimoji="1" lang="en-US" altLang="ko-KR" sz="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책임자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프로젝트팀 내의 역할 및 책임 분배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계획 수립 및 수행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고객측 인수책임자와 의사소통 유지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진행사항과 의사결정사항을 필요한 부서에 보고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제품검사 결과에 따른 시정조치 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이정우 부장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06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사업 관리자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프로젝트에 대한 품질시스템 적용을 감시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프로젝트 형상표준과 품질목표를 설정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워크스루의 실행주관</a:t>
                      </a:r>
                      <a:r>
                        <a:rPr kumimoji="1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품질보증활동 주관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각 단계의 표준 및 절차를 설정하고 이행을 확인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황해연 상무</a:t>
                      </a:r>
                    </a:p>
                  </a:txBody>
                  <a:tcPr marL="72000" marR="72000" marT="54001" marB="54001" anchor="ctr" horzOverflow="overflow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" name="AutoShape 71"/>
          <p:cNvSpPr>
            <a:spLocks noChangeArrowheads="1"/>
          </p:cNvSpPr>
          <p:nvPr/>
        </p:nvSpPr>
        <p:spPr bwMode="auto">
          <a:xfrm rot="5400000">
            <a:off x="4593574" y="2489606"/>
            <a:ext cx="2207928" cy="850900"/>
          </a:xfrm>
          <a:prstGeom prst="chevron">
            <a:avLst>
              <a:gd name="adj" fmla="val 27452"/>
            </a:avLst>
          </a:prstGeom>
          <a:solidFill>
            <a:srgbClr val="B0D0E6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0" name="Rectangle 72"/>
          <p:cNvSpPr>
            <a:spLocks noChangeArrowheads="1"/>
          </p:cNvSpPr>
          <p:nvPr/>
        </p:nvSpPr>
        <p:spPr bwMode="auto">
          <a:xfrm rot="5400000">
            <a:off x="5433569" y="2407064"/>
            <a:ext cx="52322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품질보증활동</a:t>
            </a:r>
            <a:br>
              <a: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수행</a:t>
            </a:r>
          </a:p>
        </p:txBody>
      </p:sp>
      <p:sp>
        <p:nvSpPr>
          <p:cNvPr id="31" name="AutoShape 73"/>
          <p:cNvSpPr>
            <a:spLocks noChangeArrowheads="1"/>
          </p:cNvSpPr>
          <p:nvPr/>
        </p:nvSpPr>
        <p:spPr bwMode="auto">
          <a:xfrm rot="5400000">
            <a:off x="5520650" y="3396109"/>
            <a:ext cx="353776" cy="801333"/>
          </a:xfrm>
          <a:prstGeom prst="rightArrow">
            <a:avLst>
              <a:gd name="adj1" fmla="val 88056"/>
              <a:gd name="adj2" fmla="val 100000"/>
            </a:avLst>
          </a:prstGeom>
          <a:gradFill rotWithShape="1">
            <a:gsLst>
              <a:gs pos="0">
                <a:srgbClr val="B0D0E6"/>
              </a:gs>
              <a:gs pos="100000">
                <a:srgbClr val="D9E8F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5995" rIns="54000" bIns="45714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2" name="AutoShape 74"/>
          <p:cNvSpPr>
            <a:spLocks noChangeArrowheads="1"/>
          </p:cNvSpPr>
          <p:nvPr/>
        </p:nvSpPr>
        <p:spPr bwMode="auto">
          <a:xfrm rot="5400000">
            <a:off x="5116074" y="3939905"/>
            <a:ext cx="1162927" cy="850900"/>
          </a:xfrm>
          <a:prstGeom prst="chevron">
            <a:avLst>
              <a:gd name="adj" fmla="val 31046"/>
            </a:avLst>
          </a:prstGeom>
          <a:solidFill>
            <a:srgbClr val="7FA9CB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3" name="AutoShape 75"/>
          <p:cNvSpPr>
            <a:spLocks noChangeArrowheads="1"/>
          </p:cNvSpPr>
          <p:nvPr/>
        </p:nvSpPr>
        <p:spPr bwMode="auto">
          <a:xfrm rot="5400000">
            <a:off x="5533349" y="4328627"/>
            <a:ext cx="328377" cy="801333"/>
          </a:xfrm>
          <a:prstGeom prst="rightArrow">
            <a:avLst>
              <a:gd name="adj1" fmla="val 100000"/>
              <a:gd name="adj2" fmla="val 100000"/>
            </a:avLst>
          </a:prstGeom>
          <a:gradFill rotWithShape="1">
            <a:gsLst>
              <a:gs pos="0">
                <a:srgbClr val="7FA9CB"/>
              </a:gs>
              <a:gs pos="100000">
                <a:srgbClr val="B6CEE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5995" rIns="54000" bIns="45714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4" name="AutoShape 76"/>
          <p:cNvSpPr>
            <a:spLocks noChangeArrowheads="1"/>
          </p:cNvSpPr>
          <p:nvPr/>
        </p:nvSpPr>
        <p:spPr bwMode="auto">
          <a:xfrm rot="5400000">
            <a:off x="5202841" y="1157955"/>
            <a:ext cx="990574" cy="850900"/>
          </a:xfrm>
          <a:prstGeom prst="homePlate">
            <a:avLst>
              <a:gd name="adj" fmla="val 36606"/>
            </a:avLst>
          </a:prstGeom>
          <a:solidFill>
            <a:srgbClr val="ECF4FA"/>
          </a:solidFill>
          <a:ln w="6350" algn="ctr">
            <a:solidFill>
              <a:srgbClr val="29618F"/>
            </a:solidFill>
            <a:miter lim="800000"/>
            <a:headEnd/>
            <a:tailEnd/>
          </a:ln>
        </p:spPr>
        <p:txBody>
          <a:bodyPr lIns="54000" tIns="35995" rIns="54000" bIns="45714" anchor="ctr"/>
          <a:lstStyle/>
          <a:p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5" name="AutoShape 77"/>
          <p:cNvSpPr>
            <a:spLocks noChangeArrowheads="1"/>
          </p:cNvSpPr>
          <p:nvPr/>
        </p:nvSpPr>
        <p:spPr bwMode="auto">
          <a:xfrm rot="5400000">
            <a:off x="5520650" y="1460317"/>
            <a:ext cx="353776" cy="801333"/>
          </a:xfrm>
          <a:prstGeom prst="rightArrow">
            <a:avLst>
              <a:gd name="adj1" fmla="val 100000"/>
              <a:gd name="adj2" fmla="val 100000"/>
            </a:avLst>
          </a:prstGeom>
          <a:gradFill rotWithShape="1">
            <a:gsLst>
              <a:gs pos="0">
                <a:srgbClr val="ECF4F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000" tIns="35995" rIns="54000" bIns="45714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36" name="Rectangle 78"/>
          <p:cNvSpPr>
            <a:spLocks noChangeArrowheads="1"/>
          </p:cNvSpPr>
          <p:nvPr/>
        </p:nvSpPr>
        <p:spPr bwMode="auto">
          <a:xfrm rot="5400000">
            <a:off x="5521157" y="1090120"/>
            <a:ext cx="353943" cy="89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품질목표 수립</a:t>
            </a:r>
          </a:p>
        </p:txBody>
      </p:sp>
      <p:sp>
        <p:nvSpPr>
          <p:cNvPr id="37" name="Rectangle 79"/>
          <p:cNvSpPr>
            <a:spLocks noChangeArrowheads="1"/>
          </p:cNvSpPr>
          <p:nvPr/>
        </p:nvSpPr>
        <p:spPr bwMode="auto">
          <a:xfrm rot="5400000">
            <a:off x="5534544" y="4177686"/>
            <a:ext cx="320088" cy="50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시정관리</a:t>
            </a:r>
          </a:p>
        </p:txBody>
      </p:sp>
      <p:sp>
        <p:nvSpPr>
          <p:cNvPr id="40" name="Rectangle 84"/>
          <p:cNvSpPr>
            <a:spLocks noChangeArrowheads="1"/>
          </p:cNvSpPr>
          <p:nvPr/>
        </p:nvSpPr>
        <p:spPr bwMode="auto">
          <a:xfrm>
            <a:off x="5222875" y="4380236"/>
            <a:ext cx="887257" cy="805697"/>
          </a:xfrm>
          <a:prstGeom prst="rect">
            <a:avLst/>
          </a:prstGeom>
          <a:solidFill>
            <a:srgbClr val="7A98B8"/>
          </a:solidFill>
          <a:ln w="12700" algn="ctr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1" name="Rectangle 85"/>
          <p:cNvSpPr>
            <a:spLocks noChangeArrowheads="1"/>
          </p:cNvSpPr>
          <p:nvPr/>
        </p:nvSpPr>
        <p:spPr bwMode="auto">
          <a:xfrm>
            <a:off x="6153011" y="4380236"/>
            <a:ext cx="3300552" cy="805697"/>
          </a:xfrm>
          <a:prstGeom prst="rect">
            <a:avLst/>
          </a:prstGeom>
          <a:solidFill>
            <a:srgbClr val="F5F5F5"/>
          </a:solidFill>
          <a:ln w="12700" algn="ctr">
            <a:solidFill>
              <a:srgbClr val="DDDDDD"/>
            </a:solidFill>
            <a:miter lim="800000"/>
            <a:headEnd/>
            <a:tailEnd/>
          </a:ln>
          <a:effectLst>
            <a:outerShdw dist="50800" dir="10800000" algn="ctr" rotWithShape="0">
              <a:srgbClr val="AABDD2">
                <a:alpha val="50000"/>
              </a:srgbClr>
            </a:outerShdw>
          </a:effectLst>
        </p:spPr>
        <p:txBody>
          <a:bodyPr lIns="54000" anchor="ctr"/>
          <a:lstStyle/>
          <a:p>
            <a:pPr>
              <a:defRPr/>
            </a:pPr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2" name="Rectangle 86"/>
          <p:cNvSpPr>
            <a:spLocks noChangeArrowheads="1"/>
          </p:cNvSpPr>
          <p:nvPr/>
        </p:nvSpPr>
        <p:spPr bwMode="auto">
          <a:xfrm>
            <a:off x="5172187" y="4568342"/>
            <a:ext cx="10150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결함 예방활동 </a:t>
            </a:r>
            <a:b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</a:br>
            <a: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강화</a:t>
            </a:r>
          </a:p>
        </p:txBody>
      </p:sp>
      <p:sp>
        <p:nvSpPr>
          <p:cNvPr id="47" name="Rectangle 91"/>
          <p:cNvSpPr>
            <a:spLocks noChangeArrowheads="1"/>
          </p:cNvSpPr>
          <p:nvPr/>
        </p:nvSpPr>
        <p:spPr bwMode="auto">
          <a:xfrm>
            <a:off x="5222875" y="5099822"/>
            <a:ext cx="887257" cy="712390"/>
          </a:xfrm>
          <a:prstGeom prst="rect">
            <a:avLst/>
          </a:prstGeom>
          <a:solidFill>
            <a:srgbClr val="7A98B8"/>
          </a:solidFill>
          <a:ln w="12700" algn="ctr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8" name="Rectangle 92"/>
          <p:cNvSpPr>
            <a:spLocks noChangeArrowheads="1"/>
          </p:cNvSpPr>
          <p:nvPr/>
        </p:nvSpPr>
        <p:spPr bwMode="auto">
          <a:xfrm>
            <a:off x="6153011" y="5101061"/>
            <a:ext cx="3300552" cy="711151"/>
          </a:xfrm>
          <a:prstGeom prst="rect">
            <a:avLst/>
          </a:prstGeom>
          <a:solidFill>
            <a:srgbClr val="F5F5F5"/>
          </a:solidFill>
          <a:ln w="12700" algn="ctr">
            <a:solidFill>
              <a:srgbClr val="DDDDDD"/>
            </a:solidFill>
            <a:miter lim="800000"/>
            <a:headEnd/>
            <a:tailEnd/>
          </a:ln>
          <a:effectLst>
            <a:outerShdw dist="50800" dir="10800000" algn="ctr" rotWithShape="0">
              <a:srgbClr val="AABDD2">
                <a:alpha val="50000"/>
              </a:srgbClr>
            </a:outerShdw>
          </a:effectLst>
        </p:spPr>
        <p:txBody>
          <a:bodyPr lIns="54000" anchor="ctr"/>
          <a:lstStyle/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5321060" y="5339042"/>
            <a:ext cx="721671" cy="22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0" lang="ko-KR" altLang="en-US" sz="8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철저한 시험</a:t>
            </a:r>
          </a:p>
        </p:txBody>
      </p:sp>
      <p:sp>
        <p:nvSpPr>
          <p:cNvPr id="54" name="Rectangle 98"/>
          <p:cNvSpPr>
            <a:spLocks noChangeArrowheads="1"/>
          </p:cNvSpPr>
          <p:nvPr/>
        </p:nvSpPr>
        <p:spPr bwMode="auto">
          <a:xfrm>
            <a:off x="5222875" y="5729387"/>
            <a:ext cx="887257" cy="651940"/>
          </a:xfrm>
          <a:prstGeom prst="rect">
            <a:avLst/>
          </a:prstGeom>
          <a:solidFill>
            <a:srgbClr val="7A98B8"/>
          </a:solidFill>
          <a:ln w="12700" algn="ctr">
            <a:solidFill>
              <a:srgbClr val="DDDDDD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5" name="Rectangle 99"/>
          <p:cNvSpPr>
            <a:spLocks noChangeArrowheads="1"/>
          </p:cNvSpPr>
          <p:nvPr/>
        </p:nvSpPr>
        <p:spPr bwMode="auto">
          <a:xfrm>
            <a:off x="6153011" y="5728253"/>
            <a:ext cx="3300552" cy="653074"/>
          </a:xfrm>
          <a:prstGeom prst="rect">
            <a:avLst/>
          </a:prstGeom>
          <a:solidFill>
            <a:srgbClr val="F5F5F5"/>
          </a:solidFill>
          <a:ln w="12700" algn="ctr">
            <a:solidFill>
              <a:srgbClr val="DDDDDD"/>
            </a:solidFill>
            <a:miter lim="800000"/>
            <a:headEnd/>
            <a:tailEnd/>
          </a:ln>
          <a:effectLst>
            <a:outerShdw dist="50800" dir="10800000" algn="ctr" rotWithShape="0">
              <a:srgbClr val="AABDD2">
                <a:alpha val="50000"/>
              </a:srgbClr>
            </a:outerShdw>
          </a:effectLst>
        </p:spPr>
        <p:txBody>
          <a:bodyPr lIns="54000" anchor="ctr"/>
          <a:lstStyle/>
          <a:p>
            <a:pPr>
              <a:defRPr/>
            </a:pPr>
            <a:endParaRPr lang="ko-KR" altLang="en-US" sz="1000" dirty="0">
              <a:solidFill>
                <a:schemeClr val="tx1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56" name="Rectangle 100"/>
          <p:cNvSpPr>
            <a:spLocks noChangeArrowheads="1"/>
          </p:cNvSpPr>
          <p:nvPr/>
        </p:nvSpPr>
        <p:spPr bwMode="auto">
          <a:xfrm>
            <a:off x="5237956" y="5839347"/>
            <a:ext cx="88678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관리수준의</a:t>
            </a:r>
            <a:b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</a:br>
            <a:r>
              <a:rPr kumimoji="0" lang="ko-KR" altLang="en-US" sz="1000" b="1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분석 및 개선</a:t>
            </a:r>
          </a:p>
        </p:txBody>
      </p:sp>
      <p:sp>
        <p:nvSpPr>
          <p:cNvPr id="59" name="Text Box 102"/>
          <p:cNvSpPr txBox="1">
            <a:spLocks noChangeArrowheads="1"/>
          </p:cNvSpPr>
          <p:nvPr/>
        </p:nvSpPr>
        <p:spPr bwMode="auto">
          <a:xfrm>
            <a:off x="6213475" y="4379912"/>
            <a:ext cx="3195638" cy="64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프로젝트 품질담당자의 단계 말 검토 및 품질평가 수행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프로젝트팀과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독립된 전문가그룹의 진단활동 수행</a:t>
            </a:r>
          </a:p>
        </p:txBody>
      </p:sp>
      <p:sp>
        <p:nvSpPr>
          <p:cNvPr id="60" name="Text Box 104"/>
          <p:cNvSpPr txBox="1">
            <a:spLocks noChangeArrowheads="1"/>
          </p:cNvSpPr>
          <p:nvPr/>
        </p:nvSpPr>
        <p:spPr bwMode="auto">
          <a:xfrm>
            <a:off x="7904163" y="1262063"/>
            <a:ext cx="1520825" cy="238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01600" indent="-101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lnSpc>
                <a:spcPct val="95000"/>
              </a:lnSpc>
              <a:buSzPct val="80000"/>
              <a:buFontTx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  <a:cs typeface="맑은 고딕" pitchFamily="18" charset="-127"/>
              </a:rPr>
              <a:t>품질보증 계획서</a:t>
            </a:r>
          </a:p>
        </p:txBody>
      </p:sp>
      <p:sp>
        <p:nvSpPr>
          <p:cNvPr id="61" name="AutoShape 108" descr="o1"/>
          <p:cNvSpPr>
            <a:spLocks noChangeArrowheads="1"/>
          </p:cNvSpPr>
          <p:nvPr/>
        </p:nvSpPr>
        <p:spPr bwMode="auto">
          <a:xfrm>
            <a:off x="6586538" y="3563938"/>
            <a:ext cx="1349375" cy="456004"/>
          </a:xfrm>
          <a:prstGeom prst="roundRect">
            <a:avLst>
              <a:gd name="adj" fmla="val 9755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시정조치 요구 </a:t>
            </a:r>
            <a:b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및 결과 확인</a:t>
            </a:r>
          </a:p>
        </p:txBody>
      </p:sp>
      <p:grpSp>
        <p:nvGrpSpPr>
          <p:cNvPr id="62" name="Group 110"/>
          <p:cNvGrpSpPr>
            <a:grpSpLocks/>
          </p:cNvGrpSpPr>
          <p:nvPr/>
        </p:nvGrpSpPr>
        <p:grpSpPr bwMode="auto">
          <a:xfrm>
            <a:off x="6788150" y="1273174"/>
            <a:ext cx="917575" cy="656341"/>
            <a:chOff x="265" y="3020"/>
            <a:chExt cx="856" cy="374"/>
          </a:xfrm>
        </p:grpSpPr>
        <p:sp>
          <p:nvSpPr>
            <p:cNvPr id="63" name="AutoShape 111"/>
            <p:cNvSpPr>
              <a:spLocks noChangeArrowheads="1"/>
            </p:cNvSpPr>
            <p:nvPr/>
          </p:nvSpPr>
          <p:spPr bwMode="auto">
            <a:xfrm>
              <a:off x="265" y="3051"/>
              <a:ext cx="856" cy="343"/>
            </a:xfrm>
            <a:prstGeom prst="downArrow">
              <a:avLst>
                <a:gd name="adj1" fmla="val 77565"/>
                <a:gd name="adj2" fmla="val 3533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3898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64" name="AutoShape 112"/>
            <p:cNvSpPr>
              <a:spLocks noChangeArrowheads="1"/>
            </p:cNvSpPr>
            <p:nvPr/>
          </p:nvSpPr>
          <p:spPr bwMode="auto">
            <a:xfrm>
              <a:off x="295" y="3020"/>
              <a:ext cx="796" cy="350"/>
            </a:xfrm>
            <a:prstGeom prst="downArrow">
              <a:avLst>
                <a:gd name="adj1" fmla="val 78639"/>
                <a:gd name="adj2" fmla="val 2685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65" name="AutoShape 113" descr="o1"/>
          <p:cNvSpPr>
            <a:spLocks noChangeArrowheads="1"/>
          </p:cNvSpPr>
          <p:nvPr/>
        </p:nvSpPr>
        <p:spPr bwMode="auto">
          <a:xfrm>
            <a:off x="6586538" y="1209674"/>
            <a:ext cx="1349375" cy="345343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품질보증계획 수립 </a:t>
            </a:r>
          </a:p>
        </p:txBody>
      </p:sp>
      <p:grpSp>
        <p:nvGrpSpPr>
          <p:cNvPr id="66" name="Group 114"/>
          <p:cNvGrpSpPr>
            <a:grpSpLocks/>
          </p:cNvGrpSpPr>
          <p:nvPr/>
        </p:nvGrpSpPr>
        <p:grpSpPr bwMode="auto">
          <a:xfrm>
            <a:off x="6788150" y="2968625"/>
            <a:ext cx="917575" cy="658250"/>
            <a:chOff x="265" y="3020"/>
            <a:chExt cx="856" cy="374"/>
          </a:xfrm>
        </p:grpSpPr>
        <p:sp>
          <p:nvSpPr>
            <p:cNvPr id="67" name="AutoShape 115"/>
            <p:cNvSpPr>
              <a:spLocks noChangeArrowheads="1"/>
            </p:cNvSpPr>
            <p:nvPr/>
          </p:nvSpPr>
          <p:spPr bwMode="auto">
            <a:xfrm>
              <a:off x="265" y="3051"/>
              <a:ext cx="856" cy="343"/>
            </a:xfrm>
            <a:prstGeom prst="downArrow">
              <a:avLst>
                <a:gd name="adj1" fmla="val 77565"/>
                <a:gd name="adj2" fmla="val 35338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3898A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  <p:sp>
          <p:nvSpPr>
            <p:cNvPr id="69" name="AutoShape 116"/>
            <p:cNvSpPr>
              <a:spLocks noChangeArrowheads="1"/>
            </p:cNvSpPr>
            <p:nvPr/>
          </p:nvSpPr>
          <p:spPr bwMode="auto">
            <a:xfrm>
              <a:off x="295" y="3020"/>
              <a:ext cx="796" cy="350"/>
            </a:xfrm>
            <a:prstGeom prst="downArrow">
              <a:avLst>
                <a:gd name="adj1" fmla="val 78639"/>
                <a:gd name="adj2" fmla="val 26856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endParaRPr lang="ko-KR" altLang="en-US" sz="8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endParaRPr>
            </a:p>
          </p:txBody>
        </p:sp>
      </p:grpSp>
      <p:sp>
        <p:nvSpPr>
          <p:cNvPr id="70" name="AutoShape 119" descr="o1"/>
          <p:cNvSpPr>
            <a:spLocks noChangeArrowheads="1"/>
          </p:cNvSpPr>
          <p:nvPr/>
        </p:nvSpPr>
        <p:spPr bwMode="auto">
          <a:xfrm>
            <a:off x="6213475" y="1841500"/>
            <a:ext cx="975805" cy="409162"/>
          </a:xfrm>
          <a:prstGeom prst="roundRect">
            <a:avLst>
              <a:gd name="adj" fmla="val 10731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산출물검토</a:t>
            </a:r>
          </a:p>
        </p:txBody>
      </p:sp>
      <p:sp>
        <p:nvSpPr>
          <p:cNvPr id="71" name="AutoShape 120" descr="o1"/>
          <p:cNvSpPr>
            <a:spLocks noChangeArrowheads="1"/>
          </p:cNvSpPr>
          <p:nvPr/>
        </p:nvSpPr>
        <p:spPr bwMode="auto">
          <a:xfrm>
            <a:off x="7261790" y="1841500"/>
            <a:ext cx="1101160" cy="409162"/>
          </a:xfrm>
          <a:prstGeom prst="roundRect">
            <a:avLst>
              <a:gd name="adj" fmla="val 10731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산출물검토</a:t>
            </a:r>
          </a:p>
        </p:txBody>
      </p:sp>
      <p:grpSp>
        <p:nvGrpSpPr>
          <p:cNvPr id="72" name="Group 121"/>
          <p:cNvGrpSpPr>
            <a:grpSpLocks/>
          </p:cNvGrpSpPr>
          <p:nvPr/>
        </p:nvGrpSpPr>
        <p:grpSpPr bwMode="auto">
          <a:xfrm>
            <a:off x="6213475" y="2322661"/>
            <a:ext cx="2149475" cy="409162"/>
            <a:chOff x="1211" y="3182"/>
            <a:chExt cx="1749" cy="233"/>
          </a:xfrm>
        </p:grpSpPr>
        <p:sp>
          <p:nvSpPr>
            <p:cNvPr id="73" name="AutoShape 122" descr="o1"/>
            <p:cNvSpPr>
              <a:spLocks noChangeArrowheads="1"/>
            </p:cNvSpPr>
            <p:nvPr/>
          </p:nvSpPr>
          <p:spPr bwMode="auto">
            <a:xfrm>
              <a:off x="1211" y="3182"/>
              <a:ext cx="794" cy="240"/>
            </a:xfrm>
            <a:prstGeom prst="roundRect">
              <a:avLst>
                <a:gd name="adj" fmla="val 8583"/>
              </a:avLst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latinLnBrk="0">
                <a:lnSpc>
                  <a:spcPct val="95000"/>
                </a:lnSpc>
                <a:buSzPct val="80000"/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단계 말 검토</a:t>
              </a:r>
            </a:p>
          </p:txBody>
        </p:sp>
        <p:sp>
          <p:nvSpPr>
            <p:cNvPr id="74" name="AutoShape 123" descr="o1"/>
            <p:cNvSpPr>
              <a:spLocks noChangeArrowheads="1"/>
            </p:cNvSpPr>
            <p:nvPr/>
          </p:nvSpPr>
          <p:spPr bwMode="auto">
            <a:xfrm>
              <a:off x="2064" y="3182"/>
              <a:ext cx="896" cy="240"/>
            </a:xfrm>
            <a:prstGeom prst="roundRect">
              <a:avLst>
                <a:gd name="adj" fmla="val 10301"/>
              </a:avLst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 latinLnBrk="0">
                <a:lnSpc>
                  <a:spcPct val="95000"/>
                </a:lnSpc>
                <a:buSzPct val="80000"/>
                <a:defRPr/>
              </a:pPr>
              <a:r>
                <a:rPr lang="ko-KR" altLang="en-US" sz="1000" dirty="0">
                  <a:solidFill>
                    <a:schemeClr val="tx1"/>
                  </a:solidFill>
                  <a:latin typeface="나눔고딕" panose="020D0604000000000000"/>
                  <a:ea typeface="나눔고딕" panose="020D0604000000000000"/>
                </a:rPr>
                <a:t>품질평가</a:t>
              </a:r>
            </a:p>
          </p:txBody>
        </p:sp>
      </p:grpSp>
      <p:sp>
        <p:nvSpPr>
          <p:cNvPr id="75" name="AutoShape 125" descr="o1"/>
          <p:cNvSpPr>
            <a:spLocks noChangeArrowheads="1"/>
          </p:cNvSpPr>
          <p:nvPr/>
        </p:nvSpPr>
        <p:spPr bwMode="auto">
          <a:xfrm>
            <a:off x="6213475" y="2803822"/>
            <a:ext cx="975805" cy="691888"/>
          </a:xfrm>
          <a:prstGeom prst="roundRect">
            <a:avLst>
              <a:gd name="adj" fmla="val 6852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시험</a:t>
            </a:r>
          </a:p>
        </p:txBody>
      </p:sp>
      <p:sp>
        <p:nvSpPr>
          <p:cNvPr id="76" name="AutoShape 126" descr="o1"/>
          <p:cNvSpPr>
            <a:spLocks noChangeArrowheads="1"/>
          </p:cNvSpPr>
          <p:nvPr/>
        </p:nvSpPr>
        <p:spPr bwMode="auto">
          <a:xfrm>
            <a:off x="7261790" y="2803822"/>
            <a:ext cx="1101160" cy="691888"/>
          </a:xfrm>
          <a:prstGeom prst="roundRect">
            <a:avLst>
              <a:gd name="adj" fmla="val 7361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0">
              <a:lnSpc>
                <a:spcPct val="95000"/>
              </a:lnSpc>
              <a:buSzPct val="80000"/>
              <a:defRPr/>
            </a:pP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제안사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전문가그룹 </a:t>
            </a:r>
            <a:br>
              <a: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ko-KR" altLang="en-US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자체 감사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/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진단</a:t>
            </a:r>
            <a:br>
              <a:rPr lang="ko-KR" altLang="en-US" sz="9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</a:br>
            <a:r>
              <a:rPr lang="en-US" altLang="ko-KR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(SQA</a:t>
            </a:r>
            <a:r>
              <a:rPr lang="en-US" altLang="ko-KR" sz="900" baseline="30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90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및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SEPG)</a:t>
            </a:r>
          </a:p>
        </p:txBody>
      </p:sp>
      <p:sp>
        <p:nvSpPr>
          <p:cNvPr id="77" name="Text Box 103"/>
          <p:cNvSpPr txBox="1">
            <a:spLocks noChangeArrowheads="1"/>
          </p:cNvSpPr>
          <p:nvPr/>
        </p:nvSpPr>
        <p:spPr bwMode="auto">
          <a:xfrm>
            <a:off x="6213475" y="5726112"/>
            <a:ext cx="3132013" cy="646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요구사항 기반의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Checklist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사용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단계별 품질활동 기록 및 분석을 통한 관리절차 개선</a:t>
            </a:r>
          </a:p>
        </p:txBody>
      </p:sp>
      <p:sp>
        <p:nvSpPr>
          <p:cNvPr id="78" name="Text Box 127"/>
          <p:cNvSpPr txBox="1">
            <a:spLocks noChangeArrowheads="1"/>
          </p:cNvSpPr>
          <p:nvPr/>
        </p:nvSpPr>
        <p:spPr bwMode="auto">
          <a:xfrm>
            <a:off x="6213475" y="5112432"/>
            <a:ext cx="3132013" cy="644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92061" tIns="46031" rIns="92061" bIns="46031" anchor="ctr"/>
          <a:lstStyle/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단위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통합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시스템성능 시험 수행 및 결과 보고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시험결과 반영을 통한 시스템 보완 및 개선</a:t>
            </a:r>
          </a:p>
          <a:p>
            <a:pPr marL="101600" indent="-101600" latinLnBrk="0">
              <a:spcBef>
                <a:spcPct val="20000"/>
              </a:spcBef>
              <a:buSzPct val="80000"/>
              <a:buFontTx/>
              <a:buChar char="•"/>
              <a:defRPr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/>
                <a:ea typeface="나눔고딕" panose="020D0604000000000000"/>
              </a:rPr>
              <a:t>시스템 성능시험 수행 지원</a:t>
            </a:r>
          </a:p>
        </p:txBody>
      </p:sp>
    </p:spTree>
    <p:extLst>
      <p:ext uri="{BB962C8B-B14F-4D97-AF65-F5344CB8AC3E}">
        <p14:creationId xmlns:p14="http://schemas.microsoft.com/office/powerpoint/2010/main" val="261831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품질 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101" name="Text Box 13"/>
          <p:cNvSpPr txBox="1">
            <a:spLocks noChangeArrowheads="1"/>
          </p:cNvSpPr>
          <p:nvPr/>
        </p:nvSpPr>
        <p:spPr bwMode="auto">
          <a:xfrm>
            <a:off x="857097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작업단위 </a:t>
            </a:r>
            <a:endParaRPr lang="en-US" altLang="ko-KR" sz="800" dirty="0">
              <a:latin typeface="나눔고딕" panose="020D0604000000000000"/>
              <a:ea typeface="나눔고딕" panose="020D0604000000000000"/>
            </a:endParaRPr>
          </a:p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생성 및 코딩</a:t>
            </a:r>
          </a:p>
        </p:txBody>
      </p:sp>
      <p:sp>
        <p:nvSpPr>
          <p:cNvPr id="98" name="Text Box 17"/>
          <p:cNvSpPr txBox="1">
            <a:spLocks noChangeArrowheads="1"/>
          </p:cNvSpPr>
          <p:nvPr/>
        </p:nvSpPr>
        <p:spPr bwMode="auto">
          <a:xfrm>
            <a:off x="2238854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시험데이터 준비</a:t>
            </a:r>
          </a:p>
        </p:txBody>
      </p:sp>
      <p:sp>
        <p:nvSpPr>
          <p:cNvPr id="95" name="Text Box 21"/>
          <p:cNvSpPr txBox="1">
            <a:spLocks noChangeArrowheads="1"/>
          </p:cNvSpPr>
          <p:nvPr/>
        </p:nvSpPr>
        <p:spPr bwMode="auto">
          <a:xfrm>
            <a:off x="2238854" y="2983337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코드 검토 실시</a:t>
            </a:r>
          </a:p>
        </p:txBody>
      </p:sp>
      <p:sp>
        <p:nvSpPr>
          <p:cNvPr id="92" name="Text Box 25"/>
          <p:cNvSpPr txBox="1">
            <a:spLocks noChangeArrowheads="1"/>
          </p:cNvSpPr>
          <p:nvPr/>
        </p:nvSpPr>
        <p:spPr bwMode="auto">
          <a:xfrm>
            <a:off x="3671788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단위 및 </a:t>
            </a:r>
            <a:r>
              <a:rPr lang="ko-KR" altLang="en-US" sz="800" dirty="0" err="1">
                <a:latin typeface="나눔고딕" panose="020D0604000000000000"/>
                <a:ea typeface="나눔고딕" panose="020D0604000000000000"/>
              </a:rPr>
              <a:t>스트링</a:t>
            </a:r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 </a:t>
            </a:r>
          </a:p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시험 실시</a:t>
            </a:r>
          </a:p>
        </p:txBody>
      </p:sp>
      <p:sp>
        <p:nvSpPr>
          <p:cNvPr id="102" name="Rectangle 31"/>
          <p:cNvSpPr>
            <a:spLocks noChangeArrowheads="1"/>
          </p:cNvSpPr>
          <p:nvPr/>
        </p:nvSpPr>
        <p:spPr bwMode="auto">
          <a:xfrm>
            <a:off x="579133" y="2074965"/>
            <a:ext cx="1584000" cy="252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단위테스트 작업항목</a:t>
            </a:r>
          </a:p>
        </p:txBody>
      </p:sp>
      <p:sp>
        <p:nvSpPr>
          <p:cNvPr id="103" name="Rectangle 32"/>
          <p:cNvSpPr>
            <a:spLocks noChangeArrowheads="1"/>
          </p:cNvSpPr>
          <p:nvPr/>
        </p:nvSpPr>
        <p:spPr bwMode="auto">
          <a:xfrm>
            <a:off x="579703" y="3551513"/>
            <a:ext cx="3991744" cy="252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단위테스트 주요 테스트 항목</a:t>
            </a:r>
          </a:p>
        </p:txBody>
      </p:sp>
      <p:graphicFrame>
        <p:nvGraphicFramePr>
          <p:cNvPr id="104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022539"/>
              </p:ext>
            </p:extLst>
          </p:nvPr>
        </p:nvGraphicFramePr>
        <p:xfrm>
          <a:off x="579703" y="3912917"/>
          <a:ext cx="3991744" cy="2468411"/>
        </p:xfrm>
        <a:graphic>
          <a:graphicData uri="http://schemas.openxmlformats.org/drawingml/2006/table">
            <a:tbl>
              <a:tblPr/>
              <a:tblGrid>
                <a:gridCol w="1074700"/>
                <a:gridCol w="2917044"/>
              </a:tblGrid>
              <a:tr h="214717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수행단계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      행        내      역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933802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 데이터 준비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단위테스트 실시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시험계획 수립     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시험데이터중심 예상결과 작성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 조건 파악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데이터베이스 로드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 주기 정의</a:t>
                      </a:r>
                    </a:p>
                    <a:p>
                      <a:pPr marL="0" marR="0" lvl="0" indent="0" algn="just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주기 통계표 준비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98389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5000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단위테스트 실시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단위테스트 준비    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결과검토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시험계획검토   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예상결과 대비 실제결과 검토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시험 요건 검증 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변경 후 필요 시 재 시험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각 시험 주기의 목적 및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-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단위테스트 체크리스트 완성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      접근방법 검토</a:t>
                      </a:r>
                      <a:endParaRPr kumimoji="0" lang="en-US" altLang="ko-KR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테스트실시                       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•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통합테스트를 위한 준비확인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3" name="Rectangle 31"/>
          <p:cNvSpPr>
            <a:spLocks noChangeArrowheads="1"/>
          </p:cNvSpPr>
          <p:nvPr/>
        </p:nvSpPr>
        <p:spPr bwMode="auto">
          <a:xfrm>
            <a:off x="5137720" y="3551513"/>
            <a:ext cx="4207768" cy="252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통합테스트 주요 테스트 항목</a:t>
            </a:r>
          </a:p>
        </p:txBody>
      </p:sp>
      <p:graphicFrame>
        <p:nvGraphicFramePr>
          <p:cNvPr id="154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563320"/>
              </p:ext>
            </p:extLst>
          </p:nvPr>
        </p:nvGraphicFramePr>
        <p:xfrm>
          <a:off x="5137720" y="3912917"/>
          <a:ext cx="4207768" cy="2243139"/>
        </p:xfrm>
        <a:graphic>
          <a:graphicData uri="http://schemas.openxmlformats.org/drawingml/2006/table">
            <a:tbl>
              <a:tblPr/>
              <a:tblGrid>
                <a:gridCol w="1132861"/>
                <a:gridCol w="3074907"/>
              </a:tblGrid>
              <a:tr h="236538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테스트 항목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수      행        내      역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50165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결합성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-윤고딕330" panose="02030504000101010101" pitchFamily="18" charset="-127"/>
                        <a:ea typeface="나눔고딕" panose="020D0604000000000000"/>
                      </a:endParaRP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모듈간에 주고받는 매개변수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(File/Parameter)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의 정확성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</a:b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여부시험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650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기능성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모듈간의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Interface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 정의된 기능의 수행여부 시험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0063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보완성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시스템의 특성에 따른 접근권한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(Access authority)</a:t>
                      </a: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부여의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/>
                      </a:r>
                      <a:b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</a:br>
                      <a:r>
                        <a:rPr kumimoji="0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적절성 여부와 정의된 내용대로 수행되는지의 여부 시험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데이터 적합성 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just">
                        <a:spcBef>
                          <a:spcPct val="20000"/>
                        </a:spcBef>
                        <a:spcAft>
                          <a:spcPct val="50000"/>
                        </a:spcAft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1pPr>
                      <a:lvl2pPr algn="just">
                        <a:buFont typeface="Monotype Sorts" pitchFamily="2" charset="2"/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2pPr>
                      <a:lvl3pPr algn="just">
                        <a:spcBef>
                          <a:spcPct val="5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3pPr>
                      <a:lvl4pPr algn="just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4pPr>
                      <a:lvl5pPr algn="l"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5pPr>
                      <a:lvl6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6pPr>
                      <a:lvl7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7pPr>
                      <a:lvl8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8pPr>
                      <a:lvl9pPr fontAlgn="base">
                        <a:lnSpc>
                          <a:spcPct val="13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defRPr sz="1000">
                          <a:solidFill>
                            <a:schemeClr val="tx1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-윤고딕330" panose="02030504000101010101" pitchFamily="18" charset="-127"/>
                          <a:ea typeface="나눔고딕" panose="020D0604000000000000"/>
                        </a:rPr>
                        <a:t>모듈간에 주고 받는 데이터들이 상호 일치하는지의 여부 시험</a:t>
                      </a:r>
                    </a:p>
                  </a:txBody>
                  <a:tcPr marL="38100" marR="38100" marT="0" marB="38100" anchor="ctr" horzOverflow="overflow">
                    <a:lnL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5" name="Rectangle 55"/>
          <p:cNvSpPr>
            <a:spLocks noChangeArrowheads="1"/>
          </p:cNvSpPr>
          <p:nvPr/>
        </p:nvSpPr>
        <p:spPr bwMode="auto">
          <a:xfrm>
            <a:off x="5051994" y="5208317"/>
            <a:ext cx="45719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fontAlgn="ctr">
              <a:buFont typeface="Monotype Sorts" pitchFamily="2" charset="2"/>
              <a:buNone/>
            </a:pPr>
            <a:endParaRPr kumimoji="0" lang="ko-KR" altLang="ko-KR" sz="1000">
              <a:latin typeface="나눔고딕" panose="020D0604000000000000"/>
              <a:ea typeface="HY중고딕" panose="02030600000101010101" pitchFamily="18" charset="-127"/>
            </a:endParaRPr>
          </a:p>
        </p:txBody>
      </p:sp>
      <p:sp>
        <p:nvSpPr>
          <p:cNvPr id="156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제안사는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en-US" altLang="ko-KR" sz="1600" b="1" dirty="0" err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JoinKFA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통합 모바일 시스템이 필요한 기능을 적절히 수행하는지 확인을 위한 단위테스트와 단위 프로그램 및 모듈이 결합되어 전체적 기능이 적절히 수행 되는지를 확인하고 외부시스템과의 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Interface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가 정확하고 적정한지 통합 테스트를 진행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200472" y="1690082"/>
            <a:ext cx="9505056" cy="487352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160" name="대각선 방향의 모서리가 둥근 사각형 159"/>
          <p:cNvSpPr/>
          <p:nvPr/>
        </p:nvSpPr>
        <p:spPr>
          <a:xfrm>
            <a:off x="196065" y="1594521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테스트 방안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cxnSp>
        <p:nvCxnSpPr>
          <p:cNvPr id="163" name="직선 연결선 162"/>
          <p:cNvCxnSpPr>
            <a:endCxn id="101" idx="1"/>
          </p:cNvCxnSpPr>
          <p:nvPr/>
        </p:nvCxnSpPr>
        <p:spPr>
          <a:xfrm>
            <a:off x="579134" y="2687393"/>
            <a:ext cx="277963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01" idx="3"/>
            <a:endCxn id="98" idx="1"/>
          </p:cNvCxnSpPr>
          <p:nvPr/>
        </p:nvCxnSpPr>
        <p:spPr>
          <a:xfrm>
            <a:off x="1778269" y="2687393"/>
            <a:ext cx="4605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98" idx="3"/>
            <a:endCxn id="92" idx="1"/>
          </p:cNvCxnSpPr>
          <p:nvPr/>
        </p:nvCxnSpPr>
        <p:spPr>
          <a:xfrm>
            <a:off x="3160026" y="2687393"/>
            <a:ext cx="5117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>
            <a:stCxn id="101" idx="3"/>
            <a:endCxn id="95" idx="1"/>
          </p:cNvCxnSpPr>
          <p:nvPr/>
        </p:nvCxnSpPr>
        <p:spPr>
          <a:xfrm>
            <a:off x="1778269" y="2687393"/>
            <a:ext cx="460585" cy="51194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꺾인 연결선 174"/>
          <p:cNvCxnSpPr>
            <a:stCxn id="95" idx="3"/>
            <a:endCxn id="92" idx="1"/>
          </p:cNvCxnSpPr>
          <p:nvPr/>
        </p:nvCxnSpPr>
        <p:spPr>
          <a:xfrm flipV="1">
            <a:off x="3160026" y="2687393"/>
            <a:ext cx="511762" cy="51194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 Box 13"/>
          <p:cNvSpPr txBox="1">
            <a:spLocks noChangeArrowheads="1"/>
          </p:cNvSpPr>
          <p:nvPr/>
        </p:nvSpPr>
        <p:spPr bwMode="auto">
          <a:xfrm>
            <a:off x="5537617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 smtClean="0">
                <a:latin typeface="나눔고딕" panose="020D0604000000000000"/>
                <a:ea typeface="나눔고딕" panose="020D0604000000000000"/>
              </a:rPr>
              <a:t>시험 계획서 준비</a:t>
            </a:r>
            <a:endParaRPr lang="ko-KR" altLang="en-US" sz="800" dirty="0"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177" name="Text Box 17"/>
          <p:cNvSpPr txBox="1">
            <a:spLocks noChangeArrowheads="1"/>
          </p:cNvSpPr>
          <p:nvPr/>
        </p:nvSpPr>
        <p:spPr bwMode="auto">
          <a:xfrm>
            <a:off x="6919374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 smtClean="0">
                <a:latin typeface="나눔고딕" panose="020D0604000000000000"/>
                <a:ea typeface="나눔고딕" panose="020D0604000000000000"/>
              </a:rPr>
              <a:t>시험환경 </a:t>
            </a:r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준비</a:t>
            </a:r>
          </a:p>
        </p:txBody>
      </p:sp>
      <p:sp>
        <p:nvSpPr>
          <p:cNvPr id="178" name="Text Box 21"/>
          <p:cNvSpPr txBox="1">
            <a:spLocks noChangeArrowheads="1"/>
          </p:cNvSpPr>
          <p:nvPr/>
        </p:nvSpPr>
        <p:spPr bwMode="auto">
          <a:xfrm>
            <a:off x="6919374" y="2983337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>
                <a:latin typeface="나눔고딕" panose="020D0604000000000000"/>
                <a:ea typeface="나눔고딕" panose="020D0604000000000000"/>
              </a:rPr>
              <a:t>코드 검토 실시</a:t>
            </a:r>
          </a:p>
        </p:txBody>
      </p:sp>
      <p:sp>
        <p:nvSpPr>
          <p:cNvPr id="179" name="Text Box 25"/>
          <p:cNvSpPr txBox="1">
            <a:spLocks noChangeArrowheads="1"/>
          </p:cNvSpPr>
          <p:nvPr/>
        </p:nvSpPr>
        <p:spPr bwMode="auto">
          <a:xfrm>
            <a:off x="8352308" y="2471393"/>
            <a:ext cx="921172" cy="432000"/>
          </a:xfrm>
          <a:prstGeom prst="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>
            <a:defPPr>
              <a:defRPr lang="ko-KR"/>
            </a:defPPr>
            <a:lvl1pPr algn="ctr" fontAlgn="base">
              <a:spcBef>
                <a:spcPct val="0"/>
              </a:spcBef>
              <a:spcAft>
                <a:spcPct val="0"/>
              </a:spcAft>
              <a:defRPr kumimoji="1" sz="1000">
                <a:solidFill>
                  <a:srgbClr val="000000"/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Arial" pitchFamily="34" charset="0"/>
              </a:defRPr>
            </a:lvl1pPr>
          </a:lstStyle>
          <a:p>
            <a:r>
              <a:rPr lang="ko-KR" altLang="en-US" sz="800" dirty="0" smtClean="0">
                <a:latin typeface="나눔고딕" panose="020D0604000000000000"/>
                <a:ea typeface="나눔고딕" panose="020D0604000000000000"/>
              </a:rPr>
              <a:t>시험실행 및 평가</a:t>
            </a:r>
            <a:endParaRPr lang="ko-KR" altLang="en-US" sz="800" dirty="0">
              <a:latin typeface="나눔고딕" panose="020D0604000000000000"/>
              <a:ea typeface="나눔고딕" panose="020D0604000000000000"/>
            </a:endParaRPr>
          </a:p>
        </p:txBody>
      </p:sp>
      <p:cxnSp>
        <p:nvCxnSpPr>
          <p:cNvPr id="180" name="직선 연결선 179"/>
          <p:cNvCxnSpPr>
            <a:endCxn id="176" idx="1"/>
          </p:cNvCxnSpPr>
          <p:nvPr/>
        </p:nvCxnSpPr>
        <p:spPr>
          <a:xfrm>
            <a:off x="5259654" y="2687393"/>
            <a:ext cx="277963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stCxn id="176" idx="3"/>
            <a:endCxn id="177" idx="1"/>
          </p:cNvCxnSpPr>
          <p:nvPr/>
        </p:nvCxnSpPr>
        <p:spPr>
          <a:xfrm>
            <a:off x="6458789" y="2687393"/>
            <a:ext cx="46058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177" idx="3"/>
            <a:endCxn id="179" idx="1"/>
          </p:cNvCxnSpPr>
          <p:nvPr/>
        </p:nvCxnSpPr>
        <p:spPr>
          <a:xfrm>
            <a:off x="7840546" y="2687393"/>
            <a:ext cx="5117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꺾인 연결선 182"/>
          <p:cNvCxnSpPr>
            <a:stCxn id="176" idx="3"/>
            <a:endCxn id="178" idx="1"/>
          </p:cNvCxnSpPr>
          <p:nvPr/>
        </p:nvCxnSpPr>
        <p:spPr>
          <a:xfrm>
            <a:off x="6458789" y="2687393"/>
            <a:ext cx="460585" cy="51194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꺾인 연결선 183"/>
          <p:cNvCxnSpPr>
            <a:stCxn id="178" idx="3"/>
            <a:endCxn id="179" idx="1"/>
          </p:cNvCxnSpPr>
          <p:nvPr/>
        </p:nvCxnSpPr>
        <p:spPr>
          <a:xfrm flipV="1">
            <a:off x="7840546" y="2687393"/>
            <a:ext cx="511762" cy="511944"/>
          </a:xfrm>
          <a:prstGeom prst="bent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31"/>
          <p:cNvSpPr>
            <a:spLocks noChangeArrowheads="1"/>
          </p:cNvSpPr>
          <p:nvPr/>
        </p:nvSpPr>
        <p:spPr bwMode="auto">
          <a:xfrm>
            <a:off x="5169023" y="2074965"/>
            <a:ext cx="1584000" cy="252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통합테스트 </a:t>
            </a:r>
            <a:r>
              <a:rPr lang="ko-KR" altLang="en-US" sz="1200" b="1" dirty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작업항목</a:t>
            </a:r>
          </a:p>
        </p:txBody>
      </p:sp>
    </p:spTree>
    <p:extLst>
      <p:ext uri="{BB962C8B-B14F-4D97-AF65-F5344CB8AC3E}">
        <p14:creationId xmlns:p14="http://schemas.microsoft.com/office/powerpoint/2010/main" val="10075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87579" y="142968"/>
            <a:ext cx="515546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latin typeface="나눔고딕" panose="020D0604000000000000"/>
              </a:rPr>
              <a:t>6. </a:t>
            </a:r>
            <a:r>
              <a:rPr lang="ko-KR" altLang="en-US" sz="1800">
                <a:latin typeface="나눔고딕" panose="020D0604000000000000"/>
              </a:rPr>
              <a:t>품질 관리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789622" y="188640"/>
            <a:ext cx="4290584" cy="504056"/>
          </a:xfrm>
        </p:spPr>
        <p:txBody>
          <a:bodyPr/>
          <a:lstStyle/>
          <a:p>
            <a:r>
              <a:rPr lang="en-US" altLang="ko-KR" dirty="0" smtClean="0"/>
              <a:t>IV. </a:t>
            </a:r>
            <a:r>
              <a:rPr lang="ko-KR" altLang="en-US" smtClean="0"/>
              <a:t>사업 관리</a:t>
            </a:r>
            <a:endParaRPr lang="ko-KR" altLang="en-US" dirty="0"/>
          </a:p>
        </p:txBody>
      </p:sp>
      <p:sp>
        <p:nvSpPr>
          <p:cNvPr id="9" name="Rounded Rectangle 152"/>
          <p:cNvSpPr/>
          <p:nvPr/>
        </p:nvSpPr>
        <p:spPr>
          <a:xfrm>
            <a:off x="631099" y="2496848"/>
            <a:ext cx="8349844" cy="2278868"/>
          </a:xfrm>
          <a:prstGeom prst="roundRect">
            <a:avLst>
              <a:gd name="adj" fmla="val 0"/>
            </a:avLst>
          </a:prstGeom>
          <a:solidFill>
            <a:srgbClr val="D5F7FF"/>
          </a:solidFill>
          <a:ln w="28575" cap="flat" cmpd="sng" algn="ctr">
            <a:noFill/>
            <a:prstDash val="solid"/>
          </a:ln>
          <a:effectLst/>
        </p:spPr>
        <p:txBody>
          <a:bodyPr lIns="72000" tIns="0" rIns="0" bIns="36000"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solidFill>
                  <a:srgbClr val="0C0C0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 </a:t>
            </a:r>
            <a:endParaRPr kumimoji="0" lang="ko-KR" altLang="en-US" sz="1000" b="1" i="0" u="none" strike="noStrike" kern="0" cap="none" spc="0" normalizeH="0" baseline="0" noProof="0" dirty="0">
              <a:solidFill>
                <a:srgbClr val="0C0C0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1" name="직사각형 59"/>
          <p:cNvSpPr/>
          <p:nvPr/>
        </p:nvSpPr>
        <p:spPr>
          <a:xfrm>
            <a:off x="594143" y="6099586"/>
            <a:ext cx="777742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테스트 수행 주기는 테스트 계획서에 따라 변경 가능하며</a:t>
            </a:r>
            <a:r>
              <a:rPr kumimoji="0" lang="en-US" altLang="ko-KR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kumimoji="0" lang="ko-KR" altLang="en-US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테스트업무는 개발 프로세스에 따라 변경될 수 있음</a:t>
            </a:r>
            <a:r>
              <a:rPr kumimoji="0" lang="en-US" altLang="ko-KR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 </a:t>
            </a:r>
            <a:endParaRPr kumimoji="0" lang="en-US" altLang="ko-KR" sz="900" b="1" i="0" u="none" strike="noStrike" kern="0" cap="none" spc="0" normalizeH="0" baseline="0" noProof="0" dirty="0"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altLang="ko-KR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BTS </a:t>
            </a:r>
            <a:r>
              <a:rPr kumimoji="0" lang="ko-KR" altLang="en-US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로는 </a:t>
            </a:r>
            <a:r>
              <a:rPr kumimoji="0" lang="en-US" altLang="ko-KR" sz="1000" b="1" i="0" u="none" strike="noStrike" kern="0" cap="none" spc="0" normalizeH="0" baseline="0" noProof="0" dirty="0" err="1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Redmine</a:t>
            </a:r>
            <a:r>
              <a:rPr kumimoji="0" lang="ko-KR" altLang="en-US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을</a:t>
            </a:r>
            <a:r>
              <a:rPr kumimoji="0" lang="en-US" altLang="ko-KR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kumimoji="0" lang="ko-KR" altLang="en-US" sz="1000" b="1" i="0" u="none" strike="noStrike" kern="0" cap="none" spc="0" normalizeH="0" baseline="0" noProof="0" dirty="0"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</a:t>
            </a:r>
            <a:r>
              <a:rPr lang="en-US" altLang="ko-KR" sz="10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kumimoji="0" lang="en-US" altLang="ko-KR" sz="1000" b="1" i="0" u="none" strike="noStrike" kern="0" cap="none" spc="0" normalizeH="0" baseline="0" noProof="0" dirty="0"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Rounded Rectangle 152"/>
          <p:cNvSpPr/>
          <p:nvPr/>
        </p:nvSpPr>
        <p:spPr>
          <a:xfrm>
            <a:off x="631099" y="4844329"/>
            <a:ext cx="8349843" cy="12317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72000" tIns="0" rIns="0" bIns="36000" rtlCol="0" anchor="b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solidFill>
                <a:srgbClr val="0C0C0C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13" name="Rounded Rectangle 154"/>
          <p:cNvSpPr/>
          <p:nvPr/>
        </p:nvSpPr>
        <p:spPr>
          <a:xfrm>
            <a:off x="2703933" y="2671978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QA </a:t>
            </a: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계획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15" name="Rounded Rectangle 156"/>
          <p:cNvSpPr/>
          <p:nvPr/>
        </p:nvSpPr>
        <p:spPr>
          <a:xfrm>
            <a:off x="2702541" y="3279381"/>
            <a:ext cx="705386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Test Case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작성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16" name="Rounded Rectangle 154"/>
          <p:cNvSpPr/>
          <p:nvPr/>
        </p:nvSpPr>
        <p:spPr>
          <a:xfrm>
            <a:off x="3596370" y="3277629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Test Data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작성 </a:t>
            </a: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/ </a:t>
            </a: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보완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17" name="Rounded Rectangle 158"/>
          <p:cNvSpPr/>
          <p:nvPr/>
        </p:nvSpPr>
        <p:spPr>
          <a:xfrm>
            <a:off x="3483188" y="2708920"/>
            <a:ext cx="1541820" cy="300862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noFill/>
            <a:prstDash val="solid"/>
          </a:ln>
          <a:effectLst/>
        </p:spPr>
        <p:txBody>
          <a:bodyPr lIns="7200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solidFill>
                  <a:srgbClr val="0C0C0C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BTS / Bug Work Flow </a:t>
            </a:r>
          </a:p>
        </p:txBody>
      </p:sp>
      <p:sp>
        <p:nvSpPr>
          <p:cNvPr id="18" name="Rounded Rectangle 154"/>
          <p:cNvSpPr/>
          <p:nvPr/>
        </p:nvSpPr>
        <p:spPr>
          <a:xfrm>
            <a:off x="5385824" y="3111027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Test Start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공지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19" name="Rounded Rectangle 154"/>
          <p:cNvSpPr/>
          <p:nvPr/>
        </p:nvSpPr>
        <p:spPr>
          <a:xfrm>
            <a:off x="5384587" y="3816510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문서 검토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수행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0" name="Rounded Rectangle 154"/>
          <p:cNvSpPr/>
          <p:nvPr/>
        </p:nvSpPr>
        <p:spPr>
          <a:xfrm>
            <a:off x="6150921" y="4299297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테스트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수행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1" name="Rounded Rectangle 154"/>
          <p:cNvSpPr/>
          <p:nvPr/>
        </p:nvSpPr>
        <p:spPr>
          <a:xfrm>
            <a:off x="7043752" y="4293485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테스트결함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리뷰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2" name="순서도: 판단 54"/>
          <p:cNvSpPr/>
          <p:nvPr/>
        </p:nvSpPr>
        <p:spPr>
          <a:xfrm>
            <a:off x="7035619" y="3840254"/>
            <a:ext cx="720255" cy="315157"/>
          </a:xfrm>
          <a:prstGeom prst="flowChartDecision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dk1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결함</a:t>
            </a:r>
            <a:r>
              <a:rPr lang="en-US" altLang="ko-KR" sz="800" dirty="0">
                <a:solidFill>
                  <a:schemeClr val="dk1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?</a:t>
            </a:r>
            <a:endParaRPr lang="ko-KR" altLang="en-US" sz="800" dirty="0">
              <a:solidFill>
                <a:schemeClr val="dk1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3" name="Rounded Rectangle 154"/>
          <p:cNvSpPr/>
          <p:nvPr/>
        </p:nvSpPr>
        <p:spPr>
          <a:xfrm>
            <a:off x="7003799" y="3121409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결함 종료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4" name="Rounded Rectangle 154"/>
          <p:cNvSpPr/>
          <p:nvPr/>
        </p:nvSpPr>
        <p:spPr>
          <a:xfrm>
            <a:off x="8019451" y="3797258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결함등록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25" name="Rounded Rectangle 154"/>
          <p:cNvSpPr/>
          <p:nvPr/>
        </p:nvSpPr>
        <p:spPr>
          <a:xfrm>
            <a:off x="8018540" y="3103761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테스트 결과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리뷰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26" name="직선 연결선 58"/>
          <p:cNvCxnSpPr/>
          <p:nvPr/>
        </p:nvCxnSpPr>
        <p:spPr>
          <a:xfrm>
            <a:off x="5276174" y="2490304"/>
            <a:ext cx="0" cy="3566286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7" name="직선 화살표 연결선 59"/>
          <p:cNvCxnSpPr>
            <a:endCxn id="13" idx="1"/>
          </p:cNvCxnSpPr>
          <p:nvPr/>
        </p:nvCxnSpPr>
        <p:spPr>
          <a:xfrm flipV="1">
            <a:off x="2545136" y="2872552"/>
            <a:ext cx="158798" cy="4038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28" name="직선 화살표 연결선 60"/>
          <p:cNvCxnSpPr/>
          <p:nvPr/>
        </p:nvCxnSpPr>
        <p:spPr>
          <a:xfrm>
            <a:off x="3048238" y="3080846"/>
            <a:ext cx="2771" cy="187578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29" name="꺾인 연결선 61"/>
          <p:cNvCxnSpPr/>
          <p:nvPr/>
        </p:nvCxnSpPr>
        <p:spPr>
          <a:xfrm flipV="1">
            <a:off x="5209215" y="4217286"/>
            <a:ext cx="506450" cy="1407814"/>
          </a:xfrm>
          <a:prstGeom prst="bentConnector2">
            <a:avLst/>
          </a:prstGeom>
          <a:noFill/>
          <a:ln w="12700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0" name="직선 화살표 연결선 62"/>
          <p:cNvCxnSpPr>
            <a:stCxn id="19" idx="0"/>
            <a:endCxn id="18" idx="2"/>
          </p:cNvCxnSpPr>
          <p:nvPr/>
        </p:nvCxnSpPr>
        <p:spPr>
          <a:xfrm flipV="1">
            <a:off x="5736584" y="3512175"/>
            <a:ext cx="1237" cy="304335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1" name="꺾인 연결선 63"/>
          <p:cNvCxnSpPr/>
          <p:nvPr/>
        </p:nvCxnSpPr>
        <p:spPr>
          <a:xfrm rot="16200000" flipH="1">
            <a:off x="5737900" y="3676721"/>
            <a:ext cx="997548" cy="275072"/>
          </a:xfrm>
          <a:prstGeom prst="bentConnector3">
            <a:avLst>
              <a:gd name="adj1" fmla="val 550"/>
            </a:avLst>
          </a:prstGeom>
          <a:noFill/>
          <a:ln w="12700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2" name="꺾인 연결선 64"/>
          <p:cNvCxnSpPr>
            <a:stCxn id="23" idx="1"/>
          </p:cNvCxnSpPr>
          <p:nvPr/>
        </p:nvCxnSpPr>
        <p:spPr>
          <a:xfrm rot="10800000" flipV="1">
            <a:off x="6724000" y="3321983"/>
            <a:ext cx="279799" cy="975982"/>
          </a:xfrm>
          <a:prstGeom prst="bentConnector2">
            <a:avLst/>
          </a:prstGeom>
          <a:noFill/>
          <a:ln w="12700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3" name="직선 화살표 연결선 65"/>
          <p:cNvCxnSpPr/>
          <p:nvPr/>
        </p:nvCxnSpPr>
        <p:spPr>
          <a:xfrm>
            <a:off x="6858831" y="4494060"/>
            <a:ext cx="184920" cy="0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4" name="직선 화살표 연결선 66"/>
          <p:cNvCxnSpPr>
            <a:stCxn id="21" idx="0"/>
            <a:endCxn id="22" idx="2"/>
          </p:cNvCxnSpPr>
          <p:nvPr/>
        </p:nvCxnSpPr>
        <p:spPr>
          <a:xfrm flipH="1" flipV="1">
            <a:off x="7395747" y="4155411"/>
            <a:ext cx="1" cy="138074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35" name="직선 화살표 연결선 67"/>
          <p:cNvCxnSpPr>
            <a:stCxn id="22" idx="0"/>
          </p:cNvCxnSpPr>
          <p:nvPr/>
        </p:nvCxnSpPr>
        <p:spPr>
          <a:xfrm flipV="1">
            <a:off x="7395747" y="3529789"/>
            <a:ext cx="1" cy="310464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7763253" y="3762524"/>
            <a:ext cx="238580" cy="222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</a:rPr>
              <a:t>Y</a:t>
            </a:r>
            <a:endParaRPr kumimoji="0" lang="ko-KR" altLang="en-US" sz="800" b="0" i="0" u="none" strike="noStrike" kern="0" cap="none" spc="0" normalizeH="0" baseline="0" noProof="0" dirty="0">
              <a:solidFill>
                <a:srgbClr val="000000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201481" y="3611298"/>
            <a:ext cx="243103" cy="222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Arial"/>
                <a:ea typeface="나눔고딕" panose="020D0604000000000000" pitchFamily="50" charset="-127"/>
                <a:cs typeface="Arial"/>
                <a:sym typeface="Arial"/>
              </a:rPr>
              <a:t>N</a:t>
            </a:r>
            <a:endParaRPr kumimoji="0" lang="ko-KR" altLang="en-US" sz="800" b="0" i="0" u="none" strike="noStrike" kern="0" cap="none" spc="0" normalizeH="0" baseline="0" noProof="0" dirty="0">
              <a:solidFill>
                <a:srgbClr val="000000"/>
              </a:solidFill>
              <a:effectLst/>
              <a:uLnTx/>
              <a:uFillTx/>
              <a:latin typeface="Arial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8" name="모서리가 둥근 직사각형 18"/>
          <p:cNvSpPr/>
          <p:nvPr/>
        </p:nvSpPr>
        <p:spPr>
          <a:xfrm>
            <a:off x="726138" y="4895428"/>
            <a:ext cx="508918" cy="263042"/>
          </a:xfrm>
          <a:prstGeom prst="roundRect">
            <a:avLst/>
          </a:prstGeom>
          <a:solidFill>
            <a:srgbClr val="3A456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Dev</a:t>
            </a:r>
            <a:endParaRPr kumimoji="0" lang="ko-KR" altLang="en-US" sz="14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39" name="Rounded Rectangle 154"/>
          <p:cNvSpPr/>
          <p:nvPr/>
        </p:nvSpPr>
        <p:spPr>
          <a:xfrm>
            <a:off x="1532457" y="5227856"/>
            <a:ext cx="1027274" cy="714610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요구사항정의서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화면설계서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40" name="직선 화살표 연결선 20"/>
          <p:cNvCxnSpPr>
            <a:endCxn id="14" idx="2"/>
          </p:cNvCxnSpPr>
          <p:nvPr/>
        </p:nvCxnSpPr>
        <p:spPr>
          <a:xfrm flipV="1">
            <a:off x="2027827" y="4694635"/>
            <a:ext cx="0" cy="516720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41" name="Rounded Rectangle 154"/>
          <p:cNvSpPr/>
          <p:nvPr/>
        </p:nvSpPr>
        <p:spPr>
          <a:xfrm>
            <a:off x="2669631" y="5242120"/>
            <a:ext cx="1027274" cy="714610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Test Case </a:t>
            </a: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검토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리뷰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42" name="직선 화살표 연결선 23"/>
          <p:cNvCxnSpPr/>
          <p:nvPr/>
        </p:nvCxnSpPr>
        <p:spPr>
          <a:xfrm>
            <a:off x="3063590" y="3691488"/>
            <a:ext cx="11581" cy="1546659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43" name="꺾인 연결선 24"/>
          <p:cNvCxnSpPr/>
          <p:nvPr/>
        </p:nvCxnSpPr>
        <p:spPr>
          <a:xfrm rot="5400000" flipH="1" flipV="1">
            <a:off x="2872429" y="4524453"/>
            <a:ext cx="1907938" cy="242009"/>
          </a:xfrm>
          <a:prstGeom prst="bentConnector3">
            <a:avLst>
              <a:gd name="adj1" fmla="val 397"/>
            </a:avLst>
          </a:prstGeom>
          <a:noFill/>
          <a:ln w="12700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44" name="Rounded Rectangle 154"/>
          <p:cNvSpPr/>
          <p:nvPr/>
        </p:nvSpPr>
        <p:spPr>
          <a:xfrm>
            <a:off x="4375764" y="5267795"/>
            <a:ext cx="833451" cy="71460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바이너리 </a:t>
            </a: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&amp;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문서전달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sp>
        <p:nvSpPr>
          <p:cNvPr id="45" name="Rounded Rectangle 154"/>
          <p:cNvSpPr/>
          <p:nvPr/>
        </p:nvSpPr>
        <p:spPr>
          <a:xfrm>
            <a:off x="4488807" y="3285605"/>
            <a:ext cx="703993" cy="401149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Test Case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완성 배포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46" name="직선 화살표 연결선 27"/>
          <p:cNvCxnSpPr/>
          <p:nvPr/>
        </p:nvCxnSpPr>
        <p:spPr>
          <a:xfrm flipV="1">
            <a:off x="4316718" y="3492297"/>
            <a:ext cx="158798" cy="4038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47" name="직선 화살표 연결선 28"/>
          <p:cNvCxnSpPr/>
          <p:nvPr/>
        </p:nvCxnSpPr>
        <p:spPr>
          <a:xfrm>
            <a:off x="4821181" y="3691488"/>
            <a:ext cx="5791" cy="1565911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48" name="모서리가 둥근 직사각형 29"/>
          <p:cNvSpPr/>
          <p:nvPr/>
        </p:nvSpPr>
        <p:spPr>
          <a:xfrm>
            <a:off x="730487" y="2537564"/>
            <a:ext cx="508918" cy="263042"/>
          </a:xfrm>
          <a:prstGeom prst="roundRect">
            <a:avLst/>
          </a:prstGeom>
          <a:solidFill>
            <a:srgbClr val="FF7C8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QA</a:t>
            </a:r>
            <a:endParaRPr kumimoji="0" lang="ko-KR" altLang="en-US" sz="12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cxnSp>
        <p:nvCxnSpPr>
          <p:cNvPr id="49" name="직선 화살표 연결선 30"/>
          <p:cNvCxnSpPr>
            <a:stCxn id="22" idx="3"/>
            <a:endCxn id="24" idx="1"/>
          </p:cNvCxnSpPr>
          <p:nvPr/>
        </p:nvCxnSpPr>
        <p:spPr>
          <a:xfrm>
            <a:off x="7755875" y="3997832"/>
            <a:ext cx="263576" cy="0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50" name="Rounded Rectangle 154"/>
          <p:cNvSpPr/>
          <p:nvPr/>
        </p:nvSpPr>
        <p:spPr>
          <a:xfrm>
            <a:off x="7371410" y="5304414"/>
            <a:ext cx="588448" cy="442138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결함 할당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51" name="꺾인 연결선 32"/>
          <p:cNvCxnSpPr>
            <a:stCxn id="24" idx="2"/>
            <a:endCxn id="50" idx="0"/>
          </p:cNvCxnSpPr>
          <p:nvPr/>
        </p:nvCxnSpPr>
        <p:spPr>
          <a:xfrm rot="5400000">
            <a:off x="7465537" y="4398504"/>
            <a:ext cx="1106007" cy="705814"/>
          </a:xfrm>
          <a:prstGeom prst="bentConnector3">
            <a:avLst>
              <a:gd name="adj1" fmla="val 74791"/>
            </a:avLst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52" name="Rounded Rectangle 154"/>
          <p:cNvSpPr/>
          <p:nvPr/>
        </p:nvSpPr>
        <p:spPr>
          <a:xfrm>
            <a:off x="6564883" y="5310074"/>
            <a:ext cx="634317" cy="445163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결함 수정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53" name="직선 화살표 연결선 34"/>
          <p:cNvCxnSpPr/>
          <p:nvPr/>
        </p:nvCxnSpPr>
        <p:spPr>
          <a:xfrm flipH="1">
            <a:off x="7156860" y="5520402"/>
            <a:ext cx="223656" cy="0"/>
          </a:xfrm>
          <a:prstGeom prst="straightConnector1">
            <a:avLst/>
          </a:prstGeom>
          <a:noFill/>
          <a:ln w="19050" cap="flat" cmpd="sng" algn="ctr">
            <a:solidFill>
              <a:srgbClr val="F16A4E"/>
            </a:solidFill>
            <a:prstDash val="solid"/>
            <a:tailEnd type="triangle"/>
          </a:ln>
          <a:effectLst/>
        </p:spPr>
      </p:cxnSp>
      <p:sp>
        <p:nvSpPr>
          <p:cNvPr id="54" name="Rounded Rectangle 154"/>
          <p:cNvSpPr/>
          <p:nvPr/>
        </p:nvSpPr>
        <p:spPr>
          <a:xfrm>
            <a:off x="5774451" y="5301390"/>
            <a:ext cx="634317" cy="445163"/>
          </a:xfrm>
          <a:prstGeom prst="roundRect">
            <a:avLst/>
          </a:prstGeom>
          <a:solidFill>
            <a:srgbClr val="FFFFFF"/>
          </a:solidFill>
          <a:ln w="1905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lIns="54000" rIns="54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rgbClr val="000000"/>
                </a:solidFill>
                <a:latin typeface="Arial" pitchFamily="34" charset="0"/>
                <a:ea typeface="나눔고딕" panose="020D0604000000000000"/>
                <a:cs typeface="Arial" pitchFamily="34" charset="0"/>
                <a:sym typeface="Arial"/>
              </a:rPr>
              <a:t>테스트 </a:t>
            </a:r>
            <a:endParaRPr kumimoji="1" lang="en-US" altLang="ko-KR" sz="800" dirty="0">
              <a:solidFill>
                <a:srgbClr val="000000"/>
              </a:solidFill>
              <a:latin typeface="Arial" pitchFamily="34" charset="0"/>
              <a:ea typeface="나눔고딕" panose="020D0604000000000000"/>
              <a:cs typeface="Arial" pitchFamily="34" charset="0"/>
              <a:sym typeface="Arial"/>
            </a:endParaRPr>
          </a:p>
        </p:txBody>
      </p:sp>
      <p:cxnSp>
        <p:nvCxnSpPr>
          <p:cNvPr id="55" name="꺾인 연결선 36"/>
          <p:cNvCxnSpPr/>
          <p:nvPr/>
        </p:nvCxnSpPr>
        <p:spPr>
          <a:xfrm rot="10800000" flipV="1">
            <a:off x="5209216" y="5746554"/>
            <a:ext cx="879804" cy="54541"/>
          </a:xfrm>
          <a:prstGeom prst="bentConnector3">
            <a:avLst>
              <a:gd name="adj1" fmla="val 103"/>
            </a:avLst>
          </a:prstGeom>
          <a:noFill/>
          <a:ln w="19050" cap="flat" cmpd="sng" algn="ctr">
            <a:solidFill>
              <a:srgbClr val="F16A4E"/>
            </a:solidFill>
            <a:prstDash val="solid"/>
            <a:tailEnd type="triangle"/>
          </a:ln>
          <a:effectLst/>
        </p:spPr>
      </p:cxnSp>
      <p:cxnSp>
        <p:nvCxnSpPr>
          <p:cNvPr id="56" name="직선 화살표 연결선 37"/>
          <p:cNvCxnSpPr>
            <a:stCxn id="52" idx="1"/>
            <a:endCxn id="54" idx="3"/>
          </p:cNvCxnSpPr>
          <p:nvPr/>
        </p:nvCxnSpPr>
        <p:spPr>
          <a:xfrm flipH="1" flipV="1">
            <a:off x="6392375" y="5523972"/>
            <a:ext cx="188900" cy="8684"/>
          </a:xfrm>
          <a:prstGeom prst="straightConnector1">
            <a:avLst/>
          </a:prstGeom>
          <a:noFill/>
          <a:ln w="19050" cap="flat" cmpd="sng" algn="ctr">
            <a:solidFill>
              <a:srgbClr val="F16A4E"/>
            </a:solidFill>
            <a:prstDash val="solid"/>
            <a:tailEnd type="triangle"/>
          </a:ln>
          <a:effectLst/>
        </p:spPr>
      </p:cxnSp>
      <p:cxnSp>
        <p:nvCxnSpPr>
          <p:cNvPr id="57" name="직선 화살표 연결선 38"/>
          <p:cNvCxnSpPr>
            <a:stCxn id="24" idx="0"/>
          </p:cNvCxnSpPr>
          <p:nvPr/>
        </p:nvCxnSpPr>
        <p:spPr>
          <a:xfrm flipH="1" flipV="1">
            <a:off x="8370537" y="3512175"/>
            <a:ext cx="911" cy="285083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cxnSp>
        <p:nvCxnSpPr>
          <p:cNvPr id="59" name="직선 화살표 연결선 40"/>
          <p:cNvCxnSpPr>
            <a:stCxn id="25" idx="0"/>
          </p:cNvCxnSpPr>
          <p:nvPr/>
        </p:nvCxnSpPr>
        <p:spPr>
          <a:xfrm flipV="1">
            <a:off x="8370538" y="2920136"/>
            <a:ext cx="0" cy="183625"/>
          </a:xfrm>
          <a:prstGeom prst="straightConnector1">
            <a:avLst/>
          </a:prstGeom>
          <a:noFill/>
          <a:ln w="9525" cap="flat" cmpd="sng" algn="ctr">
            <a:solidFill>
              <a:srgbClr val="3A4564"/>
            </a:solidFill>
            <a:prstDash val="solid"/>
            <a:tailEnd type="triangle"/>
          </a:ln>
          <a:effectLst/>
        </p:spPr>
      </p:cxnSp>
      <p:sp>
        <p:nvSpPr>
          <p:cNvPr id="60" name="Rounded Rectangle 85"/>
          <p:cNvSpPr/>
          <p:nvPr/>
        </p:nvSpPr>
        <p:spPr>
          <a:xfrm>
            <a:off x="631099" y="2490304"/>
            <a:ext cx="8349843" cy="356628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3A456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solidFill>
                <a:srgbClr val="006E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200472" y="1690082"/>
            <a:ext cx="9505056" cy="4873520"/>
          </a:xfrm>
          <a:prstGeom prst="rect">
            <a:avLst/>
          </a:prstGeom>
          <a:noFill/>
          <a:ln w="12700" algn="ctr">
            <a:solidFill>
              <a:srgbClr val="3366CC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900" kern="0" dirty="0">
              <a:solidFill>
                <a:srgbClr val="000000"/>
              </a:solidFill>
              <a:latin typeface="-윤고딕330" panose="02030504000101010101" pitchFamily="18" charset="-127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2" name="대각선 방향의 모서리가 둥근 사각형 61"/>
          <p:cNvSpPr/>
          <p:nvPr/>
        </p:nvSpPr>
        <p:spPr>
          <a:xfrm>
            <a:off x="196065" y="1594521"/>
            <a:ext cx="1876615" cy="349314"/>
          </a:xfrm>
          <a:prstGeom prst="round2DiagRect">
            <a:avLst>
              <a:gd name="adj1" fmla="val 31700"/>
              <a:gd name="adj2" fmla="val 0"/>
            </a:avLst>
          </a:prstGeom>
          <a:gradFill flip="none" rotWithShape="1">
            <a:gsLst>
              <a:gs pos="0">
                <a:srgbClr val="00468B">
                  <a:shade val="30000"/>
                  <a:satMod val="115000"/>
                </a:srgbClr>
              </a:gs>
              <a:gs pos="50000">
                <a:srgbClr val="00468B">
                  <a:shade val="67500"/>
                  <a:satMod val="115000"/>
                </a:srgbClr>
              </a:gs>
              <a:gs pos="100000">
                <a:srgbClr val="00468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1002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72000" rIns="720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dirty="0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테스트 수행 절차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  <p:sp>
        <p:nvSpPr>
          <p:cNvPr id="63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효과적이고 효율적인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테스트가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되기 </a:t>
            </a:r>
            <a:r>
              <a:rPr lang="ko-KR" altLang="en-US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위해서 </a:t>
            </a:r>
            <a:r>
              <a:rPr lang="ko-KR" altLang="en-US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테스트를 계획하고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테스트 케이스를 설계하고</a:t>
            </a:r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, </a:t>
            </a:r>
            <a:r>
              <a:rPr lang="ko-KR" altLang="en-US" sz="1600" b="1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실행을 준비하고 상태를 </a:t>
            </a:r>
            <a:r>
              <a:rPr lang="ko-KR" altLang="en-US" sz="1600" b="1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평가하여 목표달성을 위해 해당 절차를 반복 수행 합니다</a:t>
            </a:r>
            <a:r>
              <a:rPr lang="en-US" altLang="ko-KR" sz="1600" b="1" dirty="0" smtClean="0">
                <a:solidFill>
                  <a:srgbClr val="000000"/>
                </a:solidFill>
                <a:latin typeface="나눔고딕" panose="020D0604000000000000"/>
                <a:ea typeface="나눔고딕" panose="020D0604000000000000"/>
              </a:rPr>
              <a:t>.</a:t>
            </a:r>
            <a:endParaRPr lang="en-US" altLang="ko-KR" sz="1600" b="1" dirty="0">
              <a:solidFill>
                <a:srgbClr val="000000"/>
              </a:solidFill>
              <a:latin typeface="나눔고딕" panose="020D0604000000000000"/>
              <a:ea typeface="나눔고딕" panose="020D0604000000000000"/>
            </a:endParaRPr>
          </a:p>
        </p:txBody>
      </p:sp>
      <p:sp>
        <p:nvSpPr>
          <p:cNvPr id="64" name="Rectangle 182"/>
          <p:cNvSpPr>
            <a:spLocks noChangeArrowheads="1"/>
          </p:cNvSpPr>
          <p:nvPr/>
        </p:nvSpPr>
        <p:spPr bwMode="auto">
          <a:xfrm>
            <a:off x="1477377" y="2578892"/>
            <a:ext cx="1090157" cy="2115742"/>
          </a:xfrm>
          <a:prstGeom prst="rect">
            <a:avLst/>
          </a:prstGeom>
          <a:gradFill rotWithShape="1">
            <a:gsLst>
              <a:gs pos="0">
                <a:srgbClr val="517BA1">
                  <a:gamma/>
                  <a:shade val="66275"/>
                  <a:invGamma/>
                </a:srgbClr>
              </a:gs>
              <a:gs pos="100000">
                <a:srgbClr val="517BA1"/>
              </a:gs>
            </a:gsLst>
            <a:lin ang="5400000" scaled="1"/>
          </a:gradFill>
          <a:ln w="19050" algn="ctr">
            <a:solidFill>
              <a:srgbClr val="B4BFD0"/>
            </a:solidFill>
            <a:miter lim="800000"/>
            <a:headEnd/>
            <a:tailEnd/>
          </a:ln>
          <a:effectLst/>
        </p:spPr>
        <p:txBody>
          <a:bodyPr vert="horz" wrap="square" lIns="91440" tIns="4680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ea typeface="가는각진제목체" pitchFamily="18" charset="-127"/>
              <a:cs typeface="Arial" pitchFamily="34" charset="0"/>
              <a:sym typeface="Wingdings" pitchFamily="2" charset="2"/>
            </a:endParaRPr>
          </a:p>
        </p:txBody>
      </p:sp>
      <p:sp>
        <p:nvSpPr>
          <p:cNvPr id="14" name="Rounded Rectangle 154"/>
          <p:cNvSpPr/>
          <p:nvPr/>
        </p:nvSpPr>
        <p:spPr>
          <a:xfrm>
            <a:off x="1495921" y="2647505"/>
            <a:ext cx="1063812" cy="2047131"/>
          </a:xfrm>
          <a:prstGeom prst="roundRect">
            <a:avLst>
              <a:gd name="adj" fmla="val 12061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72000" tIns="0" rIns="0" bIns="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개발 </a:t>
            </a:r>
            <a:r>
              <a:rPr kumimoji="0" lang="ko-KR" altLang="en-US" sz="800" b="0" i="0" u="none" strike="noStrike" kern="0" cap="none" spc="0" normalizeH="0" baseline="0" noProof="0" dirty="0" err="1" smtClean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검출물</a:t>
            </a:r>
            <a:r>
              <a:rPr kumimoji="0" lang="ko-KR" altLang="en-US" sz="800" b="0" i="0" u="none" strike="noStrike" kern="0" cap="none" spc="0" normalizeH="0" baseline="0" noProof="0" dirty="0" smtClean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 </a:t>
            </a: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기준으로 </a:t>
            </a:r>
            <a:r>
              <a:rPr kumimoji="0" lang="en-US" altLang="ko-KR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MM </a:t>
            </a: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작성 </a:t>
            </a:r>
            <a:r>
              <a:rPr kumimoji="0" lang="en-US" altLang="ko-KR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/ </a:t>
            </a: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테스트일정 계획 후 테스트 투입인원 계획</a:t>
            </a: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테스트 개요 작성 필요</a:t>
            </a:r>
            <a:r>
              <a:rPr kumimoji="0" lang="en-US" altLang="ko-KR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!</a:t>
            </a: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 </a:t>
            </a: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요구사항공유 </a:t>
            </a: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및 </a:t>
            </a:r>
            <a:r>
              <a:rPr kumimoji="0" lang="en-US" altLang="ko-KR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QA </a:t>
            </a:r>
            <a:r>
              <a:rPr kumimoji="0" lang="ko-KR" altLang="en-US" sz="800" b="0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일정 협의 </a:t>
            </a: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0" cap="none" spc="0" normalizeH="0" baseline="0" noProof="0" dirty="0">
              <a:solidFill>
                <a:schemeClr val="bg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86892" y="2568702"/>
            <a:ext cx="801386" cy="352834"/>
            <a:chOff x="6850210" y="1484784"/>
            <a:chExt cx="801386" cy="447662"/>
          </a:xfrm>
        </p:grpSpPr>
        <p:sp>
          <p:nvSpPr>
            <p:cNvPr id="69" name="Rectangle 182"/>
            <p:cNvSpPr>
              <a:spLocks noChangeArrowheads="1"/>
            </p:cNvSpPr>
            <p:nvPr/>
          </p:nvSpPr>
          <p:spPr bwMode="auto">
            <a:xfrm>
              <a:off x="6850210" y="1484784"/>
              <a:ext cx="801386" cy="447662"/>
            </a:xfrm>
            <a:prstGeom prst="rect">
              <a:avLst/>
            </a:prstGeom>
            <a:gradFill rotWithShape="1">
              <a:gsLst>
                <a:gs pos="0">
                  <a:srgbClr val="517BA1">
                    <a:gamma/>
                    <a:shade val="66275"/>
                    <a:invGamma/>
                  </a:srgbClr>
                </a:gs>
                <a:gs pos="100000">
                  <a:srgbClr val="517BA1"/>
                </a:gs>
              </a:gsLst>
              <a:lin ang="5400000" scaled="1"/>
            </a:gradFill>
            <a:ln w="19050" algn="ctr">
              <a:solidFill>
                <a:srgbClr val="B4BFD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680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>
                <a:defRPr/>
              </a:pPr>
              <a:endParaRPr kumimoji="1" lang="ko-KR" altLang="en-US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  <a:ea typeface="가는각진제목체" pitchFamily="18" charset="-127"/>
                <a:cs typeface="Arial" pitchFamily="34" charset="0"/>
                <a:sym typeface="Wingdings" pitchFamily="2" charset="2"/>
              </a:endParaRPr>
            </a:p>
          </p:txBody>
        </p:sp>
        <p:sp>
          <p:nvSpPr>
            <p:cNvPr id="58" name="Rounded Rectangle 154"/>
            <p:cNvSpPr/>
            <p:nvPr/>
          </p:nvSpPr>
          <p:spPr>
            <a:xfrm>
              <a:off x="6878123" y="1484785"/>
              <a:ext cx="703993" cy="401149"/>
            </a:xfrm>
            <a:prstGeom prst="round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7200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>
                  <a:solidFill>
                    <a:schemeClr val="bg1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/>
                  <a:sym typeface="Arial"/>
                </a:rPr>
                <a:t>테스트 종료 </a:t>
              </a:r>
              <a:endParaRPr kumimoji="0" lang="en-US" altLang="ko-KR" sz="800" b="1" i="0" u="none" strike="noStrike" kern="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/>
                <a:sym typeface="Arial"/>
              </a:endParaRPr>
            </a:p>
          </p:txBody>
        </p:sp>
      </p:grpSp>
      <p:sp>
        <p:nvSpPr>
          <p:cNvPr id="70" name="Rectangle 31"/>
          <p:cNvSpPr>
            <a:spLocks noChangeArrowheads="1"/>
          </p:cNvSpPr>
          <p:nvPr/>
        </p:nvSpPr>
        <p:spPr bwMode="auto">
          <a:xfrm>
            <a:off x="632696" y="2117986"/>
            <a:ext cx="8348246" cy="30290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b="1" smtClean="0">
                <a:solidFill>
                  <a:schemeClr val="bg1"/>
                </a:solidFill>
                <a:latin typeface="나눔고딕" panose="020D0604000000000000"/>
                <a:ea typeface="나눔고딕" panose="020D0604000000000000"/>
                <a:cs typeface="Arial" pitchFamily="34" charset="0"/>
              </a:rPr>
              <a:t>테스트 수행</a:t>
            </a:r>
            <a:endParaRPr lang="ko-KR" altLang="en-US" sz="1200" b="1" dirty="0">
              <a:solidFill>
                <a:schemeClr val="bg1"/>
              </a:solidFill>
              <a:latin typeface="나눔고딕" panose="020D0604000000000000"/>
              <a:ea typeface="나눔고딕" panose="020D060400000000000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7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94FA4"/>
      </a:accent1>
      <a:accent2>
        <a:srgbClr val="997D4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94FA4"/>
      </a:hlink>
      <a:folHlink>
        <a:srgbClr val="8DB3E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2548</TotalTime>
  <Words>11276</Words>
  <Application>Microsoft Office PowerPoint</Application>
  <PresentationFormat>A4 용지(210x297mm)</PresentationFormat>
  <Paragraphs>2921</Paragraphs>
  <Slides>106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7" baseType="lpstr">
      <vt:lpstr>Office 테마</vt:lpstr>
      <vt:lpstr>모바일 시스템 구축을  위한 온라인 시스템(JoinKFA) 분석 및 개발</vt:lpstr>
      <vt:lpstr>목차</vt:lpstr>
      <vt:lpstr>1. 제안의 배경 및 목적</vt:lpstr>
      <vt:lpstr>2. 제안의 필요성</vt:lpstr>
      <vt:lpstr>목차</vt:lpstr>
      <vt:lpstr>1. 기관 현황</vt:lpstr>
      <vt:lpstr>1. 기관 현황</vt:lpstr>
      <vt:lpstr>1. 기관 현황</vt:lpstr>
      <vt:lpstr>1. 기관 현황</vt:lpstr>
      <vt:lpstr>1. 기관 현황</vt:lpstr>
      <vt:lpstr>2. 기관 연혁</vt:lpstr>
      <vt:lpstr>3. 관련 분야 수행 실적</vt:lpstr>
      <vt:lpstr>3. 관련 분야 수행 실적</vt:lpstr>
      <vt:lpstr>3. 관련 분야 수행 실적</vt:lpstr>
      <vt:lpstr>3. 관련 분야 수행 실적</vt:lpstr>
      <vt:lpstr>3. 관련 분야 수행 실적</vt:lpstr>
      <vt:lpstr>3. 관련 분야 수행 실적</vt:lpstr>
      <vt:lpstr>3. 관련 분야 수행 실적</vt:lpstr>
      <vt:lpstr>목차</vt:lpstr>
      <vt:lpstr>1. 사업 목표</vt:lpstr>
      <vt:lpstr>2. 시스템 구축 전략</vt:lpstr>
      <vt:lpstr>3. 시스템 구축 범위</vt:lpstr>
      <vt:lpstr>4. 목표 시스템 구성 및 특징</vt:lpstr>
      <vt:lpstr>4. 목표 시스템 구성 및 특징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5. 시스템 구축 방안 &gt; 5.2 Application 구현 방안</vt:lpstr>
      <vt:lpstr>목차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5. 시스템 구축 방안 &gt; 5.3 응용 시스템 구현 방안</vt:lpstr>
      <vt:lpstr>6. 예상 Risk 및 해결 방안 </vt:lpstr>
      <vt:lpstr>6. 예상 Risk 및 해결 방안 </vt:lpstr>
      <vt:lpstr>7. 제안 시스템 특성 및 기대 효과</vt:lpstr>
      <vt:lpstr>8. 기타 사업 활용 방안</vt:lpstr>
      <vt:lpstr>8. 기타 사업 활용 방안</vt:lpstr>
      <vt:lpstr>8. 기타 사업 활용 방안</vt:lpstr>
      <vt:lpstr>8. 기타 사업 활용 방안</vt:lpstr>
      <vt:lpstr>목차</vt:lpstr>
      <vt:lpstr>1. 사업 추진 전략</vt:lpstr>
      <vt:lpstr>1. 사업 추진 전략</vt:lpstr>
      <vt:lpstr>2. 투입 인력 계획</vt:lpstr>
      <vt:lpstr>3. 추진 일정</vt:lpstr>
      <vt:lpstr>4. 업무 보고</vt:lpstr>
      <vt:lpstr>5. 산출물 작성 계획</vt:lpstr>
      <vt:lpstr>6. 품질 관리</vt:lpstr>
      <vt:lpstr>6. 품질 관리</vt:lpstr>
      <vt:lpstr>6. 품질 관리</vt:lpstr>
      <vt:lpstr>6. 품질 관리</vt:lpstr>
      <vt:lpstr>7. 보안 관리 계획</vt:lpstr>
      <vt:lpstr>목차</vt:lpstr>
      <vt:lpstr>1. 교육 훈련</vt:lpstr>
      <vt:lpstr>2. 사후 관리</vt:lpstr>
      <vt:lpstr>2. 사후 관리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318</cp:revision>
  <cp:lastPrinted>2016-11-27T09:30:52Z</cp:lastPrinted>
  <dcterms:created xsi:type="dcterms:W3CDTF">2016-11-22T11:38:30Z</dcterms:created>
  <dcterms:modified xsi:type="dcterms:W3CDTF">2016-11-27T11:01:53Z</dcterms:modified>
</cp:coreProperties>
</file>